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73" r:id="rId17"/>
    <p:sldId id="274" r:id="rId18"/>
    <p:sldId id="275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9F208E-1ACC-468F-85A4-EA96C39B704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939409-9663-4627-8FA1-2D9A21B78984}">
      <dgm:prSet phldrT="[Текст]" custT="1"/>
      <dgm:spPr/>
      <dgm:t>
        <a:bodyPr/>
        <a:lstStyle/>
        <a:p>
          <a:r>
            <a:rPr lang="ru-RU" sz="4400" b="1" dirty="0" smtClean="0">
              <a:latin typeface="Times New Roman" pitchFamily="18" charset="0"/>
              <a:cs typeface="Times New Roman" pitchFamily="18" charset="0"/>
            </a:rPr>
            <a:t>Задачи</a:t>
          </a:r>
          <a:endParaRPr lang="ru-RU" sz="4400" b="1" dirty="0"/>
        </a:p>
      </dgm:t>
    </dgm:pt>
    <dgm:pt modelId="{0C805849-C632-46E1-97B5-902BB0DCB652}" type="parTrans" cxnId="{03AAEF1A-4E87-4C75-86CE-6D3584DEEE75}">
      <dgm:prSet/>
      <dgm:spPr/>
      <dgm:t>
        <a:bodyPr/>
        <a:lstStyle/>
        <a:p>
          <a:endParaRPr lang="ru-RU"/>
        </a:p>
      </dgm:t>
    </dgm:pt>
    <dgm:pt modelId="{43A90ED2-D32C-4F70-ACAC-DB85514AECAA}" type="sibTrans" cxnId="{03AAEF1A-4E87-4C75-86CE-6D3584DEEE75}">
      <dgm:prSet/>
      <dgm:spPr/>
      <dgm:t>
        <a:bodyPr/>
        <a:lstStyle/>
        <a:p>
          <a:endParaRPr lang="ru-RU"/>
        </a:p>
      </dgm:t>
    </dgm:pt>
    <dgm:pt modelId="{D3483247-AA72-4A72-A707-424DBCF9D44A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Обеспечение </a:t>
          </a:r>
          <a:r>
            <a:rPr lang="ru-RU" sz="2800" dirty="0" err="1" smtClean="0">
              <a:latin typeface="Times New Roman" pitchFamily="18" charset="0"/>
              <a:cs typeface="Times New Roman" pitchFamily="18" charset="0"/>
            </a:rPr>
            <a:t>системно-деятельностного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 подхода в урочной и внеурочной деятельности по иностранному языку</a:t>
          </a:r>
          <a:endParaRPr lang="ru-RU" sz="2800" dirty="0"/>
        </a:p>
      </dgm:t>
    </dgm:pt>
    <dgm:pt modelId="{13592F44-A904-4F50-AC98-FE903429FF27}" type="parTrans" cxnId="{CB8289DC-F1B4-4163-8F3A-27DD3C7DF4F7}">
      <dgm:prSet/>
      <dgm:spPr/>
      <dgm:t>
        <a:bodyPr/>
        <a:lstStyle/>
        <a:p>
          <a:endParaRPr lang="ru-RU"/>
        </a:p>
      </dgm:t>
    </dgm:pt>
    <dgm:pt modelId="{F178D272-DB10-456B-843D-55363236E42E}" type="sibTrans" cxnId="{CB8289DC-F1B4-4163-8F3A-27DD3C7DF4F7}">
      <dgm:prSet/>
      <dgm:spPr/>
      <dgm:t>
        <a:bodyPr/>
        <a:lstStyle/>
        <a:p>
          <a:endParaRPr lang="ru-RU"/>
        </a:p>
      </dgm:t>
    </dgm:pt>
    <dgm:pt modelId="{D8DE3E75-3A4E-42CD-8E4D-6092A2F6F3D5}">
      <dgm:prSet phldrT="[Текст]" custT="1"/>
      <dgm:spPr/>
      <dgm:t>
        <a:bodyPr/>
        <a:lstStyle/>
        <a:p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Формирование у обучающихся коммуникативных компетенций  через игровую деятельность</a:t>
          </a:r>
          <a:endParaRPr lang="ru-RU" sz="3200" dirty="0"/>
        </a:p>
      </dgm:t>
    </dgm:pt>
    <dgm:pt modelId="{A030A671-0919-45A0-8891-23EC86F970EC}" type="parTrans" cxnId="{7D392E59-5F47-419F-A462-F0E5F08345AD}">
      <dgm:prSet/>
      <dgm:spPr/>
      <dgm:t>
        <a:bodyPr/>
        <a:lstStyle/>
        <a:p>
          <a:endParaRPr lang="ru-RU"/>
        </a:p>
      </dgm:t>
    </dgm:pt>
    <dgm:pt modelId="{066F65F8-661C-411B-98A9-88F2A8DEBBB4}" type="sibTrans" cxnId="{7D392E59-5F47-419F-A462-F0E5F08345AD}">
      <dgm:prSet/>
      <dgm:spPr/>
      <dgm:t>
        <a:bodyPr/>
        <a:lstStyle/>
        <a:p>
          <a:endParaRPr lang="ru-RU"/>
        </a:p>
      </dgm:t>
    </dgm:pt>
    <dgm:pt modelId="{770D407E-532F-405C-A28D-2E066188CD3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Содействие развитию личности ученика и формирование у учащихся компетенций принимать самостоятельные решения в ходе реализации проектной деятельности</a:t>
          </a:r>
          <a:endParaRPr lang="ru-RU" sz="2400" dirty="0"/>
        </a:p>
      </dgm:t>
    </dgm:pt>
    <dgm:pt modelId="{BA11CEB6-6DBC-4C86-89FB-A597FE34C99D}" type="parTrans" cxnId="{D33D8D0A-69AC-4959-A2AD-61F6CED59D7A}">
      <dgm:prSet/>
      <dgm:spPr/>
      <dgm:t>
        <a:bodyPr/>
        <a:lstStyle/>
        <a:p>
          <a:endParaRPr lang="ru-RU"/>
        </a:p>
      </dgm:t>
    </dgm:pt>
    <dgm:pt modelId="{A598DCAC-38BF-4873-A774-1772334A4759}" type="sibTrans" cxnId="{D33D8D0A-69AC-4959-A2AD-61F6CED59D7A}">
      <dgm:prSet/>
      <dgm:spPr/>
      <dgm:t>
        <a:bodyPr/>
        <a:lstStyle/>
        <a:p>
          <a:endParaRPr lang="ru-RU"/>
        </a:p>
      </dgm:t>
    </dgm:pt>
    <dgm:pt modelId="{58B1A4FB-9FE0-41EE-82E4-5A45A564E3B7}" type="pres">
      <dgm:prSet presAssocID="{8C9F208E-1ACC-468F-85A4-EA96C39B704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7B2A20-E6C6-40D3-8C24-613B9E2DC067}" type="pres">
      <dgm:prSet presAssocID="{46939409-9663-4627-8FA1-2D9A21B78984}" presName="roof" presStyleLbl="dkBgShp" presStyleIdx="0" presStyleCnt="2" custLinFactY="-52996" custLinFactNeighborX="-52735" custLinFactNeighborY="-100000"/>
      <dgm:spPr/>
      <dgm:t>
        <a:bodyPr/>
        <a:lstStyle/>
        <a:p>
          <a:endParaRPr lang="ru-RU"/>
        </a:p>
      </dgm:t>
    </dgm:pt>
    <dgm:pt modelId="{6A61B08D-D6D2-49B1-AC46-3BAFB50491EA}" type="pres">
      <dgm:prSet presAssocID="{46939409-9663-4627-8FA1-2D9A21B78984}" presName="pillars" presStyleCnt="0"/>
      <dgm:spPr/>
    </dgm:pt>
    <dgm:pt modelId="{987352E4-070D-41A2-9273-62568585CDCE}" type="pres">
      <dgm:prSet presAssocID="{46939409-9663-4627-8FA1-2D9A21B78984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B3A182-F9D2-4839-9C38-7BE481052FAC}" type="pres">
      <dgm:prSet presAssocID="{D8DE3E75-3A4E-42CD-8E4D-6092A2F6F3D5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EED656-20EF-49AA-A4D0-83C1408D32BA}" type="pres">
      <dgm:prSet presAssocID="{770D407E-532F-405C-A28D-2E066188CD34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79EEA-0982-4158-84B5-5DE4A01D3BCF}" type="pres">
      <dgm:prSet presAssocID="{46939409-9663-4627-8FA1-2D9A21B78984}" presName="base" presStyleLbl="dkBgShp" presStyleIdx="1" presStyleCnt="2"/>
      <dgm:spPr/>
    </dgm:pt>
  </dgm:ptLst>
  <dgm:cxnLst>
    <dgm:cxn modelId="{CB8289DC-F1B4-4163-8F3A-27DD3C7DF4F7}" srcId="{46939409-9663-4627-8FA1-2D9A21B78984}" destId="{D3483247-AA72-4A72-A707-424DBCF9D44A}" srcOrd="0" destOrd="0" parTransId="{13592F44-A904-4F50-AC98-FE903429FF27}" sibTransId="{F178D272-DB10-456B-843D-55363236E42E}"/>
    <dgm:cxn modelId="{D33D8D0A-69AC-4959-A2AD-61F6CED59D7A}" srcId="{46939409-9663-4627-8FA1-2D9A21B78984}" destId="{770D407E-532F-405C-A28D-2E066188CD34}" srcOrd="2" destOrd="0" parTransId="{BA11CEB6-6DBC-4C86-89FB-A597FE34C99D}" sibTransId="{A598DCAC-38BF-4873-A774-1772334A4759}"/>
    <dgm:cxn modelId="{D6A44FE5-D1D6-47BF-B538-71C5320E3620}" type="presOf" srcId="{46939409-9663-4627-8FA1-2D9A21B78984}" destId="{A47B2A20-E6C6-40D3-8C24-613B9E2DC067}" srcOrd="0" destOrd="0" presId="urn:microsoft.com/office/officeart/2005/8/layout/hList3"/>
    <dgm:cxn modelId="{24A1FD79-BF04-4C64-A184-046A0296B4A6}" type="presOf" srcId="{D8DE3E75-3A4E-42CD-8E4D-6092A2F6F3D5}" destId="{B4B3A182-F9D2-4839-9C38-7BE481052FAC}" srcOrd="0" destOrd="0" presId="urn:microsoft.com/office/officeart/2005/8/layout/hList3"/>
    <dgm:cxn modelId="{03AAEF1A-4E87-4C75-86CE-6D3584DEEE75}" srcId="{8C9F208E-1ACC-468F-85A4-EA96C39B704F}" destId="{46939409-9663-4627-8FA1-2D9A21B78984}" srcOrd="0" destOrd="0" parTransId="{0C805849-C632-46E1-97B5-902BB0DCB652}" sibTransId="{43A90ED2-D32C-4F70-ACAC-DB85514AECAA}"/>
    <dgm:cxn modelId="{3185B426-6EFC-4E26-BB8A-0935E657713E}" type="presOf" srcId="{770D407E-532F-405C-A28D-2E066188CD34}" destId="{CAEED656-20EF-49AA-A4D0-83C1408D32BA}" srcOrd="0" destOrd="0" presId="urn:microsoft.com/office/officeart/2005/8/layout/hList3"/>
    <dgm:cxn modelId="{9D5577CB-BDDC-4B16-9C74-894BC62C6E36}" type="presOf" srcId="{D3483247-AA72-4A72-A707-424DBCF9D44A}" destId="{987352E4-070D-41A2-9273-62568585CDCE}" srcOrd="0" destOrd="0" presId="urn:microsoft.com/office/officeart/2005/8/layout/hList3"/>
    <dgm:cxn modelId="{B12476AD-FD77-439E-9A5F-A9D21A062A19}" type="presOf" srcId="{8C9F208E-1ACC-468F-85A4-EA96C39B704F}" destId="{58B1A4FB-9FE0-41EE-82E4-5A45A564E3B7}" srcOrd="0" destOrd="0" presId="urn:microsoft.com/office/officeart/2005/8/layout/hList3"/>
    <dgm:cxn modelId="{7D392E59-5F47-419F-A462-F0E5F08345AD}" srcId="{46939409-9663-4627-8FA1-2D9A21B78984}" destId="{D8DE3E75-3A4E-42CD-8E4D-6092A2F6F3D5}" srcOrd="1" destOrd="0" parTransId="{A030A671-0919-45A0-8891-23EC86F970EC}" sibTransId="{066F65F8-661C-411B-98A9-88F2A8DEBBB4}"/>
    <dgm:cxn modelId="{ED3E4D5B-8355-4539-BC82-F38DA4E6D850}" type="presParOf" srcId="{58B1A4FB-9FE0-41EE-82E4-5A45A564E3B7}" destId="{A47B2A20-E6C6-40D3-8C24-613B9E2DC067}" srcOrd="0" destOrd="0" presId="urn:microsoft.com/office/officeart/2005/8/layout/hList3"/>
    <dgm:cxn modelId="{F096945D-7CBC-46D9-9C10-7D12A4F11CF5}" type="presParOf" srcId="{58B1A4FB-9FE0-41EE-82E4-5A45A564E3B7}" destId="{6A61B08D-D6D2-49B1-AC46-3BAFB50491EA}" srcOrd="1" destOrd="0" presId="urn:microsoft.com/office/officeart/2005/8/layout/hList3"/>
    <dgm:cxn modelId="{1E16A552-8D77-49E1-B5C0-B987A2E52ADA}" type="presParOf" srcId="{6A61B08D-D6D2-49B1-AC46-3BAFB50491EA}" destId="{987352E4-070D-41A2-9273-62568585CDCE}" srcOrd="0" destOrd="0" presId="urn:microsoft.com/office/officeart/2005/8/layout/hList3"/>
    <dgm:cxn modelId="{983BF2F1-9CE8-4D06-A6F9-C3E2BE5EF04F}" type="presParOf" srcId="{6A61B08D-D6D2-49B1-AC46-3BAFB50491EA}" destId="{B4B3A182-F9D2-4839-9C38-7BE481052FAC}" srcOrd="1" destOrd="0" presId="urn:microsoft.com/office/officeart/2005/8/layout/hList3"/>
    <dgm:cxn modelId="{27F84717-3283-40FB-A331-586FA1D1EF4F}" type="presParOf" srcId="{6A61B08D-D6D2-49B1-AC46-3BAFB50491EA}" destId="{CAEED656-20EF-49AA-A4D0-83C1408D32BA}" srcOrd="2" destOrd="0" presId="urn:microsoft.com/office/officeart/2005/8/layout/hList3"/>
    <dgm:cxn modelId="{AB5D3B31-1351-4008-8434-6F3F0DB26F79}" type="presParOf" srcId="{58B1A4FB-9FE0-41EE-82E4-5A45A564E3B7}" destId="{02879EEA-0982-4158-84B5-5DE4A01D3BC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F8C87-F932-42F9-8C8F-3AA5F0DF689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4CF44-FE7A-4DD0-A24D-6B88443C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572428" cy="128588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Методический семинар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786190"/>
            <a:ext cx="7972436" cy="1752600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Бусыгина Юлия Александровна, учитель иностранного языка </a:t>
            </a:r>
          </a:p>
          <a:p>
            <a:pPr algn="l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«СОШ №11»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1928802"/>
            <a:ext cx="50006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Учитель похож на солнце,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своими лучами он освещает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дорогу к прекрасному и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согревает детские души теплом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00_F_29975683_EXV8KIukBWxnUJEx4kZ5liMVlPAgqdLu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500174"/>
            <a:ext cx="2286016" cy="2290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858016" cy="654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Требования к игре: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экономными по времени и направленными на решение определенных учебных задач;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Быть «управляемыми»; не сбивать заданный ритм учебной работы на уроке и не допускать ситуации, когда игра выходит из-под контроля и срывает все занятие;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Снимать напряжение урока и стимулировать активность учащихся;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Оставлять учебный эффект на втором, часто неосознанном плане, а на первом, видимом месте всегда реализовывать игровой момент;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Не оставлять ни одного ученика пассивным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равнодушным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6900882" cy="7969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«Ступеньки»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9"/>
            <a:ext cx="8229600" cy="3214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 этой игры учащиеся запоминают цвета на английском языке. Учитель раскладывает цветной картон на пол в виде ступенек и учащийся, проходя по ним, должен назвать все цвета.  При  правильном ответе класс хлопает в ладоши. При неправильном ответе поднимают руку и исправляют ошибку.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3643314"/>
            <a:ext cx="57150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Коммуникативные умения: умение слушать, умение корректно исправлять ошибки одноклассников.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80123_1702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19" y="3286124"/>
            <a:ext cx="2411015" cy="3214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с мячом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7"/>
            <a:ext cx="8643998" cy="35004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используется при работе над любой темой. Дети встают в круг. Один ученик  бросает мяч любому из учащихся, обращается к нему 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How are you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?» ( «Как у тебя дела?»). Выбранный ученик отвечает на вопросы о своем настроении и  делах. ( Ответы не должны повторяться)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86050" y="4000504"/>
            <a:ext cx="33575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Коммуникативные умения: умение слушать, вести диалог.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80123_16582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779" y="3000372"/>
            <a:ext cx="2893221" cy="3857628"/>
          </a:xfrm>
          <a:prstGeom prst="rect">
            <a:avLst/>
          </a:prstGeom>
        </p:spPr>
      </p:pic>
      <p:pic>
        <p:nvPicPr>
          <p:cNvPr id="7" name="Рисунок 6" descr="IMG_20180124_1113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3286100"/>
            <a:ext cx="2428874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«Угадай глагол» или «Угадай животное»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571612"/>
            <a:ext cx="4143404" cy="228601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показывает перед классом какое-либо движение, ученики должны назвать глагол на английском языке, обозначающий это движение или угадать животное.  На предположение одноклассников  игрок отвечает верно или неверно было разгадано слово.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3857628"/>
            <a:ext cx="60721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Коммуникативные умения: умение  мимикой и жестами передавать информацию,  умение воспринимать невербальную информацию, умение вести диалог, умение уважительно относиться к мнению окружающих.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80123_1657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5108" y="0"/>
            <a:ext cx="2428892" cy="3429024"/>
          </a:xfrm>
          <a:prstGeom prst="rect">
            <a:avLst/>
          </a:prstGeom>
        </p:spPr>
      </p:pic>
      <p:pic>
        <p:nvPicPr>
          <p:cNvPr id="6" name="Рисунок 5" descr="IMG_20180123_1657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1714488"/>
            <a:ext cx="2004529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7043758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«Постройся в ряд»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раздает карточки со словами ( дни недели, время суток, месяцы,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По команде учителя за ограниченное время учащиеся должны построится в правильном порядке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4143380"/>
            <a:ext cx="80010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Коммуникативные умения: умение  договариваться и сотрудничать, умение вести диалог, умение уважительно относиться к мнению окружающих.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7358114" cy="164306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Содействие развитию личности ученика и формирование у учащихся компетенций принимать самостоятельные решения в ходе реализации проектной деятельности.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8229600" cy="2928958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5900" dirty="0" smtClean="0">
                <a:latin typeface="Times New Roman" pitchFamily="18" charset="0"/>
                <a:ea typeface="+mj-ea"/>
                <a:cs typeface="Times New Roman" pitchFamily="18" charset="0"/>
              </a:rPr>
              <a:t>Систематическое проектирование на уроках </a:t>
            </a:r>
          </a:p>
          <a:p>
            <a:pPr algn="just">
              <a:buNone/>
            </a:pPr>
            <a:endParaRPr lang="ru-RU" sz="59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just">
              <a:buNone/>
            </a:pPr>
            <a:r>
              <a:rPr lang="ru-RU" sz="5900" dirty="0" smtClean="0">
                <a:latin typeface="Times New Roman" pitchFamily="18" charset="0"/>
                <a:ea typeface="+mj-ea"/>
                <a:cs typeface="Times New Roman" pitchFamily="18" charset="0"/>
              </a:rPr>
              <a:t>Проектная технология стимулирует интересы младших школьников и развивает  их желание учиться. Дети самостоятельно или под руководством учителя занимаются поиском разрешения личностно-значимой для них проблемы, что предполагает самостоятельный перенос знаний, навыков и умений в новую ситуацию.</a:t>
            </a:r>
          </a:p>
          <a:p>
            <a:pPr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7148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8229600" cy="78581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Использование этой технологии позволяет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затрагивать личность ученика целиком и вовлекать в учебный процесс все его чувства, эмоции и ощущения;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делать ученика активным действующим лицом в учебном процессе, которое осознаёт, что изучение нового языка связано с его личностью и интересами, а не с заданными учителем приёмами и средствами обучения;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 такие ситуации, в которых учитель не является центральной фигурой; дети должны стать равноправными субъектами учебного процесса и активно общаться друг с другом; это меняет функции учителя, делая его наблюдателем, консультантом и участником детских игр;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постепенно научить школьника работать над языком самостоятельно и обеспечивать дифференциацию и индивидуализацию учебного процесса;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предусматривать все возможные формы работы в классе: индивидуальную, групповую, коллективную, которые стимулируют самостоятельность и творчество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Основные принципы использования проектной технологии в начальной школе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формулировка конкретной цели, направленной на достижение не «языкового», а практического результата (употребить язык в коммуникативных целях, позволяющих узнать/открыть новое; совместно сделать что-либо и т. д.);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получение каждым учеником конкретного задания, нацеленного на выполнение практического действия с помощью языка;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самостоятельное выполнение детьми задания и помощь учителя в случае необходимости;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обоюдная ответственность маленьких учеников и учителя за результаты работы.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82918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проекты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42192" y="368039"/>
            <a:ext cx="4922070" cy="6757711"/>
          </a:xfrm>
          <a:prstGeom prst="roundRect">
            <a:avLst>
              <a:gd name="adj" fmla="val 16667"/>
            </a:avLst>
          </a:prstGeom>
          <a:ln>
            <a:solidFill>
              <a:schemeClr val="tx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0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02507" y="454957"/>
            <a:ext cx="4839053" cy="6643735"/>
          </a:xfrm>
          <a:prstGeom prst="roundRect">
            <a:avLst>
              <a:gd name="adj" fmla="val 16667"/>
            </a:avLst>
          </a:prstGeom>
          <a:ln>
            <a:solidFill>
              <a:schemeClr val="tx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01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98441" y="416146"/>
            <a:ext cx="5047185" cy="6929487"/>
          </a:xfrm>
          <a:prstGeom prst="roundRect">
            <a:avLst>
              <a:gd name="adj" fmla="val 16667"/>
            </a:avLst>
          </a:prstGeom>
          <a:ln>
            <a:solidFill>
              <a:schemeClr val="tx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01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37251" y="305900"/>
            <a:ext cx="5255317" cy="7215240"/>
          </a:xfrm>
          <a:prstGeom prst="roundRect">
            <a:avLst>
              <a:gd name="adj" fmla="val 16667"/>
            </a:avLst>
          </a:prstGeom>
          <a:ln>
            <a:solidFill>
              <a:schemeClr val="tx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021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8604"/>
            <a:ext cx="4695795" cy="6239906"/>
          </a:xfrm>
          <a:prstGeom prst="roundRect">
            <a:avLst>
              <a:gd name="adj" fmla="val 16667"/>
            </a:avLst>
          </a:prstGeom>
          <a:ln>
            <a:solidFill>
              <a:schemeClr val="tx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019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6" y="357166"/>
            <a:ext cx="4429124" cy="6023633"/>
          </a:xfrm>
          <a:prstGeom prst="roundRect">
            <a:avLst>
              <a:gd name="adj" fmla="val 16667"/>
            </a:avLst>
          </a:prstGeom>
          <a:ln>
            <a:solidFill>
              <a:schemeClr val="tx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6115064" cy="5429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1000108"/>
          <a:ext cx="6715172" cy="3473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793"/>
                <a:gridCol w="1678793"/>
                <a:gridCol w="1678793"/>
                <a:gridCol w="1678793"/>
              </a:tblGrid>
              <a:tr h="4255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Год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Успеваемость %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Качество знаний %</a:t>
                      </a:r>
                      <a:endParaRPr lang="ru-RU" sz="1400" dirty="0"/>
                    </a:p>
                  </a:txBody>
                  <a:tcPr/>
                </a:tc>
              </a:tr>
              <a:tr h="2431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 б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2016/2017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53,85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</a:tr>
              <a:tr h="2431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 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2016/2017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52,17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</a:tr>
              <a:tr h="2431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 б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2016/2017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69,23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</a:tr>
              <a:tr h="2431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r>
                        <a:rPr lang="ru-RU" sz="1400" baseline="0" dirty="0" smtClean="0"/>
                        <a:t> 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2016/2017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57,14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</a:tr>
              <a:tr h="2431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 б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2016/2017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61,54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</a:tr>
              <a:tr h="2431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 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2016/2017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58,33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5725" marR="0" marT="0" marB="0" anchor="b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</a:tr>
              <a:tr h="2431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 б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2016/2017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83,33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</a:tr>
              <a:tr h="2431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 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2016/2017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41,67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</a:tr>
              <a:tr h="2431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 б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2016/2017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52,11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</a:tr>
              <a:tr h="24319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 б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2016/2017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60,87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4414" y="4786322"/>
            <a:ext cx="6000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основе психологической диагностики 80% учеников начальной школы считают урок иностранного языка интересным и ходят на него с удовольствием.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928670"/>
            <a:ext cx="2405079" cy="3607619"/>
          </a:xfrm>
          <a:prstGeom prst="rect">
            <a:avLst/>
          </a:prstGeom>
        </p:spPr>
      </p:pic>
      <p:pic>
        <p:nvPicPr>
          <p:cNvPr id="7" name="Рисунок 6" descr="0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1736" y="928670"/>
            <a:ext cx="2428892" cy="3610515"/>
          </a:xfrm>
          <a:prstGeom prst="rect">
            <a:avLst/>
          </a:prstGeom>
        </p:spPr>
      </p:pic>
      <p:pic>
        <p:nvPicPr>
          <p:cNvPr id="8" name="Рисунок 7" descr="00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3504" y="854418"/>
            <a:ext cx="4000495" cy="2574582"/>
          </a:xfrm>
          <a:prstGeom prst="rect">
            <a:avLst/>
          </a:prstGeom>
        </p:spPr>
      </p:pic>
      <p:pic>
        <p:nvPicPr>
          <p:cNvPr id="9" name="Рисунок 8" descr="00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2357618"/>
            <a:ext cx="3071834" cy="4611817"/>
          </a:xfrm>
          <a:prstGeom prst="rect">
            <a:avLst/>
          </a:prstGeom>
        </p:spPr>
      </p:pic>
      <p:pic>
        <p:nvPicPr>
          <p:cNvPr id="10" name="Рисунок 9" descr="00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24916" y="2357430"/>
            <a:ext cx="3089960" cy="4500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229600" cy="47402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Целью своей профессиональной деятельности считаю  развитие личности школьника в рамках урока иностранного языка через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характер  обучения и проектную деятельность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357158" y="214290"/>
          <a:ext cx="8786842" cy="6357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142984"/>
            <a:ext cx="8072462" cy="92868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подхода в урочной и внеурочной деятельности по иностранному языку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500306"/>
            <a:ext cx="8572560" cy="3525831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Проведение занятий с использованием образовательных технологий, способствующих активизации деятельности школьников на уроке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Разработка программы внеурочной деятельности «Английский с удовольствием» ( для 2-4 классов), в рамках которой предусмотрены формы занятий, вовлекающих учеников в активную самостоятельную деятельность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00010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Формирование у обучающихся коммуникативных компетенций  через игровую деятельность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8229600" cy="1357321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групповых, парных форм работы с детьми на уроках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Активное применений игровых технологий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7148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00052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Коммуникативные действия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обеспечивают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социальную компетентность и сознательную ориентацию учащихся на позиции других людей (прежде всего, партнера по общению или деятельности), умение слушать и вступать в диалог, участвовать в коллективном обсуждении проблем, интегрироваться в группу сверстников и строить продуктивное взаимодействие и сотрудничество со сверстниками и взрослыми.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8786842" cy="5357826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возрастает объем и глубина понимания усваиваемого материала;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тратится меньше времени, чем при фронтальном обучении;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- возрастает познавательная активность и творческая самостоятельность учащихся;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возрастает сплоченность класса;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ученик более точно оценивает свои возможности;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дети приобретают навыки, необходимые для жизни в обществе: ответственность, такт;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дети приобретают  умение решать конфликтные ситуации,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дети приобретают  умение слушать собеседника эмоционально сопереживать.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214290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Преимущества  групповой  работы: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Понятие 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игровые педагогические технологии»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включает обширную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группу методов и приемов организации педагогического процесса в форме разнообразных педагогических игр, которые отличаются от игр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тем, что они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обладают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четко поставленной целью обучения и соответствующим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которые в свою очередь обоснованы, выделены в явном виде и характеризуются учебно-познавательной направленностью.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688" y="1357298"/>
            <a:ext cx="8858312" cy="4929222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функция заключается в развитии памяти, внимания, восприятии информации, развитии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внеучебных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умений и навыков.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функция заключается в воспитании такого качества как внимательное, гуманное отношение к партнеру по игре; Учащимся вводятся фразы- клише речевого этикета для импровизации речевого общения друг к другу на иностранном языке, что помогает воспитанию такого качества, как вежливость.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Развлекательная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функция состоит в создании благоприятной атмосферы на уроке, превращение урока в интересное и необычное событие, увлекательное приключение, а пророй и в сказочный мир.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Коммуникативная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функция заключается в создании атмосферы иноязычного общения, объединении коллектива учащихся, установление новых эмоционально-коммуникативных отношений, основанных на взаимодействии на иностранном языке. 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Релаксационная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функция- снятие эмоционального напряжения, вызванного нагрузкой на нервную систему при интенсивном обучении иностранному языку.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Психологическая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функция- состоит в формировании навыков подготовки своего физиологического состояния для более эффективной деятельности.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Развивающая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функция направлена на гармоничное развитие личностных качеств для активизации резервных возможностей личности. 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357166"/>
            <a:ext cx="7215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Игровая деятельность в процессе обучения выполняет следующие функции: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986</Words>
  <Application>Microsoft Office PowerPoint</Application>
  <PresentationFormat>Экран (4:3)</PresentationFormat>
  <Paragraphs>113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Методический семинар</vt:lpstr>
      <vt:lpstr>Презентация PowerPoint</vt:lpstr>
      <vt:lpstr>Презентация PowerPoint</vt:lpstr>
      <vt:lpstr>Обеспечение системно-деятельностного подхода в урочной и внеурочной деятельности по иностранному языку</vt:lpstr>
      <vt:lpstr>Формирование у обучающихся коммуникативных компетенций  через игровую деятельность</vt:lpstr>
      <vt:lpstr>Презентация PowerPoint</vt:lpstr>
      <vt:lpstr>    - возрастает объем и глубина понимания усваиваемого материала; - тратится меньше времени, чем при фронтальном обучении;    - возрастает познавательная активность и творческая самостоятельность учащихся; - возрастает сплоченность класса; - ученик более точно оценивает свои возможности; - дети приобретают навыки, необходимые для жизни в обществе: ответственность, такт;  - дети приобретают  умение решать конфликтные ситуации,  - дети приобретают  умение слушать собеседника эмоционально сопереживать.  </vt:lpstr>
      <vt:lpstr>Презентация PowerPoint</vt:lpstr>
      <vt:lpstr>Презентация PowerPoint</vt:lpstr>
      <vt:lpstr>Требования к игре:</vt:lpstr>
      <vt:lpstr>Игра «Ступеньки»</vt:lpstr>
      <vt:lpstr>Игра с мячом</vt:lpstr>
      <vt:lpstr>Игра «Угадай глагол» или «Угадай животное»</vt:lpstr>
      <vt:lpstr>Игра «Постройся в ряд»</vt:lpstr>
      <vt:lpstr>Содействие развитию личности ученика и формирование у учащихся компетенций принимать самостоятельные решения в ходе реализации проектной деятельности.</vt:lpstr>
      <vt:lpstr>Использование этой технологии позволяет:</vt:lpstr>
      <vt:lpstr>Основные принципы использования проектной технологии в начальной школе</vt:lpstr>
      <vt:lpstr>Наши проекты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игровых технологий как средство развития коммуникативных  универсальных учебных действий младших школьников</dc:title>
  <dc:creator>Gubkina</dc:creator>
  <cp:lastModifiedBy>User</cp:lastModifiedBy>
  <cp:revision>50</cp:revision>
  <dcterms:created xsi:type="dcterms:W3CDTF">2018-01-23T06:55:55Z</dcterms:created>
  <dcterms:modified xsi:type="dcterms:W3CDTF">2018-01-28T13:43:59Z</dcterms:modified>
</cp:coreProperties>
</file>