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4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gif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47" y="0"/>
            <a:ext cx="96843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92697"/>
            <a:ext cx="7848872" cy="316835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«Здоровьесберегающие </a:t>
            </a:r>
            <a:r>
              <a:rPr lang="ru-RU" sz="4000" b="1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технологии 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/>
            </a:r>
            <a:b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на </a:t>
            </a:r>
            <a:r>
              <a:rPr lang="ru-RU" sz="4000" b="1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уроках музыки - </a:t>
            </a:r>
            <a:br>
              <a:rPr lang="ru-RU" sz="4000" b="1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4000" b="1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как форма развития творческих способностей 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учащихся».</a:t>
            </a:r>
            <a:endParaRPr lang="ru-RU" sz="4000" b="1" dirty="0">
              <a:solidFill>
                <a:schemeClr val="tx2">
                  <a:lumMod val="75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653136"/>
            <a:ext cx="6656784" cy="1800200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Горбунова Татьяна Николаевна, </a:t>
            </a:r>
          </a:p>
          <a:p>
            <a:r>
              <a:rPr lang="ru-RU" sz="2000" b="1" i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учитель музыки</a:t>
            </a:r>
          </a:p>
          <a:p>
            <a:r>
              <a:rPr lang="ru-RU" sz="2000" b="1" i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МАОУ СОШ№16 имени В.П. </a:t>
            </a:r>
            <a:r>
              <a:rPr lang="ru-RU" sz="2000" b="1" i="1" dirty="0" err="1" smtClean="0">
                <a:solidFill>
                  <a:srgbClr val="0070C0"/>
                </a:solidFill>
                <a:latin typeface="Monotype Corsiva" panose="03010101010201010101" pitchFamily="66" charset="0"/>
              </a:rPr>
              <a:t>Неймышева</a:t>
            </a:r>
            <a:r>
              <a:rPr lang="ru-RU" sz="2000" b="1" i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,</a:t>
            </a:r>
          </a:p>
          <a:p>
            <a:r>
              <a:rPr lang="ru-RU" sz="2000" b="1" i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Тобольск - 2018</a:t>
            </a:r>
            <a:endParaRPr lang="ru-RU" sz="2000" b="1" i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5561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47" y="0"/>
            <a:ext cx="96843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15816" y="1052736"/>
            <a:ext cx="5472608" cy="4752528"/>
          </a:xfrm>
        </p:spPr>
        <p:txBody>
          <a:bodyPr>
            <a:noAutofit/>
          </a:bodyPr>
          <a:lstStyle/>
          <a:p>
            <a:r>
              <a:rPr lang="ru-RU" sz="2800" b="1" u="sng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  <a:ea typeface="Adobe Fangsong Std R" pitchFamily="18" charset="-128"/>
                <a:cs typeface="Adobe Arabic" pitchFamily="18" charset="-78"/>
              </a:rPr>
              <a:t>Музыкально-ритмические движения:</a:t>
            </a:r>
            <a:br>
              <a:rPr lang="ru-RU" sz="2800" b="1" u="sng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  <a:ea typeface="Adobe Fangsong Std R" pitchFamily="18" charset="-128"/>
                <a:cs typeface="Adobe Arabic" pitchFamily="18" charset="-78"/>
              </a:rPr>
            </a:b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  <a:ea typeface="Adobe Fangsong Std R" pitchFamily="18" charset="-128"/>
                <a:cs typeface="Adobe Arabic" pitchFamily="18" charset="-78"/>
              </a:rPr>
              <a:t/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  <a:ea typeface="Adobe Fangsong Std R" pitchFamily="18" charset="-128"/>
                <a:cs typeface="Adobe Arabic" pitchFamily="18" charset="-78"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Эти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упражнения дают возможность развиваться физически, формируют чувство ритма, музыкального слуха и вкуса, укрепляют костно-мышечный аппарат, учат владеть своим телом ритмично под музыку, передавать ее характер.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Музыка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, движение – это средства, которые благотворно действуют на здоровье ребёнка. Они выполняют релаксационную функцию, помогают добиться эмоциональной разрядки, снять умственную перегрузку и утомления. </a:t>
            </a:r>
          </a:p>
        </p:txBody>
      </p:sp>
      <p:pic>
        <p:nvPicPr>
          <p:cNvPr id="7170" name="Picture 2" descr="txwMJwR3LcI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24744"/>
            <a:ext cx="2376264" cy="15689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171" name="Picture 3" descr="C:\Users\Александр\Desktop\учитель года\image (10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996952"/>
            <a:ext cx="2403967" cy="16905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39412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47" y="0"/>
            <a:ext cx="96843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908720"/>
            <a:ext cx="5616624" cy="4968552"/>
          </a:xfrm>
        </p:spPr>
        <p:txBody>
          <a:bodyPr>
            <a:noAutofit/>
          </a:bodyPr>
          <a:lstStyle/>
          <a:p>
            <a:r>
              <a:rPr lang="ru-RU" sz="2800" b="1" u="sng" dirty="0" err="1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  <a:ea typeface="Adobe Fangsong Std R" pitchFamily="18" charset="-128"/>
                <a:cs typeface="Adobe Arabic" pitchFamily="18" charset="-78"/>
              </a:rPr>
              <a:t>Вокалотерапия</a:t>
            </a:r>
            <a:r>
              <a:rPr lang="ru-RU" sz="2800" b="1" u="sng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  <a:ea typeface="Adobe Fangsong Std R" pitchFamily="18" charset="-128"/>
                <a:cs typeface="Adobe Arabic" pitchFamily="18" charset="-78"/>
              </a:rPr>
              <a:t>: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  <a:ea typeface="Adobe Fangsong Std R" pitchFamily="18" charset="-128"/>
                <a:cs typeface="Adobe Arabic" pitchFamily="18" charset="-78"/>
              </a:rPr>
              <a:t/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  <a:ea typeface="Adobe Fangsong Std R" pitchFamily="18" charset="-128"/>
                <a:cs typeface="Adobe Arabic" pitchFamily="18" charset="-78"/>
              </a:rPr>
            </a:b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Это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лечение пением.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/>
            </a:r>
            <a:b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После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занятий </a:t>
            </a:r>
            <a:r>
              <a:rPr lang="ru-RU" sz="2800" dirty="0" err="1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вокалотерапией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 дыхание становится более экономным, от этого на прямую зависит работоспособность ребенка.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Занятия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вокалом укрепляют и оздоровляют организм детей. По мнению врачей, вокализация является лучшей формой оздоровления органов дыхания, развития артикуляционного аппарата, формирования правильной осанки.</a:t>
            </a:r>
          </a:p>
        </p:txBody>
      </p:sp>
      <p:pic>
        <p:nvPicPr>
          <p:cNvPr id="8194" name="Picture 2" descr="https://pp.userapi.com/c841330/v841330021/443ae/2CA1bm9pb9w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52736"/>
            <a:ext cx="2232248" cy="14823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196" name="Picture 4" descr="https://pp.userapi.com/c841330/v841330021/44584/Qoj-BOGpqO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36912"/>
            <a:ext cx="2232247" cy="14823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198" name="Picture 6" descr="https://pp.userapi.com/c841126/v841126021/453b5/C2zrQwkArs8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01" t="20516" r="26058" b="26919"/>
          <a:stretch/>
        </p:blipFill>
        <p:spPr bwMode="auto">
          <a:xfrm>
            <a:off x="395536" y="4221088"/>
            <a:ext cx="2257498" cy="15318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552874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058"/>
            <a:ext cx="9690054" cy="6862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188640"/>
            <a:ext cx="7488832" cy="504056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Результатами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 музыкально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– оздоровительной работы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являются: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/>
            </a:r>
            <a:b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- повышение </a:t>
            </a:r>
            <a:r>
              <a:rPr lang="ru-RU" sz="2700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уровня развития музыкальных и творческих способностей детей, </a:t>
            </a: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/>
            </a:r>
            <a:b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2700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-</a:t>
            </a: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 </a:t>
            </a:r>
            <a:r>
              <a:rPr lang="ru-RU" sz="2700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стабильность эмоционального благополучия каждого ученика, </a:t>
            </a: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/>
            </a:r>
            <a:b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- повышение </a:t>
            </a:r>
            <a:r>
              <a:rPr lang="ru-RU" sz="2700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уровня речевого развития, </a:t>
            </a: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- снижение </a:t>
            </a:r>
            <a:r>
              <a:rPr lang="ru-RU" sz="2700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уровня заболеваемости, </a:t>
            </a: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- стабильность </a:t>
            </a:r>
            <a:r>
              <a:rPr lang="ru-RU" sz="2700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физической и умственной работоспособности учеников, </a:t>
            </a: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/>
            </a:r>
            <a:b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- снижение </a:t>
            </a:r>
            <a:r>
              <a:rPr lang="ru-RU" sz="2700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утомляемости детей </a:t>
            </a: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/>
            </a:r>
            <a:b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к </a:t>
            </a:r>
            <a:r>
              <a:rPr lang="ru-RU" sz="2700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концу урока (концу дня).</a:t>
            </a:r>
          </a:p>
        </p:txBody>
      </p:sp>
    </p:spTree>
    <p:extLst>
      <p:ext uri="{BB962C8B-B14F-4D97-AF65-F5344CB8AC3E}">
        <p14:creationId xmlns:p14="http://schemas.microsoft.com/office/powerpoint/2010/main" val="416365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058"/>
            <a:ext cx="9690054" cy="6862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9" y="908720"/>
            <a:ext cx="6984776" cy="4104456"/>
          </a:xfrm>
        </p:spPr>
        <p:txBody>
          <a:bodyPr>
            <a:normAutofit fontScale="90000"/>
          </a:bodyPr>
          <a:lstStyle/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Здоровая школа –</a:t>
            </a:r>
            <a:br>
              <a:rPr lang="ru-RU" sz="2400" b="1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 Здоровья желает!</a:t>
            </a:r>
            <a:br>
              <a:rPr lang="ru-RU" sz="2400" b="1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 Здоровая школа –</a:t>
            </a:r>
            <a:br>
              <a:rPr lang="ru-RU" sz="2400" b="1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 Друзей собирает.</a:t>
            </a:r>
            <a:br>
              <a:rPr lang="ru-RU" sz="2400" b="1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 Пусть льется повсюду</a:t>
            </a:r>
            <a:br>
              <a:rPr lang="ru-RU" sz="2400" b="1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 Друзей звонкий смех,</a:t>
            </a:r>
            <a:br>
              <a:rPr lang="ru-RU" sz="2400" b="1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 Учитель улыбкой</a:t>
            </a:r>
            <a:br>
              <a:rPr lang="ru-RU" sz="2400" b="1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 Пусть радует всех.</a:t>
            </a:r>
            <a:br>
              <a:rPr lang="ru-RU" sz="2400" b="1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 Здоровье не купишь,</a:t>
            </a:r>
            <a:br>
              <a:rPr lang="ru-RU" sz="2400" b="1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 Его не продать.</a:t>
            </a:r>
            <a:br>
              <a:rPr lang="ru-RU" sz="2400" b="1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Про это давно уже нужно всем знать!</a:t>
            </a:r>
          </a:p>
        </p:txBody>
      </p:sp>
    </p:spTree>
    <p:extLst>
      <p:ext uri="{BB962C8B-B14F-4D97-AF65-F5344CB8AC3E}">
        <p14:creationId xmlns:p14="http://schemas.microsoft.com/office/powerpoint/2010/main" val="3208248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058"/>
            <a:ext cx="9690054" cy="6862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9" y="476672"/>
            <a:ext cx="6480720" cy="5112568"/>
          </a:xfrm>
        </p:spPr>
        <p:txBody>
          <a:bodyPr>
            <a:normAutofit fontScale="90000"/>
          </a:bodyPr>
          <a:lstStyle/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Список использованной литературы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: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/>
            </a:r>
            <a:br>
              <a:rPr lang="ru-RU" sz="2400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1. Смирнов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Н.К. Здоровьесберегающие образовательные технологии в современной школе. Методическое пособие. М.: АПК и ПРО, 2002. - 121с.</a:t>
            </a:r>
            <a:br>
              <a:rPr lang="ru-RU" sz="2400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2.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О.А.Степанова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. Игровые оздоровительные технологии.</a:t>
            </a:r>
            <a:br>
              <a:rPr lang="ru-RU" sz="2400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3. Митяева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А.М. Здоровьесберегающие педагогические технологии. Учебное пособие. – М.: Академия, 2010. – 192 с. </a:t>
            </a:r>
            <a:br>
              <a:rPr lang="ru-RU" sz="2400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4.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Гайнанова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А., Юдичев С. Дыхание в пении (в контексте дифференцированного подхода). Москва 2012.</a:t>
            </a:r>
            <a:br>
              <a:rPr lang="ru-RU" sz="2400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5. Емельянов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Е.В. Развитие голоса. Координация и тренинг, 5-изд. – </a:t>
            </a:r>
            <a:r>
              <a:rPr lang="ru-RU" sz="2400" dirty="0" err="1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Спб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., 2007.</a:t>
            </a:r>
          </a:p>
        </p:txBody>
      </p:sp>
    </p:spTree>
    <p:extLst>
      <p:ext uri="{BB962C8B-B14F-4D97-AF65-F5344CB8AC3E}">
        <p14:creationId xmlns:p14="http://schemas.microsoft.com/office/powerpoint/2010/main" val="187987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058"/>
            <a:ext cx="9690054" cy="6862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59832" y="116632"/>
            <a:ext cx="5832648" cy="4752528"/>
          </a:xfrm>
        </p:spPr>
        <p:txBody>
          <a:bodyPr>
            <a:normAutofit/>
          </a:bodyPr>
          <a:lstStyle/>
          <a:p>
            <a:r>
              <a:rPr lang="ru-RU" sz="3500" dirty="0" smtClean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  <a:t>«</a:t>
            </a:r>
            <a:r>
              <a:rPr lang="ru-RU" sz="3500" dirty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  <a:t>Здоровье </a:t>
            </a:r>
            <a:r>
              <a:rPr lang="ru-RU" sz="3500" dirty="0" smtClean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  <a:t>необходимо.</a:t>
            </a:r>
            <a:br>
              <a:rPr lang="ru-RU" sz="3500" dirty="0" smtClean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3500" dirty="0" smtClean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  <a:t>Это </a:t>
            </a:r>
            <a:r>
              <a:rPr lang="ru-RU" sz="3500" dirty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  <a:t>базис счастья…Добыть здоровье проще, чем счастье. Если нельзя вырастить ребенка, чтобы он совсем не </a:t>
            </a:r>
            <a:r>
              <a:rPr lang="ru-RU" sz="3500" dirty="0" smtClean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  <a:t>болел, то, во </a:t>
            </a:r>
            <a:r>
              <a:rPr lang="ru-RU" sz="3500" dirty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  <a:t>всяком </a:t>
            </a:r>
            <a:r>
              <a:rPr lang="ru-RU" sz="3500" dirty="0" smtClean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  <a:t>случае, поддерживать </a:t>
            </a:r>
            <a:r>
              <a:rPr lang="ru-RU" sz="3500" dirty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  <a:t>его высокий уровень здоровья вполне возможно</a:t>
            </a:r>
            <a:r>
              <a:rPr lang="ru-RU" sz="3500" dirty="0" smtClean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  <a:t>».</a:t>
            </a:r>
            <a:endParaRPr lang="ru-RU" sz="3500" dirty="0">
              <a:solidFill>
                <a:schemeClr val="bg2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5373216"/>
            <a:ext cx="6264695" cy="1080120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  <a:t>академик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  <a:t>, </a:t>
            </a:r>
            <a:endParaRPr lang="ru-RU" b="1" dirty="0" smtClean="0">
              <a:solidFill>
                <a:schemeClr val="bg2">
                  <a:lumMod val="50000"/>
                </a:schemeClr>
              </a:solidFill>
              <a:latin typeface="Monotype Corsiva" panose="03010101010201010101" pitchFamily="66" charset="0"/>
            </a:endParaRPr>
          </a:p>
          <a:p>
            <a:pPr algn="l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  <a:t>хирург 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  <a:t>Н.М. Амосов </a:t>
            </a:r>
          </a:p>
        </p:txBody>
      </p:sp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96752"/>
            <a:ext cx="2381250" cy="3333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8641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133" y="0"/>
            <a:ext cx="96843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620688"/>
            <a:ext cx="7632848" cy="5256584"/>
          </a:xfrm>
        </p:spPr>
        <p:txBody>
          <a:bodyPr>
            <a:normAutofit fontScale="90000"/>
          </a:bodyPr>
          <a:lstStyle/>
          <a:p>
            <a:r>
              <a:rPr lang="ru-RU" sz="3300" b="1" dirty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  <a:t>Здоровьесберегающие </a:t>
            </a:r>
            <a:r>
              <a:rPr lang="ru-RU" sz="3300" b="1" dirty="0" smtClean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  <a:t/>
            </a:r>
            <a:br>
              <a:rPr lang="ru-RU" sz="3300" b="1" dirty="0" smtClean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3300" b="1" dirty="0" smtClean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  <a:t>образовательные технологии - </a:t>
            </a:r>
            <a:r>
              <a:rPr lang="ru-RU" sz="3300" dirty="0" smtClean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  <a:t/>
            </a:r>
            <a:br>
              <a:rPr lang="ru-RU" sz="3300" dirty="0" smtClean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3300" dirty="0" smtClean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  <a:t>это </a:t>
            </a:r>
            <a:r>
              <a:rPr lang="ru-RU" sz="3300" dirty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  <a:t>способ организации и последовательных действий в ходе </a:t>
            </a:r>
            <a:r>
              <a:rPr lang="ru-RU" sz="3300" dirty="0" err="1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  <a:t>учебно</a:t>
            </a:r>
            <a:r>
              <a:rPr lang="ru-RU" sz="3300" dirty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  <a:t>–воспитательного процесса, реализации образовательных программ на основе всестороннего учета индивидуального здоровья обучающихся, особенностей их возрастного, психофизического, духовно – нравственного </a:t>
            </a:r>
            <a:r>
              <a:rPr lang="ru-RU" sz="3300" dirty="0" smtClean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  <a:t>     состояния </a:t>
            </a:r>
            <a:r>
              <a:rPr lang="ru-RU" sz="3300" dirty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  <a:t>и развития, </a:t>
            </a:r>
            <a:r>
              <a:rPr lang="ru-RU" sz="3300" dirty="0" smtClean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  <a:t/>
            </a:r>
            <a:br>
              <a:rPr lang="ru-RU" sz="3300" dirty="0" smtClean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3300" dirty="0" smtClean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  <a:t>сохранение </a:t>
            </a:r>
            <a:r>
              <a:rPr lang="ru-RU" sz="3300" dirty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  <a:t>и укрепление здоровья.</a:t>
            </a:r>
            <a:r>
              <a:rPr lang="ru-RU" sz="2500" dirty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  <a:t/>
            </a:r>
            <a:br>
              <a:rPr lang="ru-RU" sz="2500" dirty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endParaRPr lang="ru-RU" sz="2500" b="1" dirty="0">
              <a:solidFill>
                <a:schemeClr val="bg2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570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058"/>
            <a:ext cx="9690054" cy="6862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1942588"/>
            <a:ext cx="5246643" cy="4654764"/>
          </a:xfrm>
        </p:spPr>
        <p:txBody>
          <a:bodyPr>
            <a:normAutofit/>
          </a:bodyPr>
          <a:lstStyle/>
          <a:p>
            <a:r>
              <a:rPr lang="ru-RU" sz="3000" b="1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  <a:ea typeface="Adobe Fangsong Std R" pitchFamily="18" charset="-128"/>
                <a:cs typeface="Adobe Arabic" pitchFamily="18" charset="-78"/>
              </a:rPr>
              <a:t>Урок </a:t>
            </a:r>
            <a:r>
              <a:rPr lang="ru-RU" sz="3000" b="1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  <a:ea typeface="Adobe Fangsong Std R" pitchFamily="18" charset="-128"/>
                <a:cs typeface="Adobe Arabic" pitchFamily="18" charset="-78"/>
              </a:rPr>
              <a:t>музыки сам по себе можно назвать здоровьесберегающей технологией, так как одна из его основных задач - это  снятие </a:t>
            </a:r>
            <a:r>
              <a:rPr lang="ru-RU" sz="3000" b="1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  <a:ea typeface="Adobe Fangsong Std R" pitchFamily="18" charset="-128"/>
                <a:cs typeface="Adobe Arabic" pitchFamily="18" charset="-78"/>
              </a:rPr>
              <a:t>нервно-психических </a:t>
            </a:r>
            <a:r>
              <a:rPr lang="ru-RU" sz="3000" b="1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  <a:ea typeface="Adobe Fangsong Std R" pitchFamily="18" charset="-128"/>
                <a:cs typeface="Adobe Arabic" pitchFamily="18" charset="-78"/>
              </a:rPr>
              <a:t>перегрузок, восстановление положительных эмоций.</a:t>
            </a:r>
            <a:endParaRPr lang="ru-RU" sz="3000" b="1" dirty="0">
              <a:solidFill>
                <a:schemeClr val="tx2">
                  <a:lumMod val="75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2050" name="Picture 2" descr="txwMJwR3LcI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1045" y="662189"/>
            <a:ext cx="3878491" cy="25607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6305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058"/>
            <a:ext cx="9690054" cy="6862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628800"/>
            <a:ext cx="6912768" cy="4752528"/>
          </a:xfrm>
        </p:spPr>
        <p:txBody>
          <a:bodyPr>
            <a:normAutofit fontScale="90000"/>
          </a:bodyPr>
          <a:lstStyle/>
          <a:p>
            <a:pPr lvl="0"/>
            <a:r>
              <a:rPr lang="ru-RU" sz="3900" b="1" u="sng" dirty="0" smtClean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  <a:ea typeface="Adobe Fangsong Std R" pitchFamily="18" charset="-128"/>
                <a:cs typeface="Adobe Arabic" pitchFamily="18" charset="-78"/>
              </a:rPr>
              <a:t>Виды музыкальной терапии:</a:t>
            </a:r>
            <a:br>
              <a:rPr lang="ru-RU" sz="3900" b="1" u="sng" dirty="0" smtClean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  <a:ea typeface="Adobe Fangsong Std R" pitchFamily="18" charset="-128"/>
                <a:cs typeface="Adobe Arabic" pitchFamily="18" charset="-78"/>
              </a:rPr>
            </a:br>
            <a:r>
              <a:rPr lang="ru-RU" sz="2700" b="1" dirty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  <a:ea typeface="Adobe Fangsong Std R" pitchFamily="18" charset="-128"/>
                <a:cs typeface="Adobe Arabic" pitchFamily="18" charset="-78"/>
              </a:rPr>
              <a:t/>
            </a:r>
            <a:br>
              <a:rPr lang="ru-RU" sz="2700" b="1" dirty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  <a:ea typeface="Adobe Fangsong Std R" pitchFamily="18" charset="-128"/>
                <a:cs typeface="Adobe Arabic" pitchFamily="18" charset="-78"/>
              </a:rPr>
            </a:b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  <a:ea typeface="Adobe Fangsong Std R" pitchFamily="18" charset="-128"/>
                <a:cs typeface="Adobe Arabic" pitchFamily="18" charset="-78"/>
              </a:rPr>
              <a:t>1. 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  <a:t>Дыхательная гимнастика</a:t>
            </a:r>
            <a:b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  <a:t/>
            </a:r>
            <a:b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  <a:t>2. Артикуляционная гимнастика</a:t>
            </a:r>
            <a:b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2800" b="1" dirty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  <a:t/>
            </a:r>
            <a:br>
              <a:rPr lang="ru-RU" sz="2800" b="1" dirty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  <a:t>3. Пальчиковая гимнастика</a:t>
            </a:r>
            <a:b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  <a:t/>
            </a:r>
            <a:b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  <a:t>4. Вокальная </a:t>
            </a:r>
            <a:r>
              <a:rPr lang="ru-RU" sz="2800" b="1" dirty="0" err="1" smtClean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  <a:t>распевка</a:t>
            </a:r>
            <a:r>
              <a:rPr lang="ru-RU" sz="2800" b="1" dirty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  <a:t/>
            </a:r>
            <a:br>
              <a:rPr lang="ru-RU" sz="2800" b="1" dirty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  <a:t/>
            </a:r>
            <a:b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  <a:t>5. Музыкально-ритмические </a:t>
            </a:r>
            <a:r>
              <a:rPr lang="ru-RU" sz="2800" b="1" dirty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  <a:t>движения</a:t>
            </a:r>
            <a:br>
              <a:rPr lang="ru-RU" sz="2800" b="1" dirty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2800" b="1" dirty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  <a:t> 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  <a:t/>
            </a:r>
            <a:b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  <a:t>6. </a:t>
            </a:r>
            <a:r>
              <a:rPr lang="ru-RU" sz="2800" b="1" dirty="0" err="1" smtClean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  <a:t>Вокалотерапия</a:t>
            </a:r>
            <a:r>
              <a:rPr lang="ru-RU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anose="030F0702030302020204" pitchFamily="66" charset="0"/>
              </a:rPr>
              <a:t/>
            </a:r>
            <a:br>
              <a:rPr lang="ru-RU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2000" dirty="0"/>
              <a:t/>
            </a:r>
            <a:br>
              <a:rPr lang="ru-RU" sz="2000" dirty="0"/>
            </a:br>
            <a:endParaRPr lang="ru-RU" sz="2000" b="1" dirty="0">
              <a:solidFill>
                <a:schemeClr val="tx1">
                  <a:lumMod val="65000"/>
                  <a:lumOff val="35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4061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058"/>
            <a:ext cx="9690054" cy="6862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45466" y="476672"/>
            <a:ext cx="5875006" cy="4968552"/>
          </a:xfrm>
        </p:spPr>
        <p:txBody>
          <a:bodyPr>
            <a:normAutofit fontScale="90000"/>
          </a:bodyPr>
          <a:lstStyle/>
          <a:p>
            <a:r>
              <a:rPr lang="ru-RU" sz="3000" b="1" u="sng" dirty="0" smtClean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  <a:ea typeface="Adobe Fangsong Std R" pitchFamily="18" charset="-128"/>
                <a:cs typeface="Adobe Arabic" pitchFamily="18" charset="-78"/>
              </a:rPr>
              <a:t>Дыхательная гимнастика:</a:t>
            </a:r>
            <a:r>
              <a:rPr lang="ru-RU" sz="3000" b="1" dirty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  <a:ea typeface="Adobe Fangsong Std R" pitchFamily="18" charset="-128"/>
                <a:cs typeface="Adobe Arabic" pitchFamily="18" charset="-78"/>
              </a:rPr>
              <a:t/>
            </a:r>
            <a:br>
              <a:rPr lang="ru-RU" sz="3000" b="1" dirty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  <a:ea typeface="Adobe Fangsong Std R" pitchFamily="18" charset="-128"/>
                <a:cs typeface="Adobe Arabic" pitchFamily="18" charset="-78"/>
              </a:rPr>
            </a:br>
            <a:r>
              <a:rPr lang="ru-RU" sz="3000" b="1" dirty="0" smtClean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  <a:ea typeface="Adobe Fangsong Std R" pitchFamily="18" charset="-128"/>
                <a:cs typeface="Adobe Arabic" pitchFamily="18" charset="-78"/>
              </a:rPr>
              <a:t/>
            </a:r>
            <a:br>
              <a:rPr lang="ru-RU" sz="3000" b="1" dirty="0" smtClean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  <a:ea typeface="Adobe Fangsong Std R" pitchFamily="18" charset="-128"/>
                <a:cs typeface="Adobe Arabic" pitchFamily="18" charset="-78"/>
              </a:rPr>
            </a:b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«</a:t>
            </a:r>
            <a:r>
              <a:rPr lang="ru-RU" sz="2700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Без дыхания нет жизни</a:t>
            </a: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» (посл</a:t>
            </a: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.)</a:t>
            </a:r>
            <a:r>
              <a:rPr lang="ru-RU" sz="2700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/>
            </a:r>
            <a:br>
              <a:rPr lang="ru-RU" sz="2700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2700" u="sng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Цель дыхательной гимнастики </a:t>
            </a:r>
            <a:r>
              <a:rPr lang="ru-RU" sz="2700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– увеличить объем дыхания, нормализовать его ритм, расслаблять и восстанавливать организм после физической и умственной  нагрузки и эмоционального возбуждения, наполнить кислородом клетки мозга. </a:t>
            </a:r>
            <a:br>
              <a:rPr lang="ru-RU" sz="2700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Дыхательную </a:t>
            </a:r>
            <a:r>
              <a:rPr lang="ru-RU" sz="2700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гимнастику лучше проводить в первой половине урока, </a:t>
            </a: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когда </a:t>
            </a: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класс </a:t>
            </a:r>
            <a:r>
              <a:rPr lang="ru-RU" sz="2700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проветрен. </a:t>
            </a:r>
            <a:r>
              <a:rPr lang="ru-RU" sz="2700" dirty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  <a:t/>
            </a:r>
            <a:br>
              <a:rPr lang="ru-RU" sz="2700" dirty="0">
                <a:solidFill>
                  <a:schemeClr val="bg2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2000" dirty="0"/>
              <a:t/>
            </a:r>
            <a:br>
              <a:rPr lang="ru-RU" sz="2000" dirty="0"/>
            </a:br>
            <a:endParaRPr lang="ru-RU" sz="2000" b="1" dirty="0">
              <a:solidFill>
                <a:schemeClr val="tx1">
                  <a:lumMod val="65000"/>
                  <a:lumOff val="35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3080" name="Picture 8" descr="Картинки по запросу дыхательная гимнастика картинк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80728"/>
            <a:ext cx="2117882" cy="12241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82" name="Picture 10" descr="Похожее изображени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601" y="2721496"/>
            <a:ext cx="2104865" cy="13447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84" name="Picture 12" descr="Картинки по запросу дыхательная гимнастика картинки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173" y="4328553"/>
            <a:ext cx="2072149" cy="14230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48675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47" y="0"/>
            <a:ext cx="96843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0"/>
            <a:ext cx="5832648" cy="6165304"/>
          </a:xfrm>
        </p:spPr>
        <p:txBody>
          <a:bodyPr>
            <a:normAutofit/>
          </a:bodyPr>
          <a:lstStyle/>
          <a:p>
            <a:r>
              <a:rPr lang="ru-RU" sz="3100" b="1" u="sng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  <a:ea typeface="Adobe Fangsong Std R" pitchFamily="18" charset="-128"/>
                <a:cs typeface="Adobe Arabic" pitchFamily="18" charset="-78"/>
              </a:rPr>
              <a:t>Артикуляционная гимнастика:</a:t>
            </a:r>
            <a:r>
              <a:rPr lang="ru-RU" sz="3100" b="1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  <a:ea typeface="Adobe Fangsong Std R" pitchFamily="18" charset="-128"/>
                <a:cs typeface="Adobe Arabic" pitchFamily="18" charset="-78"/>
              </a:rPr>
              <a:t/>
            </a:r>
            <a:br>
              <a:rPr lang="ru-RU" sz="3100" b="1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  <a:ea typeface="Adobe Fangsong Std R" pitchFamily="18" charset="-128"/>
                <a:cs typeface="Adobe Arabic" pitchFamily="18" charset="-78"/>
              </a:rPr>
            </a:b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  <a:ea typeface="Adobe Fangsong Std R" pitchFamily="18" charset="-128"/>
                <a:cs typeface="Adobe Arabic" pitchFamily="18" charset="-78"/>
              </a:rPr>
              <a:t/>
            </a:r>
            <a:br>
              <a:rPr lang="ru-RU" sz="3100" b="1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  <a:ea typeface="Adobe Fangsong Std R" pitchFamily="18" charset="-128"/>
                <a:cs typeface="Adobe Arabic" pitchFamily="18" charset="-78"/>
              </a:rPr>
            </a:br>
            <a:r>
              <a:rPr lang="ru-RU" sz="3100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В голосообразовании принимают участие губы, мягкое небо, язык, нижняя челюсть – артикуляционный аппарат. От того, насколько четко, согласованно и быстро работает этот аппарат, зависит хорошая дикция. Правильная артикуляция – залог хорошей дикции и звучности голоса. 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ru-RU" sz="2000" b="1" dirty="0">
              <a:solidFill>
                <a:schemeClr val="tx1">
                  <a:lumMod val="65000"/>
                  <a:lumOff val="35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4098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43809"/>
            <a:ext cx="1774846" cy="13311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00" name="Picture 4" descr="Похожее изображени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780928"/>
            <a:ext cx="1774846" cy="13311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02" name="Picture 6" descr="Картинки по запросу артикуляционная гимнастика уроки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327152"/>
            <a:ext cx="1807342" cy="13555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77890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47" y="0"/>
            <a:ext cx="96843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41469" y="0"/>
            <a:ext cx="6162979" cy="5805264"/>
          </a:xfrm>
        </p:spPr>
        <p:txBody>
          <a:bodyPr>
            <a:noAutofit/>
          </a:bodyPr>
          <a:lstStyle/>
          <a:p>
            <a:r>
              <a:rPr lang="ru-RU" sz="2800" b="1" u="sng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  <a:ea typeface="Adobe Fangsong Std R" pitchFamily="18" charset="-128"/>
                <a:cs typeface="Adobe Arabic" pitchFamily="18" charset="-78"/>
              </a:rPr>
              <a:t>Пальчиковая гимнастика: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  <a:ea typeface="Adobe Fangsong Std R" pitchFamily="18" charset="-128"/>
                <a:cs typeface="Adobe Arabic" pitchFamily="18" charset="-78"/>
              </a:rPr>
              <a:t/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  <a:ea typeface="Adobe Fangsong Std R" pitchFamily="18" charset="-128"/>
                <a:cs typeface="Adobe Arabic" pitchFamily="18" charset="-78"/>
              </a:rPr>
            </a:br>
            <a:r>
              <a:rPr lang="ru-RU" sz="2600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«Ум ребенка находится на кончиках пальцев», </a:t>
            </a: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— </a:t>
            </a:r>
            <a:r>
              <a:rPr lang="ru-RU" sz="2600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говорил В.  А. Сухомлинский. </a:t>
            </a: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/>
            </a:r>
            <a:br>
              <a:rPr lang="ru-RU" sz="2600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Пальчиковая </a:t>
            </a:r>
            <a:r>
              <a:rPr lang="ru-RU" sz="2600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гимнастика это массаж для рук, а иногда и для ног. Это подвижные физкультминутки прямо за партой.  Главная цель </a:t>
            </a: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– </a:t>
            </a:r>
            <a:r>
              <a:rPr lang="ru-RU" sz="2600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переключение внимания, улучшение координации и мелкой моторики, что напрямую воздействует на умственное развитие ребенка. Простые движения рук помогают убрать напряжение не только с самих рук, но и с губ, снимают умственную усталость.</a:t>
            </a:r>
          </a:p>
        </p:txBody>
      </p:sp>
      <p:pic>
        <p:nvPicPr>
          <p:cNvPr id="5122" name="Picture 2" descr="Картинки по запросу пальчиковая гимнастика урок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40768"/>
            <a:ext cx="1973925" cy="12241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4" name="Picture 4" descr="Похожее изображени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778192"/>
            <a:ext cx="1978499" cy="12268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6" name="Picture 6" descr="Похожее изображение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221088"/>
            <a:ext cx="2009600" cy="13681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191772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47" y="0"/>
            <a:ext cx="96843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9792" y="548680"/>
            <a:ext cx="5760640" cy="4968552"/>
          </a:xfrm>
        </p:spPr>
        <p:txBody>
          <a:bodyPr>
            <a:noAutofit/>
          </a:bodyPr>
          <a:lstStyle/>
          <a:p>
            <a:r>
              <a:rPr lang="ru-RU" sz="3600" b="1" u="sng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  <a:ea typeface="Adobe Fangsong Std R" pitchFamily="18" charset="-128"/>
                <a:cs typeface="Adobe Arabic" pitchFamily="18" charset="-78"/>
              </a:rPr>
              <a:t/>
            </a:r>
            <a:br>
              <a:rPr lang="ru-RU" sz="3600" b="1" u="sng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  <a:ea typeface="Adobe Fangsong Std R" pitchFamily="18" charset="-128"/>
                <a:cs typeface="Adobe Arabic" pitchFamily="18" charset="-78"/>
              </a:rPr>
            </a:br>
            <a:r>
              <a:rPr lang="ru-RU" sz="3600" b="1" u="sng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  <a:ea typeface="Adobe Fangsong Std R" pitchFamily="18" charset="-128"/>
                <a:cs typeface="Adobe Arabic" pitchFamily="18" charset="-78"/>
              </a:rPr>
              <a:t>Вокальная </a:t>
            </a:r>
            <a:r>
              <a:rPr lang="ru-RU" sz="3600" b="1" u="sng" dirty="0" err="1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  <a:ea typeface="Adobe Fangsong Std R" pitchFamily="18" charset="-128"/>
                <a:cs typeface="Adobe Arabic" pitchFamily="18" charset="-78"/>
              </a:rPr>
              <a:t>распевка</a:t>
            </a:r>
            <a:r>
              <a:rPr lang="ru-RU" sz="3600" b="1" u="sng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  <a:ea typeface="Adobe Fangsong Std R" pitchFamily="18" charset="-128"/>
                <a:cs typeface="Adobe Arabic" pitchFamily="18" charset="-78"/>
              </a:rPr>
              <a:t>:</a:t>
            </a:r>
            <a:br>
              <a:rPr lang="ru-RU" sz="3600" b="1" u="sng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  <a:ea typeface="Adobe Fangsong Std R" pitchFamily="18" charset="-128"/>
                <a:cs typeface="Adobe Arabic" pitchFamily="18" charset="-78"/>
              </a:rPr>
            </a:b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  <a:ea typeface="Adobe Fangsong Std R" pitchFamily="18" charset="-128"/>
                <a:cs typeface="Adobe Arabic" pitchFamily="18" charset="-78"/>
              </a:rPr>
              <a:t/>
            </a:r>
            <a:b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  <a:ea typeface="Adobe Fangsong Std R" pitchFamily="18" charset="-128"/>
                <a:cs typeface="Adobe Arabic" pitchFamily="18" charset="-78"/>
              </a:rPr>
            </a:br>
            <a:r>
              <a:rPr lang="ru-RU" sz="2600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Э</a:t>
            </a: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то </a:t>
            </a:r>
            <a:r>
              <a:rPr lang="ru-RU" sz="2600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система упражнений для укрепления и развития основных навыков пения. Иными словами, </a:t>
            </a:r>
            <a:r>
              <a:rPr lang="ru-RU" sz="2600" dirty="0" err="1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распевка</a:t>
            </a:r>
            <a:r>
              <a:rPr lang="ru-RU" sz="2600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 — это своего рода и разминка, и базовые упражнения для голосовых связок</a:t>
            </a: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.</a:t>
            </a:r>
            <a:br>
              <a:rPr lang="ru-RU" sz="2600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2600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С точки зрения физиологии вокальные </a:t>
            </a:r>
            <a:r>
              <a:rPr lang="ru-RU" sz="2600" dirty="0" err="1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распевки</a:t>
            </a:r>
            <a:r>
              <a:rPr lang="ru-RU" sz="2600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 — это </a:t>
            </a: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разогрев, раскачка </a:t>
            </a:r>
            <a:r>
              <a:rPr lang="ru-RU" sz="2600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речевого аппарата для приведения его в рабочее состояние и появления возможности долгой и целенаправленной вокальной работы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.</a:t>
            </a:r>
          </a:p>
        </p:txBody>
      </p:sp>
      <p:pic>
        <p:nvPicPr>
          <p:cNvPr id="6146" name="Picture 2" descr="Картинки по запросу вокальная распевка фот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96752"/>
            <a:ext cx="2088232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48" name="Picture 4" descr="Похожее изображени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930351"/>
            <a:ext cx="2087705" cy="17336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07670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150</TotalTime>
  <Words>85</Words>
  <Application>Microsoft Office PowerPoint</Application>
  <PresentationFormat>Экран (4:3)</PresentationFormat>
  <Paragraphs>20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Кнопка</vt:lpstr>
      <vt:lpstr>«Здоровьесберегающие технологии  на уроках музыки -  как форма развития творческих способностей учащихся».</vt:lpstr>
      <vt:lpstr>«Здоровье необходимо. Это базис счастья…Добыть здоровье проще, чем счастье. Если нельзя вырастить ребенка, чтобы он совсем не болел, то, во всяком случае, поддерживать его высокий уровень здоровья вполне возможно».</vt:lpstr>
      <vt:lpstr>Здоровьесберегающие  образовательные технологии -  это способ организации и последовательных действий в ходе учебно–воспитательного процесса, реализации образовательных программ на основе всестороннего учета индивидуального здоровья обучающихся, особенностей их возрастного, психофизического, духовно – нравственного      состояния и развития,  сохранение и укрепление здоровья. </vt:lpstr>
      <vt:lpstr>Урок музыки сам по себе можно назвать здоровьесберегающей технологией, так как одна из его основных задач - это  снятие нервно-психических перегрузок, восстановление положительных эмоций.</vt:lpstr>
      <vt:lpstr>Виды музыкальной терапии:  1. Дыхательная гимнастика  2. Артикуляционная гимнастика  3. Пальчиковая гимнастика  4. Вокальная распевка  5. Музыкально-ритмические движения   6. Вокалотерапия  </vt:lpstr>
      <vt:lpstr>Дыхательная гимнастика:  «Без дыхания нет жизни» (посл.) Цель дыхательной гимнастики – увеличить объем дыхания, нормализовать его ритм, расслаблять и восстанавливать организм после физической и умственной  нагрузки и эмоционального возбуждения, наполнить кислородом клетки мозга.  Дыхательную гимнастику лучше проводить в первой половине урока, когда класс проветрен.   </vt:lpstr>
      <vt:lpstr>Артикуляционная гимнастика:  В голосообразовании принимают участие губы, мягкое небо, язык, нижняя челюсть – артикуляционный аппарат. От того, насколько четко, согласованно и быстро работает этот аппарат, зависит хорошая дикция. Правильная артикуляция – залог хорошей дикции и звучности голоса.  </vt:lpstr>
      <vt:lpstr>Пальчиковая гимнастика: «Ум ребенка находится на кончиках пальцев», — говорил В.  А. Сухомлинский.  Пальчиковая гимнастика это массаж для рук, а иногда и для ног. Это подвижные физкультминутки прямо за партой.  Главная цель – переключение внимания, улучшение координации и мелкой моторики, что напрямую воздействует на умственное развитие ребенка. Простые движения рук помогают убрать напряжение не только с самих рук, но и с губ, снимают умственную усталость.</vt:lpstr>
      <vt:lpstr> Вокальная распевка:  Это система упражнений для укрепления и развития основных навыков пения. Иными словами, распевка — это своего рода и разминка, и базовые упражнения для голосовых связок. С точки зрения физиологии вокальные распевки — это разогрев, раскачка речевого аппарата для приведения его в рабочее состояние и появления возможности долгой и целенаправленной вокальной работы.</vt:lpstr>
      <vt:lpstr>Музыкально-ритмические движения:  Эти упражнения дают возможность развиваться физически, формируют чувство ритма, музыкального слуха и вкуса, укрепляют костно-мышечный аппарат, учат владеть своим телом ритмично под музыку, передавать ее характер.  Музыка, движение – это средства, которые благотворно действуют на здоровье ребёнка. Они выполняют релаксационную функцию, помогают добиться эмоциональной разрядки, снять умственную перегрузку и утомления. </vt:lpstr>
      <vt:lpstr>Вокалотерапия: Это лечение пением.  После занятий вокалотерапией дыхание становится более экономным, от этого на прямую зависит работоспособность ребенка. Занятия вокалом укрепляют и оздоровляют организм детей. По мнению врачей, вокализация является лучшей формой оздоровления органов дыхания, развития артикуляционного аппарата, формирования правильной осанки.</vt:lpstr>
      <vt:lpstr>Результатами музыкально – оздоровительной работы являются:  - повышение уровня развития музыкальных и творческих способностей детей,  - стабильность эмоционального благополучия каждого ученика,  - повышение уровня речевого развития, - снижение уровня заболеваемости, - стабильность физической и умственной работоспособности учеников,  - снижение утомляемости детей  к концу урока (концу дня).</vt:lpstr>
      <vt:lpstr>Здоровая школа –  Здоровья желает!  Здоровая школа –  Друзей собирает.  Пусть льется повсюду  Друзей звонкий смех,  Учитель улыбкой  Пусть радует всех.  Здоровье не купишь,  Его не продать. Про это давно уже нужно всем знать!</vt:lpstr>
      <vt:lpstr>Список использованной литературы:  1. Смирнов Н.К. Здоровьесберегающие образовательные технологии в современной школе. Методическое пособие. М.: АПК и ПРО, 2002. - 121с. 2. О.А.Степанова. Игровые оздоровительные технологии. 3. Митяева А.М. Здоровьесберегающие педагогические технологии. Учебное пособие. – М.: Академия, 2010. – 192 с.  4. Гайнанова А., Юдичев С. Дыхание в пении (в контексте дифференцированного подхода). Москва 2012. 5. Емельянов Е.В. Развитие голоса. Координация и тренинг, 5-изд. – Спб., 2007.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Горбунова Татьяна</dc:creator>
  <cp:lastModifiedBy>Горбунова Татьяна</cp:lastModifiedBy>
  <cp:revision>20</cp:revision>
  <dcterms:created xsi:type="dcterms:W3CDTF">2018-01-27T12:58:15Z</dcterms:created>
  <dcterms:modified xsi:type="dcterms:W3CDTF">2018-01-28T16:41:40Z</dcterms:modified>
</cp:coreProperties>
</file>