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Lst>
  <p:sldIdLst>
    <p:sldId id="256" r:id="rId3"/>
    <p:sldId id="262" r:id="rId4"/>
    <p:sldId id="257" r:id="rId5"/>
    <p:sldId id="258" r:id="rId6"/>
    <p:sldId id="259" r:id="rId7"/>
    <p:sldId id="260" r:id="rId8"/>
    <p:sldId id="261"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8" d="100"/>
          <a:sy n="68" d="100"/>
        </p:scale>
        <p:origin x="81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493053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472324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830823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ru-RU"/>
              <a:t>Образец заголовка</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9255346" y="2750337"/>
            <a:ext cx="1171888" cy="1356442"/>
          </a:xfrm>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341013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878585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ru-RU"/>
              <a:t>Образец заголовка</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729455" y="2869895"/>
            <a:ext cx="1154151" cy="1090789"/>
          </a:xfrm>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3269018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1520866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0322" y="3030008"/>
            <a:ext cx="4698355"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594123" y="3030008"/>
            <a:ext cx="4700059" cy="290617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5AF2EC6-1155-41A6-A8AD-4E3E36FAEAC8}" type="datetimeFigureOut">
              <a:rPr lang="ru-RU" smtClean="0"/>
              <a:t>28.01.2018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8255585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5AF2EC6-1155-41A6-A8AD-4E3E36FAEAC8}" type="datetimeFigureOut">
              <a:rPr lang="ru-RU" smtClean="0"/>
              <a:t>28.01.2018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1670929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55AF2EC6-1155-41A6-A8AD-4E3E36FAEAC8}" type="datetimeFigureOut">
              <a:rPr lang="ru-RU" smtClean="0"/>
              <a:t>28.01.2018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1411697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783428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672830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530932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309"/>
            <a:ext cx="1154151" cy="1090789"/>
          </a:xfrm>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42884377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11615"/>
            <a:ext cx="1154151" cy="1090789"/>
          </a:xfrm>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12853771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A58669E0-7592-4715-85FC-8975BA0F9BC3}" type="slidenum">
              <a:rPr lang="ru-RU" smtClean="0"/>
              <a:t>‹#›</a:t>
            </a:fld>
            <a:endParaRPr lang="ru-RU"/>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42112518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xfrm>
            <a:off x="10729455" y="4709925"/>
            <a:ext cx="1154151" cy="1090789"/>
          </a:xfrm>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37244801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5AF2EC6-1155-41A6-A8AD-4E3E36FAEAC8}" type="datetimeFigureOut">
              <a:rPr lang="ru-RU" smtClean="0"/>
              <a:t>28.01.2018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3478784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5AF2EC6-1155-41A6-A8AD-4E3E36FAEAC8}" type="datetimeFigureOut">
              <a:rPr lang="ru-RU" smtClean="0"/>
              <a:t>28.01.2018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8682007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2452869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a:xfrm>
            <a:off x="680321" y="5936188"/>
            <a:ext cx="6126805" cy="365125"/>
          </a:xfrm>
        </p:spPr>
        <p:txBody>
          <a:bodyPr/>
          <a:lstStyle/>
          <a:p>
            <a:endParaRPr lang="ru-RU"/>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A58669E0-7592-4715-85FC-8975BA0F9BC3}" type="slidenum">
              <a:rPr lang="ru-RU" smtClean="0"/>
              <a:t>‹#›</a:t>
            </a:fld>
            <a:endParaRPr lang="ru-RU"/>
          </a:p>
        </p:txBody>
      </p:sp>
    </p:spTree>
    <p:extLst>
      <p:ext uri="{BB962C8B-B14F-4D97-AF65-F5344CB8AC3E}">
        <p14:creationId xmlns:p14="http://schemas.microsoft.com/office/powerpoint/2010/main" val="3060777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ru-RU"/>
              <a:t>Образец заголовка</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5AF2EC6-1155-41A6-A8AD-4E3E36FAEAC8}" type="datetimeFigureOut">
              <a:rPr lang="ru-RU" smtClean="0"/>
              <a:t>28.01.2018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1808299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157736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45127" y="2507550"/>
            <a:ext cx="5156200"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7550"/>
            <a:ext cx="5181601" cy="36805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Date Placeholder 6"/>
          <p:cNvSpPr>
            <a:spLocks noGrp="1"/>
          </p:cNvSpPr>
          <p:nvPr>
            <p:ph type="dt" sz="half" idx="10"/>
          </p:nvPr>
        </p:nvSpPr>
        <p:spPr/>
        <p:txBody>
          <a:bodyPr/>
          <a:lstStyle/>
          <a:p>
            <a:fld id="{55AF2EC6-1155-41A6-A8AD-4E3E36FAEAC8}" type="datetimeFigureOut">
              <a:rPr lang="ru-RU" smtClean="0"/>
              <a:t>28.01.2018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58669E0-7592-4715-85FC-8975BA0F9BC3}" type="slidenum">
              <a:rPr lang="ru-RU" smtClean="0"/>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14093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5AF2EC6-1155-41A6-A8AD-4E3E36FAEAC8}" type="datetimeFigureOut">
              <a:rPr lang="ru-RU" smtClean="0"/>
              <a:t>28.01.2018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58669E0-7592-4715-85FC-8975BA0F9BC3}" type="slidenum">
              <a:rPr lang="ru-RU" smtClean="0"/>
              <a:t>‹#›</a:t>
            </a:fld>
            <a:endParaRPr lang="ru-RU"/>
          </a:p>
        </p:txBody>
      </p:sp>
      <p:sp>
        <p:nvSpPr>
          <p:cNvPr id="6" name="Title 5"/>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38938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AF2EC6-1155-41A6-A8AD-4E3E36FAEAC8}" type="datetimeFigureOut">
              <a:rPr lang="ru-RU" smtClean="0"/>
              <a:t>28.01.2018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194288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ru-RU"/>
              <a:t>Образец заголовка</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65095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ru-RU"/>
              <a:t>Образец заголовка</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5AF2EC6-1155-41A6-A8AD-4E3E36FAEAC8}" type="datetimeFigureOut">
              <a:rPr lang="ru-RU" smtClean="0"/>
              <a:t>28.01.2018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8669E0-7592-4715-85FC-8975BA0F9BC3}" type="slidenum">
              <a:rPr lang="ru-RU" smtClean="0"/>
              <a:t>‹#›</a:t>
            </a:fld>
            <a:endParaRPr lang="ru-RU"/>
          </a:p>
        </p:txBody>
      </p:sp>
    </p:spTree>
    <p:extLst>
      <p:ext uri="{BB962C8B-B14F-4D97-AF65-F5344CB8AC3E}">
        <p14:creationId xmlns:p14="http://schemas.microsoft.com/office/powerpoint/2010/main" val="2741565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AF2EC6-1155-41A6-A8AD-4E3E36FAEAC8}" type="datetimeFigureOut">
              <a:rPr lang="ru-RU" smtClean="0"/>
              <a:t>28.01.2018</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A58669E0-7592-4715-85FC-8975BA0F9BC3}" type="slidenum">
              <a:rPr lang="ru-RU" smtClean="0"/>
              <a:t>‹#›</a:t>
            </a:fld>
            <a:endParaRPr lang="ru-RU"/>
          </a:p>
        </p:txBody>
      </p:sp>
    </p:spTree>
    <p:extLst>
      <p:ext uri="{BB962C8B-B14F-4D97-AF65-F5344CB8AC3E}">
        <p14:creationId xmlns:p14="http://schemas.microsoft.com/office/powerpoint/2010/main" val="1123805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55AF2EC6-1155-41A6-A8AD-4E3E36FAEAC8}" type="datetimeFigureOut">
              <a:rPr lang="ru-RU" smtClean="0"/>
              <a:t>28.01.2018</a:t>
            </a:fld>
            <a:endParaRPr lang="ru-RU"/>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A58669E0-7592-4715-85FC-8975BA0F9BC3}" type="slidenum">
              <a:rPr lang="ru-RU" smtClean="0"/>
              <a:t>‹#›</a:t>
            </a:fld>
            <a:endParaRPr lang="ru-RU"/>
          </a:p>
        </p:txBody>
      </p:sp>
    </p:spTree>
    <p:extLst>
      <p:ext uri="{BB962C8B-B14F-4D97-AF65-F5344CB8AC3E}">
        <p14:creationId xmlns:p14="http://schemas.microsoft.com/office/powerpoint/2010/main" val="1859140470"/>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63917" y="176432"/>
            <a:ext cx="9144000" cy="2387600"/>
          </a:xfrm>
        </p:spPr>
        <p:txBody>
          <a:bodyPr/>
          <a:lstStyle/>
          <a:p>
            <a:r>
              <a:rPr lang="ru-RU" dirty="0"/>
              <a:t>Межнациональные </a:t>
            </a:r>
            <a:r>
              <a:rPr lang="ru-RU"/>
              <a:t>отношения Франции   </a:t>
            </a:r>
            <a:br>
              <a:rPr lang="ru-RU" dirty="0"/>
            </a:br>
            <a:r>
              <a:rPr lang="ru-RU"/>
              <a:t>с островом Корсика</a:t>
            </a:r>
            <a:endParaRPr lang="ru-RU" dirty="0"/>
          </a:p>
        </p:txBody>
      </p:sp>
      <p:sp>
        <p:nvSpPr>
          <p:cNvPr id="3" name="Подзаголовок 2"/>
          <p:cNvSpPr>
            <a:spLocks noGrp="1"/>
          </p:cNvSpPr>
          <p:nvPr>
            <p:ph type="subTitle" idx="1"/>
          </p:nvPr>
        </p:nvSpPr>
        <p:spPr/>
        <p:txBody>
          <a:bodyPr/>
          <a:lstStyle/>
          <a:p>
            <a:r>
              <a:rPr lang="ru-RU" dirty="0" err="1"/>
              <a:t>Кокин</a:t>
            </a:r>
            <a:r>
              <a:rPr lang="ru-RU" dirty="0"/>
              <a:t> Александр </a:t>
            </a:r>
          </a:p>
          <a:p>
            <a:r>
              <a:rPr lang="ru-RU" dirty="0"/>
              <a:t>11 класс </a:t>
            </a:r>
          </a:p>
        </p:txBody>
      </p:sp>
    </p:spTree>
    <p:extLst>
      <p:ext uri="{BB962C8B-B14F-4D97-AF65-F5344CB8AC3E}">
        <p14:creationId xmlns:p14="http://schemas.microsoft.com/office/powerpoint/2010/main" val="2139282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Преступность</a:t>
            </a:r>
          </a:p>
        </p:txBody>
      </p:sp>
      <p:sp>
        <p:nvSpPr>
          <p:cNvPr id="3" name="TextBox 2"/>
          <p:cNvSpPr txBox="1"/>
          <p:nvPr/>
        </p:nvSpPr>
        <p:spPr>
          <a:xfrm>
            <a:off x="4540103" y="2052085"/>
            <a:ext cx="7474690" cy="4801314"/>
          </a:xfrm>
          <a:prstGeom prst="rect">
            <a:avLst/>
          </a:prstGeom>
          <a:noFill/>
        </p:spPr>
        <p:txBody>
          <a:bodyPr wrap="square" rtlCol="0">
            <a:spAutoFit/>
          </a:bodyPr>
          <a:lstStyle/>
          <a:p>
            <a:r>
              <a:rPr lang="ru-RU" dirty="0"/>
              <a:t>Террористические акты в начале 1991 г. (взрывы принадлежащей «чужакам» собственности) возродили, особенно в Париже, забытые кошмары и страх, что корсиканский знак «R» станет таким же зловещим символом насилия, как «ИРА» в Ольстере и «ЭТА» в Стране Басков, что развитие событий на острове пойдет по сицилийскому образцу. Именно по такому образцу, ибо на Корсике активизация сепаратистского движения отнюдь не отменила старого закона кланов, по которому продолжают жить мафиозные структуры. Хотя, конечно, Корсика весьма далека от промышленно-финансового уровня, достигнутого Сицилией. Здесь законы клана действуют в таких вопросах, как землепользование, крестьянская жизнь, собственность, кровная месть за нанесенное оскорбление. На Корсике правовое государство – это «скорее цель, чем реальность», – признал генеральный прокурор </a:t>
            </a:r>
            <a:r>
              <a:rPr lang="ru-RU" dirty="0" err="1"/>
              <a:t>Бастии</a:t>
            </a:r>
            <a:r>
              <a:rPr lang="ru-RU" dirty="0"/>
              <a:t>. Клановое мышление, «нормальная» преступность, насилие как метод борьбы за свои права слились воедино на Корсике, создав горючую смесь.</a:t>
            </a:r>
          </a:p>
        </p:txBody>
      </p:sp>
    </p:spTree>
    <p:extLst>
      <p:ext uri="{BB962C8B-B14F-4D97-AF65-F5344CB8AC3E}">
        <p14:creationId xmlns:p14="http://schemas.microsoft.com/office/powerpoint/2010/main" val="2942495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r"/>
            <a:r>
              <a:rPr lang="ru-RU" sz="5000" dirty="0"/>
              <a:t>Корсика</a:t>
            </a:r>
          </a:p>
        </p:txBody>
      </p:sp>
      <p:sp>
        <p:nvSpPr>
          <p:cNvPr id="3" name="TextBox 2"/>
          <p:cNvSpPr txBox="1"/>
          <p:nvPr/>
        </p:nvSpPr>
        <p:spPr>
          <a:xfrm>
            <a:off x="5803790" y="2663223"/>
            <a:ext cx="6535456" cy="1477328"/>
          </a:xfrm>
          <a:prstGeom prst="rect">
            <a:avLst/>
          </a:prstGeom>
          <a:noFill/>
        </p:spPr>
        <p:txBody>
          <a:bodyPr wrap="square" rtlCol="0">
            <a:spAutoFit/>
          </a:bodyPr>
          <a:lstStyle/>
          <a:p>
            <a:r>
              <a:rPr lang="ru-RU" dirty="0"/>
              <a:t>Это один из 18 регионов Франции; тем не менее, Корсика имеет особый статус — </a:t>
            </a:r>
            <a:r>
              <a:rPr lang="ru-RU" b="1" dirty="0"/>
              <a:t>Территориальная общность Корсика</a:t>
            </a:r>
            <a:r>
              <a:rPr lang="ru-RU" dirty="0"/>
              <a:t>. Включает департаменты Южная Корсика и Верхняя Корсика. Главный город — Аяччо. Население в основном корсиканцы.</a:t>
            </a:r>
          </a:p>
        </p:txBody>
      </p:sp>
      <p:pic>
        <p:nvPicPr>
          <p:cNvPr id="1026" name="Picture 2" descr="Картинки по запросу Корс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842" y="2663223"/>
            <a:ext cx="5354409" cy="3748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198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108000" algn="r">
              <a:spcBef>
                <a:spcPts val="0"/>
              </a:spcBef>
            </a:pPr>
            <a:br>
              <a:rPr lang="ru-RU" sz="5600" dirty="0"/>
            </a:br>
            <a:r>
              <a:rPr lang="ru-RU" sz="5600" dirty="0"/>
              <a:t>Корсиканский сепаратизм</a:t>
            </a:r>
            <a:br>
              <a:rPr lang="ru-RU" dirty="0"/>
            </a:br>
            <a:endParaRPr lang="ru-RU" dirty="0"/>
          </a:p>
        </p:txBody>
      </p:sp>
      <p:sp>
        <p:nvSpPr>
          <p:cNvPr id="4" name="TextBox 3"/>
          <p:cNvSpPr txBox="1"/>
          <p:nvPr/>
        </p:nvSpPr>
        <p:spPr>
          <a:xfrm>
            <a:off x="220717" y="2417378"/>
            <a:ext cx="6737131" cy="2585323"/>
          </a:xfrm>
          <a:prstGeom prst="rect">
            <a:avLst/>
          </a:prstGeom>
          <a:noFill/>
        </p:spPr>
        <p:txBody>
          <a:bodyPr wrap="square" rtlCol="0">
            <a:spAutoFit/>
          </a:bodyPr>
          <a:lstStyle/>
          <a:p>
            <a:r>
              <a:rPr lang="ru-RU" dirty="0"/>
              <a:t>Корсика – это автономная республика Франции, которая требует полной политической независимости. Этим занимается </a:t>
            </a:r>
            <a:r>
              <a:rPr lang="ru-RU" b="1" dirty="0"/>
              <a:t>Фронт национального освобождения Корсики. это</a:t>
            </a:r>
            <a:r>
              <a:rPr lang="ru-RU" dirty="0"/>
              <a:t> сепаратистская организация, базирующаяся на юге Франции, ставящая своей целью достижение полной политической независимости или же расширения прав автономии </a:t>
            </a:r>
            <a:r>
              <a:rPr lang="ru-RU" b="1" dirty="0"/>
              <a:t>Корсики</a:t>
            </a:r>
            <a:r>
              <a:rPr lang="ru-RU" dirty="0"/>
              <a:t>, также признание властями страны «народа Корсики» (по французским законам все граждане страны считаются французами).</a:t>
            </a:r>
          </a:p>
        </p:txBody>
      </p:sp>
      <p:pic>
        <p:nvPicPr>
          <p:cNvPr id="2050" name="Picture 2" descr="Картинки по запросу Корсиканский сепаратиз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8733" y="2417378"/>
            <a:ext cx="3712233" cy="4124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401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История появления </a:t>
            </a:r>
          </a:p>
        </p:txBody>
      </p:sp>
      <p:sp>
        <p:nvSpPr>
          <p:cNvPr id="3" name="TextBox 2"/>
          <p:cNvSpPr txBox="1"/>
          <p:nvPr/>
        </p:nvSpPr>
        <p:spPr>
          <a:xfrm>
            <a:off x="231229" y="2165132"/>
            <a:ext cx="8828688" cy="2862322"/>
          </a:xfrm>
          <a:prstGeom prst="rect">
            <a:avLst/>
          </a:prstGeom>
          <a:noFill/>
        </p:spPr>
        <p:txBody>
          <a:bodyPr wrap="square" rtlCol="0">
            <a:spAutoFit/>
          </a:bodyPr>
          <a:lstStyle/>
          <a:p>
            <a:r>
              <a:rPr lang="ru-RU" dirty="0"/>
              <a:t> Экономическое пренебрежение и нежелание французского правительства поддерживать корсиканский язык и культуру привели в начале 1970-х к возрождению националистического движения, вооруженное крыло которого не раз провоцировало кровавые конфликты с центральным правительством. Насилие редко затрагивает туристов, но его признаки видны повсюду, от надписей на стенах до легко заметных следов пуль на некоторых общественных зданиях. Впрочем, националисты имеют слабую поддержку среди самих островитян, а огромные субсидии от Франции и ЕС заметно сгладили многие противоречия. Кроме того, корсиканцы освобождены от многих налогов, да и сам остров в целом имеет льготный налоговый статус. </a:t>
            </a:r>
          </a:p>
        </p:txBody>
      </p:sp>
    </p:spTree>
    <p:extLst>
      <p:ext uri="{BB962C8B-B14F-4D97-AF65-F5344CB8AC3E}">
        <p14:creationId xmlns:p14="http://schemas.microsoft.com/office/powerpoint/2010/main" val="2356715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Являются ли корсиканцы французами?</a:t>
            </a:r>
          </a:p>
        </p:txBody>
      </p:sp>
      <p:sp>
        <p:nvSpPr>
          <p:cNvPr id="3" name="TextBox 2"/>
          <p:cNvSpPr txBox="1"/>
          <p:nvPr/>
        </p:nvSpPr>
        <p:spPr>
          <a:xfrm>
            <a:off x="4487917" y="2228193"/>
            <a:ext cx="7546427" cy="3693319"/>
          </a:xfrm>
          <a:prstGeom prst="rect">
            <a:avLst/>
          </a:prstGeom>
          <a:noFill/>
        </p:spPr>
        <p:txBody>
          <a:bodyPr wrap="square" rtlCol="0">
            <a:spAutoFit/>
          </a:bodyPr>
          <a:lstStyle/>
          <a:p>
            <a:r>
              <a:rPr lang="ru-RU" dirty="0"/>
              <a:t>Вопрос не праздный, он во Франции и особенно на Корсике всегда стоял довольно остро. Напомним, что географически от Франции остров удален более, чем от Италии (170 км и 83 км). С XIV столетия Корсика принадлежала Генуе. В XVII в. на острове началась война за независимость. Была провозглашена монархия, затем – республика. Национальный лидер Паскаль </a:t>
            </a:r>
            <a:r>
              <a:rPr lang="ru-RU" dirty="0" err="1"/>
              <a:t>Паоли</a:t>
            </a:r>
            <a:r>
              <a:rPr lang="ru-RU" dirty="0"/>
              <a:t> считал, что Корсика слишком мала, чтобы оставаться независимой. Поэтому, когда Франция выкупила остров у Генуи (1768 г.), а затем дала корсиканцам те же права, что и жителям континентальной Франции (1789 г.), </a:t>
            </a:r>
            <a:r>
              <a:rPr lang="ru-RU" dirty="0" err="1"/>
              <a:t>Паоли</a:t>
            </a:r>
            <a:r>
              <a:rPr lang="ru-RU" dirty="0"/>
              <a:t> отступил. После крушения конституционной монархии во Франции </a:t>
            </a:r>
            <a:r>
              <a:rPr lang="ru-RU" dirty="0" err="1"/>
              <a:t>Паоли</a:t>
            </a:r>
            <a:r>
              <a:rPr lang="ru-RU" dirty="0"/>
              <a:t> подарил Корсику Британской империи, в состав которой она недолго входила. Окончательно Корсика была присоединена к Франции в 1796 г.</a:t>
            </a:r>
          </a:p>
        </p:txBody>
      </p:sp>
      <p:pic>
        <p:nvPicPr>
          <p:cNvPr id="3074" name="Picture 2" descr="Картинки по запросу Корс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31" y="2228193"/>
            <a:ext cx="3722742" cy="4457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168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fade">
                                      <p:cBhvr>
                                        <p:cTn id="15"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Нужна ли Корсике независимость?</a:t>
            </a:r>
          </a:p>
        </p:txBody>
      </p:sp>
      <p:sp>
        <p:nvSpPr>
          <p:cNvPr id="4" name="TextBox 3"/>
          <p:cNvSpPr txBox="1"/>
          <p:nvPr/>
        </p:nvSpPr>
        <p:spPr>
          <a:xfrm>
            <a:off x="87139" y="1977657"/>
            <a:ext cx="8418908" cy="4801314"/>
          </a:xfrm>
          <a:prstGeom prst="rect">
            <a:avLst/>
          </a:prstGeom>
          <a:noFill/>
        </p:spPr>
        <p:txBody>
          <a:bodyPr wrap="square" rtlCol="0">
            <a:spAutoFit/>
          </a:bodyPr>
          <a:lstStyle/>
          <a:p>
            <a:r>
              <a:rPr lang="ru-RU" dirty="0"/>
              <a:t>  На Корсике развилось в наши дни одно из самых активных движений за автономию, использующее насильственные методы. Из каждых 100 корсиканцев в начале 80-х годов десять высказывались за автономию, двое – требовали полной независимости. В значительной степени основой для недовольства являлись социально-экономические причины.</a:t>
            </a:r>
            <a:br>
              <a:rPr lang="ru-RU" dirty="0"/>
            </a:br>
            <a:r>
              <a:rPr lang="ru-RU" dirty="0"/>
              <a:t>С тех пор, как остров был присоединен к Франции, он так по-настоящему и не нашел своего места в ее национальной системе. Республика действовала здесь не лучше монархических режимов – центр всегда проявлял колебания в выборе политического статуса для Корсики и фактически мирился с ее экономическим застоем. Официальная Франция не знала, какую из двух линий принять: просто распространить на Корсику все французские законы или искать какой-то особый подход? У второй позиции есть то преимущество, что она позволяет «сбагрить» корсиканцам их собственные проблемы. Но такая позиция шокирует часть общественности на континенте, которая не понимает, почему корсиканцы должны иметь право на какое-то особое к ним отношение, даже на то, чтобы им дали «их независимость»?</a:t>
            </a:r>
          </a:p>
        </p:txBody>
      </p:sp>
    </p:spTree>
    <p:extLst>
      <p:ext uri="{BB962C8B-B14F-4D97-AF65-F5344CB8AC3E}">
        <p14:creationId xmlns:p14="http://schemas.microsoft.com/office/powerpoint/2010/main" val="1537740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Пути решения</a:t>
            </a:r>
          </a:p>
        </p:txBody>
      </p:sp>
      <p:sp>
        <p:nvSpPr>
          <p:cNvPr id="3" name="TextBox 2"/>
          <p:cNvSpPr txBox="1"/>
          <p:nvPr/>
        </p:nvSpPr>
        <p:spPr>
          <a:xfrm>
            <a:off x="3051546" y="2115879"/>
            <a:ext cx="8771858" cy="4524315"/>
          </a:xfrm>
          <a:prstGeom prst="rect">
            <a:avLst/>
          </a:prstGeom>
          <a:noFill/>
        </p:spPr>
        <p:txBody>
          <a:bodyPr wrap="square" rtlCol="0">
            <a:spAutoFit/>
          </a:bodyPr>
          <a:lstStyle/>
          <a:p>
            <a:r>
              <a:rPr lang="ru-RU" dirty="0"/>
              <a:t>Ключевым в подходе к национально-региональным проблемам является упор на выработку механизма их решения. Во многих случаях такой подход заложен в самих конституциях, где нет жесткого обозначения, закрепления прав, компетенций отдельных территорий, этнических общностей и т.д. Но зато в основных законах фиксирован четкий и гибкий механизм решения межнациональных конфликтов и противоречий, разделения власти между центром и регионами, продвижения по пути самоуправления. Наконец, все большая часть решений в национально-региональной области носит превентивный характер, – они разрабатываются и принимаются тогда, когда зарождающиеся новые противоречия еще не угрожают политической стабильности, гражданскому миру. Там же, где государство опаздывает с развязкой указанных вопросов (именно так обстоит ныне дело в некоторых странах с выработкой новых законов о гражданстве, политическом убежище, иностранной рабочей силе и т.д.), общество потрясают взрывы национализма, сепаратизма, шовинизма, расовой нетерпимости, принимающие во многом иррациональный характер.</a:t>
            </a:r>
          </a:p>
        </p:txBody>
      </p:sp>
    </p:spTree>
    <p:extLst>
      <p:ext uri="{BB962C8B-B14F-4D97-AF65-F5344CB8AC3E}">
        <p14:creationId xmlns:p14="http://schemas.microsoft.com/office/powerpoint/2010/main" val="292519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Берлин">
  <a:themeElements>
    <a:clrScheme name="Синий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Берлин">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Берлин">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TM02900688[[fn=Аспект]]</Template>
  <TotalTime>278</TotalTime>
  <Words>560</Words>
  <Application>Microsoft Office PowerPoint</Application>
  <PresentationFormat>Широкоэкранный</PresentationFormat>
  <Paragraphs>17</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8</vt:i4>
      </vt:variant>
    </vt:vector>
  </HeadingPairs>
  <TitlesOfParts>
    <vt:vector size="15" baseType="lpstr">
      <vt:lpstr>Arial</vt:lpstr>
      <vt:lpstr>Calibri</vt:lpstr>
      <vt:lpstr>Calibri Light</vt:lpstr>
      <vt:lpstr>Trebuchet MS</vt:lpstr>
      <vt:lpstr>Wingdings 2</vt:lpstr>
      <vt:lpstr>HDOfficeLightV0</vt:lpstr>
      <vt:lpstr>Берлин</vt:lpstr>
      <vt:lpstr>Межнациональные отношения Франции    с островом Корсика</vt:lpstr>
      <vt:lpstr>Преступность</vt:lpstr>
      <vt:lpstr>Корсика</vt:lpstr>
      <vt:lpstr> Корсиканский сепаратизм </vt:lpstr>
      <vt:lpstr>История появления </vt:lpstr>
      <vt:lpstr>Являются ли корсиканцы французами?</vt:lpstr>
      <vt:lpstr>Нужна ли Корсике независимость?</vt:lpstr>
      <vt:lpstr>Пути решения</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Межнациональные отношения во франции  о.Корсика</dc:title>
  <dc:creator>O.M.E</dc:creator>
  <cp:lastModifiedBy>user user</cp:lastModifiedBy>
  <cp:revision>15</cp:revision>
  <dcterms:created xsi:type="dcterms:W3CDTF">2017-11-29T16:26:52Z</dcterms:created>
  <dcterms:modified xsi:type="dcterms:W3CDTF">2018-01-28T11:57:10Z</dcterms:modified>
</cp:coreProperties>
</file>