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74" r:id="rId4"/>
    <p:sldId id="273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5" r:id="rId21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1494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1/21/2016</a:t>
            </a:fld>
            <a:endParaRPr lang="en-US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1/21/2016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1/21/2016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1/21/2016</a:t>
            </a:fld>
            <a:endParaRPr lang="en-US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en-US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1/21/2016</a:t>
            </a:fld>
            <a:endParaRPr lang="en-US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wedg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1/21/2016</a:t>
            </a:fld>
            <a:endParaRPr lang="en-US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1/21/2016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1/21/2016</a:t>
            </a:fld>
            <a:endParaRPr lang="en-US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1/21/2016</a:t>
            </a:fld>
            <a:endParaRPr lang="en-US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1/21/2016</a:t>
            </a:fld>
            <a:endParaRPr lang="en-US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1/21/2016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1/21/2016</a:t>
            </a:fld>
            <a:endParaRPr lang="en-US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ransition spd="slow">
    <p:wedge/>
  </p:transition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en.wikipedia.org/wiki/File:E_coli_at_10000x,_original.jpg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hyperlink" Target="http://en.wikipedia.org/wiki/Koch's_postulates" TargetMode="External"/><Relationship Id="rId3" Type="http://schemas.openxmlformats.org/officeDocument/2006/relationships/hyperlink" Target="http://en.wikipedia.org/wiki/File:Robert_Koch.jpg" TargetMode="External"/><Relationship Id="rId7" Type="http://schemas.openxmlformats.org/officeDocument/2006/relationships/hyperlink" Target="http://en.wikipedia.org/wiki/Bacillus_anthracis" TargetMode="External"/><Relationship Id="rId2" Type="http://schemas.openxmlformats.org/officeDocument/2006/relationships/hyperlink" Target="http://en.wikipedia.org/wiki/Robert_Koch" TargetMode="External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en.wikipedia.org/wiki/Anthrax" TargetMode="External"/><Relationship Id="rId5" Type="http://schemas.openxmlformats.org/officeDocument/2006/relationships/hyperlink" Target="http://en.wikipedia.org/wiki/Disease" TargetMode="External"/><Relationship Id="rId4" Type="http://schemas.openxmlformats.org/officeDocument/2006/relationships/image" Target="../media/image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hyperlink" Target="http://en.wikipedia.org/w/index.php?title=File:Tree_of_life_int.svg&amp;page=1" TargetMode="Externa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://en.wikipedia.org/wiki/Biological_life_cycle" TargetMode="Externa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hyperlink" Target="http://en.wikipedia.org/wiki/File:Staphylococcus_aureus_01.jpg" TargetMode="External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en.wikipedia.org/wiki/Plasmid" TargetMode="External"/><Relationship Id="rId5" Type="http://schemas.openxmlformats.org/officeDocument/2006/relationships/hyperlink" Target="http://en.wikipedia.org/wiki/DNA" TargetMode="External"/><Relationship Id="rId4" Type="http://schemas.openxmlformats.org/officeDocument/2006/relationships/hyperlink" Target="http://en.wikipedia.org/wiki/Thiomargarita_namibiensis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Monera" TargetMode="External"/><Relationship Id="rId2" Type="http://schemas.openxmlformats.org/officeDocument/2006/relationships/hyperlink" Target="http://en.wikipedia.org/wiki/Cell_nucleus" TargetMode="External"/><Relationship Id="rId1" Type="http://schemas.openxmlformats.org/officeDocument/2006/relationships/slideLayout" Target="../slideLayouts/slideLayout4.xml"/><Relationship Id="rId5" Type="http://schemas.openxmlformats.org/officeDocument/2006/relationships/hyperlink" Target="http://en.wikipedia.org/wiki/Crenarchaeota" TargetMode="External"/><Relationship Id="rId4" Type="http://schemas.openxmlformats.org/officeDocument/2006/relationships/hyperlink" Target="http://en.wikipedia.org/wiki/Carl_Woese" TargetMode="Externa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Coenocyte" TargetMode="External"/><Relationship Id="rId2" Type="http://schemas.openxmlformats.org/officeDocument/2006/relationships/hyperlink" Target="http://en.wikipedia.org/wiki/DNA" TargetMode="Externa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hyperlink" Target="http://en.wikipedia.org/wiki/File:Yellow_mite_(Tydeidae)_Lorryia_formosa_2_edit.jpg" TargetMode="External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Copepod" TargetMode="External"/><Relationship Id="rId2" Type="http://schemas.openxmlformats.org/officeDocument/2006/relationships/hyperlink" Target="http://en.wikipedia.org/wiki/Crustacean" TargetMode="External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en.wikipedia.org/wiki/Rotifer" TargetMode="External"/><Relationship Id="rId5" Type="http://schemas.openxmlformats.org/officeDocument/2006/relationships/hyperlink" Target="http://en.wikipedia.org/wiki/Nematode" TargetMode="External"/><Relationship Id="rId4" Type="http://schemas.openxmlformats.org/officeDocument/2006/relationships/hyperlink" Target="http://en.wikipedia.org/wiki/Cladocera" TargetMode="Externa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Schizosaccharomyces_pombe" TargetMode="External"/><Relationship Id="rId2" Type="http://schemas.openxmlformats.org/officeDocument/2006/relationships/hyperlink" Target="http://en.wikipedia.org/wiki/Saccharomyces_cerevisiae" TargetMode="Externa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3.jpeg"/><Relationship Id="rId4" Type="http://schemas.openxmlformats.org/officeDocument/2006/relationships/hyperlink" Target="http://en.wikipedia.org/wiki/Candida_albicans" TargetMode="Externa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Charales" TargetMode="External"/><Relationship Id="rId2" Type="http://schemas.openxmlformats.org/officeDocument/2006/relationships/hyperlink" Target="http://en.wikipedia.org/wiki/Flagellate" TargetMode="Externa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4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en.wikipedia.org/wiki/Green_algae" TargetMode="External"/><Relationship Id="rId13" Type="http://schemas.openxmlformats.org/officeDocument/2006/relationships/hyperlink" Target="http://en.wikipedia.org/wiki/Thiomargarita_namibiensis" TargetMode="External"/><Relationship Id="rId3" Type="http://schemas.openxmlformats.org/officeDocument/2006/relationships/hyperlink" Target="http://en.wikipedia.org/wiki/Bacteria" TargetMode="External"/><Relationship Id="rId7" Type="http://schemas.openxmlformats.org/officeDocument/2006/relationships/hyperlink" Target="http://en.wikipedia.org/wiki/Plants" TargetMode="External"/><Relationship Id="rId12" Type="http://schemas.openxmlformats.org/officeDocument/2006/relationships/hyperlink" Target="http://en.wikipedia.org/wiki/Virus" TargetMode="External"/><Relationship Id="rId2" Type="http://schemas.openxmlformats.org/officeDocument/2006/relationships/hyperlink" Target="http://en.wikipedia.org/wiki/Anton_van_Leeuwenhoek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en.wikipedia.org/wiki/Protozoa" TargetMode="External"/><Relationship Id="rId11" Type="http://schemas.openxmlformats.org/officeDocument/2006/relationships/hyperlink" Target="http://en.wikipedia.org/wiki/Planarian" TargetMode="External"/><Relationship Id="rId5" Type="http://schemas.openxmlformats.org/officeDocument/2006/relationships/hyperlink" Target="http://en.wikipedia.org/wiki/Algae" TargetMode="External"/><Relationship Id="rId10" Type="http://schemas.openxmlformats.org/officeDocument/2006/relationships/hyperlink" Target="http://en.wikipedia.org/wiki/Rotifer" TargetMode="External"/><Relationship Id="rId4" Type="http://schemas.openxmlformats.org/officeDocument/2006/relationships/hyperlink" Target="http://en.wikipedia.org/wiki/Fungi" TargetMode="External"/><Relationship Id="rId9" Type="http://schemas.openxmlformats.org/officeDocument/2006/relationships/hyperlink" Target="http://en.wikipedia.org/wiki/Micro-animals" TargetMode="Externa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hyperlink" Target="http://en.wikipedia.org/wiki/Microscope" TargetMode="External"/><Relationship Id="rId3" Type="http://schemas.openxmlformats.org/officeDocument/2006/relationships/hyperlink" Target="http://en.wikipedia.org/wiki/Ab%C5%AB_Al%C4%AB_ibn_S%C4%ABn%C4%81" TargetMode="External"/><Relationship Id="rId7" Type="http://schemas.openxmlformats.org/officeDocument/2006/relationships/hyperlink" Target="http://en.wikipedia.org/wiki/Diseases" TargetMode="External"/><Relationship Id="rId2" Type="http://schemas.openxmlformats.org/officeDocument/2006/relationships/hyperlink" Target="http://en.wikipedia.org/wiki/The_Canon_of_Medicine" TargetMode="External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en.wikipedia.org/wiki/Epidemic" TargetMode="External"/><Relationship Id="rId5" Type="http://schemas.openxmlformats.org/officeDocument/2006/relationships/hyperlink" Target="http://en.wikipedia.org/wiki/Girolamo_Fracastoro" TargetMode="External"/><Relationship Id="rId4" Type="http://schemas.openxmlformats.org/officeDocument/2006/relationships/hyperlink" Target="http://en.wikipedia.org/wiki/Tuberculosis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Microbiologist" TargetMode="External"/><Relationship Id="rId7" Type="http://schemas.openxmlformats.org/officeDocument/2006/relationships/image" Target="../media/image6.png"/><Relationship Id="rId2" Type="http://schemas.openxmlformats.org/officeDocument/2006/relationships/hyperlink" Target="http://en.wikipedia.org/wiki/Antonie_van_Leeuwenhoek" TargetMode="External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en.wikipedia.org/wiki/File:Antoni_van_Leeuwenhoek.png" TargetMode="External"/><Relationship Id="rId5" Type="http://schemas.openxmlformats.org/officeDocument/2006/relationships/hyperlink" Target="http://en.wikipedia.org/wiki/Robert_Hooke" TargetMode="External"/><Relationship Id="rId4" Type="http://schemas.openxmlformats.org/officeDocument/2006/relationships/hyperlink" Target="http://en.wikipedia.org/wiki/Antonie_Van_Leeuwenhoek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File:Spallanzani.jpg" TargetMode="External"/><Relationship Id="rId2" Type="http://schemas.openxmlformats.org/officeDocument/2006/relationships/hyperlink" Target="http://en.wikipedia.org/wiki/Lazzaro_Spallanzani" TargetMode="External"/><Relationship Id="rId1" Type="http://schemas.openxmlformats.org/officeDocument/2006/relationships/slideLayout" Target="../slideLayouts/slideLayout4.xml"/><Relationship Id="rId5" Type="http://schemas.openxmlformats.org/officeDocument/2006/relationships/hyperlink" Target="http://en.wikipedia.org/wiki/Sterilization_(microbiology)" TargetMode="External"/><Relationship Id="rId4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Spore" TargetMode="External"/><Relationship Id="rId2" Type="http://schemas.openxmlformats.org/officeDocument/2006/relationships/hyperlink" Target="http://en.wikipedia.org/wiki/Louis_Pasteur" TargetMode="Externa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8.jpeg"/><Relationship Id="rId5" Type="http://schemas.openxmlformats.org/officeDocument/2006/relationships/hyperlink" Target="http://en.wikipedia.org/wiki/File:SIL14-P002-03a.jpg" TargetMode="External"/><Relationship Id="rId4" Type="http://schemas.openxmlformats.org/officeDocument/2006/relationships/hyperlink" Target="http://en.wikipedia.org/wiki/Germ_theory_of_disease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600200" y="2421912"/>
            <a:ext cx="6019800" cy="1828800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  </a:t>
            </a:r>
            <a:r>
              <a:rPr lang="en-US" sz="49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MicroorganismS</a:t>
            </a:r>
            <a:r>
              <a:rPr lang="ru-RU" sz="4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4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Содержимое 2"/>
          <p:cNvSpPr txBox="1">
            <a:spLocks/>
          </p:cNvSpPr>
          <p:nvPr/>
        </p:nvSpPr>
        <p:spPr>
          <a:xfrm>
            <a:off x="228600" y="228600"/>
            <a:ext cx="8763000" cy="12192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16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Федеральное государственное </a:t>
            </a: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бюджетное</a:t>
            </a:r>
            <a:r>
              <a:rPr kumimoji="0" lang="ru-RU" sz="16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 военное образовательное учреждение высшего образования «Военно-медицинская академия имени С.М. Кирова»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16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Министерства обороны Российской Федерации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Факультет (среднего профессионального образования)</a:t>
            </a:r>
            <a:endParaRPr kumimoji="0" lang="ru-RU" sz="16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09600" y="1600200"/>
            <a:ext cx="78486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 </a:t>
            </a:r>
            <a:r>
              <a:rPr lang="ru-RU" sz="32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а к т и ч е с к о е    </a:t>
            </a:r>
            <a:r>
              <a:rPr lang="ru-RU" sz="32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</a:t>
            </a:r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а </a:t>
            </a:r>
            <a:r>
              <a:rPr lang="ru-RU" sz="32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</a:t>
            </a:r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я т и е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 descr="http://upload.wikimedia.org/wikipedia/commons/thumb/b/bc/E_coli_at_10000x%2C_original.jpg/250px-E_coli_at_10000x%2C_original.jpg">
            <a:hlinkClick r:id="rId2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4572000"/>
            <a:ext cx="2209800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Прямоугольник 9"/>
          <p:cNvSpPr/>
          <p:nvPr/>
        </p:nvSpPr>
        <p:spPr>
          <a:xfrm>
            <a:off x="4724400" y="4953000"/>
            <a:ext cx="398548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Для студентов 1 курса </a:t>
            </a:r>
          </a:p>
          <a:p>
            <a:pPr algn="ctr"/>
            <a:r>
              <a:rPr lang="ru-RU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</a:p>
          <a:p>
            <a:pPr algn="ctr"/>
            <a:r>
              <a:rPr lang="ru-RU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Преподаватель цикла общих гуманитарных и  естественно-научных дисциплин О. </a:t>
            </a:r>
            <a:r>
              <a:rPr lang="ru-RU" sz="1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Бичан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95600" y="198439"/>
            <a:ext cx="8229600" cy="639762"/>
          </a:xfrm>
        </p:spPr>
        <p:txBody>
          <a:bodyPr>
            <a:normAutofit fontScale="90000"/>
          </a:bodyPr>
          <a:lstStyle/>
          <a:p>
            <a:r>
              <a:rPr lang="ru-RU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  <a:hlinkClick r:id="rId2" tooltip="Robert Koch"/>
              </a:rPr>
              <a:t>Robert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  <a:hlinkClick r:id="rId2" tooltip="Robert Koch"/>
              </a:rPr>
              <a:t> </a:t>
            </a:r>
            <a:r>
              <a:rPr lang="ru-RU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  <a:hlinkClick r:id="rId2" tooltip="Robert Koch"/>
              </a:rPr>
              <a:t>Koch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Содержимое 4" descr="http://upload.wikimedia.org/wikipedia/commons/thumb/5/55/Robert_Koch.jpg/170px-Robert_Koch.jpg">
            <a:hlinkClick r:id="rId3"/>
          </p:cNvPr>
          <p:cNvPicPr>
            <a:picLocks noGrp="1"/>
          </p:cNvPicPr>
          <p:nvPr>
            <p:ph sz="half" idx="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4800" y="1905000"/>
            <a:ext cx="2438400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2895600" y="1219200"/>
            <a:ext cx="6019800" cy="4906963"/>
          </a:xfrm>
        </p:spPr>
        <p:txBody>
          <a:bodyPr>
            <a:normAutofit fontScale="62500" lnSpcReduction="20000"/>
          </a:bodyPr>
          <a:lstStyle/>
          <a:p>
            <a:pPr marL="0">
              <a:spcBef>
                <a:spcPts val="0"/>
              </a:spcBef>
            </a:pPr>
            <a:r>
              <a:rPr lang="ru-RU" sz="2900" b="1" u="sng" dirty="0" err="1" smtClean="0">
                <a:latin typeface="Times New Roman" panose="02020603050405020304" pitchFamily="18" charset="0"/>
                <a:cs typeface="Times New Roman" panose="02020603050405020304" pitchFamily="18" charset="0"/>
                <a:hlinkClick r:id="rId2" tooltip="Robert Koch"/>
              </a:rPr>
              <a:t>Robert</a:t>
            </a:r>
            <a:r>
              <a:rPr lang="ru-RU" sz="2900" b="1" u="sng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2" tooltip="Robert Koch"/>
              </a:rPr>
              <a:t> </a:t>
            </a:r>
            <a:r>
              <a:rPr lang="ru-RU" sz="2900" b="1" u="sng" dirty="0" err="1" smtClean="0">
                <a:latin typeface="Times New Roman" panose="02020603050405020304" pitchFamily="18" charset="0"/>
                <a:cs typeface="Times New Roman" panose="02020603050405020304" pitchFamily="18" charset="0"/>
                <a:hlinkClick r:id="rId2" tooltip="Robert Koch"/>
              </a:rPr>
              <a:t>Koch</a:t>
            </a:r>
            <a:r>
              <a:rPr lang="ru-RU" sz="2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9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showed</a:t>
            </a:r>
            <a:r>
              <a:rPr lang="ru-RU" sz="2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that</a:t>
            </a:r>
            <a:r>
              <a:rPr lang="ru-RU" sz="2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microorganisms</a:t>
            </a:r>
            <a:r>
              <a:rPr lang="ru-RU" sz="2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caused</a:t>
            </a:r>
            <a:r>
              <a:rPr lang="ru-RU" sz="2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900" b="1" u="sng" dirty="0" err="1" smtClean="0">
                <a:latin typeface="Times New Roman" panose="02020603050405020304" pitchFamily="18" charset="0"/>
                <a:cs typeface="Times New Roman" panose="02020603050405020304" pitchFamily="18" charset="0"/>
                <a:hlinkClick r:id="rId5" tooltip="Disease"/>
              </a:rPr>
              <a:t>disease</a:t>
            </a:r>
            <a:r>
              <a:rPr lang="ru-RU" sz="29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>
              <a:spcBef>
                <a:spcPts val="0"/>
              </a:spcBef>
            </a:pPr>
            <a:endParaRPr lang="ru-RU" sz="29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>
              <a:spcBef>
                <a:spcPts val="0"/>
              </a:spcBef>
            </a:pPr>
            <a:r>
              <a:rPr lang="ru-RU" sz="29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</a:t>
            </a:r>
            <a:r>
              <a:rPr lang="ru-RU" sz="2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1876, </a:t>
            </a:r>
            <a:r>
              <a:rPr lang="ru-RU" sz="2900" b="1" u="sng" dirty="0" err="1" smtClean="0">
                <a:latin typeface="Times New Roman" panose="02020603050405020304" pitchFamily="18" charset="0"/>
                <a:cs typeface="Times New Roman" panose="02020603050405020304" pitchFamily="18" charset="0"/>
                <a:hlinkClick r:id="rId2" tooltip="Robert Koch"/>
              </a:rPr>
              <a:t>Robert</a:t>
            </a:r>
            <a:r>
              <a:rPr lang="ru-RU" sz="2900" b="1" u="sng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2" tooltip="Robert Koch"/>
              </a:rPr>
              <a:t> </a:t>
            </a:r>
            <a:r>
              <a:rPr lang="ru-RU" sz="2900" b="1" u="sng" dirty="0" err="1" smtClean="0">
                <a:latin typeface="Times New Roman" panose="02020603050405020304" pitchFamily="18" charset="0"/>
                <a:cs typeface="Times New Roman" panose="02020603050405020304" pitchFamily="18" charset="0"/>
                <a:hlinkClick r:id="rId2" tooltip="Robert Koch"/>
              </a:rPr>
              <a:t>Koch</a:t>
            </a:r>
            <a:r>
              <a:rPr lang="ru-RU" sz="2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(1843–1910) </a:t>
            </a:r>
            <a:r>
              <a:rPr lang="ru-RU" sz="29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established</a:t>
            </a:r>
            <a:r>
              <a:rPr lang="ru-RU" sz="2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that</a:t>
            </a:r>
            <a:r>
              <a:rPr lang="ru-RU" sz="2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microbes</a:t>
            </a:r>
            <a:r>
              <a:rPr lang="ru-RU" sz="2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can</a:t>
            </a:r>
            <a:r>
              <a:rPr lang="ru-RU" sz="2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cause</a:t>
            </a:r>
            <a:r>
              <a:rPr lang="ru-RU" sz="2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disease</a:t>
            </a:r>
            <a:r>
              <a:rPr lang="ru-RU" sz="2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9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He</a:t>
            </a:r>
            <a:r>
              <a:rPr lang="ru-RU" sz="2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found</a:t>
            </a:r>
            <a:r>
              <a:rPr lang="ru-RU" sz="2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that</a:t>
            </a:r>
            <a:r>
              <a:rPr lang="ru-RU" sz="2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ru-RU" sz="2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blood</a:t>
            </a:r>
            <a:r>
              <a:rPr lang="ru-RU" sz="2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of</a:t>
            </a:r>
            <a:r>
              <a:rPr lang="ru-RU" sz="2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cattle</a:t>
            </a:r>
            <a:r>
              <a:rPr lang="ru-RU" sz="2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who</a:t>
            </a:r>
            <a:r>
              <a:rPr lang="ru-RU" sz="2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were</a:t>
            </a:r>
            <a:r>
              <a:rPr lang="ru-RU" sz="2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infected</a:t>
            </a:r>
            <a:r>
              <a:rPr lang="ru-RU" sz="2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with</a:t>
            </a:r>
            <a:r>
              <a:rPr lang="ru-RU" sz="2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900" b="1" u="sng" dirty="0" err="1" smtClean="0">
                <a:latin typeface="Times New Roman" panose="02020603050405020304" pitchFamily="18" charset="0"/>
                <a:cs typeface="Times New Roman" panose="02020603050405020304" pitchFamily="18" charset="0"/>
                <a:hlinkClick r:id="rId6" tooltip="Anthrax"/>
              </a:rPr>
              <a:t>anthrax</a:t>
            </a:r>
            <a:r>
              <a:rPr lang="ru-RU" sz="2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9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always</a:t>
            </a:r>
            <a:r>
              <a:rPr lang="ru-RU" sz="2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had</a:t>
            </a:r>
            <a:r>
              <a:rPr lang="ru-RU" sz="2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large</a:t>
            </a:r>
            <a:r>
              <a:rPr lang="ru-RU" sz="2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numbers</a:t>
            </a:r>
            <a:r>
              <a:rPr lang="ru-RU" sz="2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of</a:t>
            </a:r>
            <a:r>
              <a:rPr lang="ru-RU" sz="2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900" b="1" i="1" u="sng" dirty="0" err="1" smtClean="0">
                <a:latin typeface="Times New Roman" panose="02020603050405020304" pitchFamily="18" charset="0"/>
                <a:cs typeface="Times New Roman" panose="02020603050405020304" pitchFamily="18" charset="0"/>
                <a:hlinkClick r:id="rId7" tooltip="Bacillus anthracis"/>
              </a:rPr>
              <a:t>Bacillus</a:t>
            </a:r>
            <a:r>
              <a:rPr lang="ru-RU" sz="2900" b="1" i="1" u="sng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7" tooltip="Bacillus anthracis"/>
              </a:rPr>
              <a:t> </a:t>
            </a:r>
            <a:r>
              <a:rPr lang="ru-RU" sz="2900" b="1" i="1" u="sng" dirty="0" err="1" smtClean="0">
                <a:latin typeface="Times New Roman" panose="02020603050405020304" pitchFamily="18" charset="0"/>
                <a:cs typeface="Times New Roman" panose="02020603050405020304" pitchFamily="18" charset="0"/>
                <a:hlinkClick r:id="rId7" tooltip="Bacillus anthracis"/>
              </a:rPr>
              <a:t>anthracis</a:t>
            </a:r>
            <a:r>
              <a:rPr lang="ru-RU" sz="2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9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Koch</a:t>
            </a:r>
            <a:r>
              <a:rPr lang="ru-RU" sz="2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found</a:t>
            </a:r>
            <a:r>
              <a:rPr lang="ru-RU" sz="2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that</a:t>
            </a:r>
            <a:r>
              <a:rPr lang="ru-RU" sz="2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he</a:t>
            </a:r>
            <a:r>
              <a:rPr lang="ru-RU" sz="2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could</a:t>
            </a:r>
            <a:r>
              <a:rPr lang="ru-RU" sz="2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transmit</a:t>
            </a:r>
            <a:r>
              <a:rPr lang="ru-RU" sz="2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anthrax</a:t>
            </a:r>
            <a:r>
              <a:rPr lang="ru-RU" sz="2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from</a:t>
            </a:r>
            <a:r>
              <a:rPr lang="ru-RU" sz="2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one</a:t>
            </a:r>
            <a:r>
              <a:rPr lang="ru-RU" sz="2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animal</a:t>
            </a:r>
            <a:r>
              <a:rPr lang="ru-RU" sz="2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to</a:t>
            </a:r>
            <a:r>
              <a:rPr lang="ru-RU" sz="2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another</a:t>
            </a:r>
            <a:r>
              <a:rPr lang="ru-RU" sz="2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by</a:t>
            </a:r>
            <a:r>
              <a:rPr lang="ru-RU" sz="2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taking</a:t>
            </a:r>
            <a:r>
              <a:rPr lang="ru-RU" sz="2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ru-RU" sz="2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small</a:t>
            </a:r>
            <a:r>
              <a:rPr lang="ru-RU" sz="2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sample</a:t>
            </a:r>
            <a:r>
              <a:rPr lang="ru-RU" sz="2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of</a:t>
            </a:r>
            <a:r>
              <a:rPr lang="ru-RU" sz="2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blood</a:t>
            </a:r>
            <a:r>
              <a:rPr lang="ru-RU" sz="2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from</a:t>
            </a:r>
            <a:r>
              <a:rPr lang="ru-RU" sz="2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ru-RU" sz="2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infected</a:t>
            </a:r>
            <a:r>
              <a:rPr lang="ru-RU" sz="2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animal</a:t>
            </a:r>
            <a:r>
              <a:rPr lang="ru-RU" sz="2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and</a:t>
            </a:r>
            <a:r>
              <a:rPr lang="ru-RU" sz="2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injecting</a:t>
            </a:r>
            <a:r>
              <a:rPr lang="ru-RU" sz="2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it</a:t>
            </a:r>
            <a:r>
              <a:rPr lang="ru-RU" sz="2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into</a:t>
            </a:r>
            <a:r>
              <a:rPr lang="ru-RU" sz="2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ru-RU" sz="2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healthy</a:t>
            </a:r>
            <a:r>
              <a:rPr lang="ru-RU" sz="2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one</a:t>
            </a:r>
            <a:r>
              <a:rPr lang="ru-RU" sz="2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9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and</a:t>
            </a:r>
            <a:r>
              <a:rPr lang="ru-RU" sz="2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this</a:t>
            </a:r>
            <a:r>
              <a:rPr lang="ru-RU" sz="2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caused</a:t>
            </a:r>
            <a:r>
              <a:rPr lang="ru-RU" sz="2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ru-RU" sz="2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healthy</a:t>
            </a:r>
            <a:r>
              <a:rPr lang="ru-RU" sz="2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animal</a:t>
            </a:r>
            <a:r>
              <a:rPr lang="ru-RU" sz="2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to</a:t>
            </a:r>
            <a:r>
              <a:rPr lang="ru-RU" sz="2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become</a:t>
            </a:r>
            <a:r>
              <a:rPr lang="ru-RU" sz="2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sick</a:t>
            </a:r>
            <a:r>
              <a:rPr lang="ru-RU" sz="2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9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He</a:t>
            </a:r>
            <a:r>
              <a:rPr lang="ru-RU" sz="2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also</a:t>
            </a:r>
            <a:r>
              <a:rPr lang="ru-RU" sz="2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found</a:t>
            </a:r>
            <a:r>
              <a:rPr lang="ru-RU" sz="2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that</a:t>
            </a:r>
            <a:r>
              <a:rPr lang="ru-RU" sz="2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he</a:t>
            </a:r>
            <a:r>
              <a:rPr lang="ru-RU" sz="2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could</a:t>
            </a:r>
            <a:r>
              <a:rPr lang="ru-RU" sz="2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grow</a:t>
            </a:r>
            <a:r>
              <a:rPr lang="ru-RU" sz="2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ru-RU" sz="2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bacteria</a:t>
            </a:r>
            <a:r>
              <a:rPr lang="ru-RU" sz="2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</a:t>
            </a:r>
            <a:r>
              <a:rPr lang="ru-RU" sz="2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ru-RU" sz="2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nutrient</a:t>
            </a:r>
            <a:r>
              <a:rPr lang="ru-RU" sz="2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broth</a:t>
            </a:r>
            <a:r>
              <a:rPr lang="ru-RU" sz="2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9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then</a:t>
            </a:r>
            <a:r>
              <a:rPr lang="ru-RU" sz="2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inject</a:t>
            </a:r>
            <a:r>
              <a:rPr lang="ru-RU" sz="2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it</a:t>
            </a:r>
            <a:r>
              <a:rPr lang="ru-RU" sz="2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into</a:t>
            </a:r>
            <a:r>
              <a:rPr lang="ru-RU" sz="2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ru-RU" sz="2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healthy</a:t>
            </a:r>
            <a:r>
              <a:rPr lang="ru-RU" sz="2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animal</a:t>
            </a:r>
            <a:r>
              <a:rPr lang="ru-RU" sz="2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9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and</a:t>
            </a:r>
            <a:r>
              <a:rPr lang="ru-RU" sz="2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cause</a:t>
            </a:r>
            <a:r>
              <a:rPr lang="ru-RU" sz="2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illness</a:t>
            </a:r>
            <a:r>
              <a:rPr lang="ru-RU" sz="2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9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Based</a:t>
            </a:r>
            <a:r>
              <a:rPr lang="ru-RU" sz="2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on</a:t>
            </a:r>
            <a:r>
              <a:rPr lang="ru-RU" sz="2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these</a:t>
            </a:r>
            <a:r>
              <a:rPr lang="ru-RU" sz="2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experiments</a:t>
            </a:r>
            <a:r>
              <a:rPr lang="ru-RU" sz="2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9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he</a:t>
            </a:r>
            <a:r>
              <a:rPr lang="ru-RU" sz="2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devised</a:t>
            </a:r>
            <a:r>
              <a:rPr lang="ru-RU" sz="2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criteria</a:t>
            </a:r>
            <a:r>
              <a:rPr lang="ru-RU" sz="2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for</a:t>
            </a:r>
            <a:r>
              <a:rPr lang="ru-RU" sz="2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establishing</a:t>
            </a:r>
            <a:r>
              <a:rPr lang="ru-RU" sz="2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ru-RU" sz="2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causal</a:t>
            </a:r>
            <a:r>
              <a:rPr lang="ru-RU" sz="2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link</a:t>
            </a:r>
            <a:r>
              <a:rPr lang="ru-RU" sz="2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between</a:t>
            </a:r>
            <a:r>
              <a:rPr lang="ru-RU" sz="2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ru-RU" sz="2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microbe</a:t>
            </a:r>
            <a:r>
              <a:rPr lang="ru-RU" sz="2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and</a:t>
            </a:r>
            <a:r>
              <a:rPr lang="ru-RU" sz="2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ru-RU" sz="2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disease</a:t>
            </a:r>
            <a:r>
              <a:rPr lang="ru-RU" sz="2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and</a:t>
            </a:r>
            <a:r>
              <a:rPr lang="ru-RU" sz="2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these</a:t>
            </a:r>
            <a:r>
              <a:rPr lang="ru-RU" sz="2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are</a:t>
            </a:r>
            <a:r>
              <a:rPr lang="ru-RU" sz="2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now</a:t>
            </a:r>
            <a:r>
              <a:rPr lang="ru-RU" sz="2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known</a:t>
            </a:r>
            <a:r>
              <a:rPr lang="ru-RU" sz="2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as</a:t>
            </a:r>
            <a:r>
              <a:rPr lang="ru-RU" sz="2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900" b="1" u="sng" dirty="0" err="1" smtClean="0">
                <a:latin typeface="Times New Roman" panose="02020603050405020304" pitchFamily="18" charset="0"/>
                <a:cs typeface="Times New Roman" panose="02020603050405020304" pitchFamily="18" charset="0"/>
                <a:hlinkClick r:id="rId8" tooltip="Koch's postulates"/>
              </a:rPr>
              <a:t>Koch's</a:t>
            </a:r>
            <a:r>
              <a:rPr lang="ru-RU" sz="2900" b="1" u="sng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8" tooltip="Koch's postulates"/>
              </a:rPr>
              <a:t> </a:t>
            </a:r>
            <a:r>
              <a:rPr lang="ru-RU" sz="2900" b="1" u="sng" dirty="0" err="1" smtClean="0">
                <a:latin typeface="Times New Roman" panose="02020603050405020304" pitchFamily="18" charset="0"/>
                <a:cs typeface="Times New Roman" panose="02020603050405020304" pitchFamily="18" charset="0"/>
                <a:hlinkClick r:id="rId8" tooltip="Koch's postulates"/>
              </a:rPr>
              <a:t>postulates</a:t>
            </a:r>
            <a:r>
              <a:rPr lang="ru-RU" sz="2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  </a:t>
            </a:r>
            <a:r>
              <a:rPr lang="ru-RU" sz="29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Although</a:t>
            </a:r>
            <a:r>
              <a:rPr lang="ru-RU" sz="2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these</a:t>
            </a:r>
            <a:r>
              <a:rPr lang="ru-RU" sz="2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postulates</a:t>
            </a:r>
            <a:r>
              <a:rPr lang="ru-RU" sz="2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cannot</a:t>
            </a:r>
            <a:r>
              <a:rPr lang="ru-RU" sz="2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be</a:t>
            </a:r>
            <a:r>
              <a:rPr lang="ru-RU" sz="2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applied</a:t>
            </a:r>
            <a:r>
              <a:rPr lang="ru-RU" sz="2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</a:t>
            </a:r>
            <a:r>
              <a:rPr lang="ru-RU" sz="2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all</a:t>
            </a:r>
            <a:r>
              <a:rPr lang="ru-RU" sz="2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cases</a:t>
            </a:r>
            <a:r>
              <a:rPr lang="ru-RU" sz="2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9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they</a:t>
            </a:r>
            <a:r>
              <a:rPr lang="ru-RU" sz="2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do</a:t>
            </a:r>
            <a:r>
              <a:rPr lang="ru-RU" sz="2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retain</a:t>
            </a:r>
            <a:r>
              <a:rPr lang="ru-RU" sz="2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historical</a:t>
            </a:r>
            <a:r>
              <a:rPr lang="ru-RU" sz="2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importance</a:t>
            </a:r>
            <a:r>
              <a:rPr lang="ru-RU" sz="2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to</a:t>
            </a:r>
            <a:r>
              <a:rPr lang="ru-RU" sz="2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ru-RU" sz="2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development</a:t>
            </a:r>
            <a:r>
              <a:rPr lang="ru-RU" sz="2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of</a:t>
            </a:r>
            <a:r>
              <a:rPr lang="ru-RU" sz="2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scientific</a:t>
            </a:r>
            <a:r>
              <a:rPr lang="ru-RU" sz="2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thought</a:t>
            </a:r>
            <a:r>
              <a:rPr lang="ru-RU" sz="2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and</a:t>
            </a:r>
            <a:r>
              <a:rPr lang="ru-RU" sz="2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are</a:t>
            </a:r>
            <a:r>
              <a:rPr lang="ru-RU" sz="2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still</a:t>
            </a:r>
            <a:r>
              <a:rPr lang="ru-RU" sz="2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being</a:t>
            </a:r>
            <a:r>
              <a:rPr lang="ru-RU" sz="2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used</a:t>
            </a:r>
            <a:r>
              <a:rPr lang="ru-RU" sz="2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today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4495800" y="6248400"/>
            <a:ext cx="44196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none" strike="noStrike" cap="none" normalizeH="0" baseline="0" dirty="0" err="1" smtClean="0">
                <a:ln>
                  <a:noFill/>
                </a:ln>
                <a:effectLst/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Бичан</a:t>
            </a:r>
            <a:r>
              <a:rPr kumimoji="0" lang="ru-RU" sz="1200" b="1" i="0" u="none" strike="noStrike" cap="none" normalizeH="0" baseline="0" dirty="0" smtClean="0">
                <a:ln>
                  <a:noFill/>
                </a:ln>
                <a:effectLst/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 О.И.,  </a:t>
            </a:r>
            <a:r>
              <a:rPr lang="ru-RU" sz="1200" b="1" dirty="0" smtClean="0"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ФГБВОУ  ВО </a:t>
            </a:r>
            <a:r>
              <a:rPr kumimoji="0" lang="ru-RU" sz="1200" b="1" i="0" u="none" strike="noStrike" cap="none" normalizeH="0" baseline="0" dirty="0" smtClean="0">
                <a:ln>
                  <a:noFill/>
                </a:ln>
                <a:effectLst/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«</a:t>
            </a:r>
            <a:r>
              <a:rPr lang="ru-RU" sz="1200" b="1" dirty="0" smtClean="0"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Военно-медицинская академия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200" b="1" dirty="0" smtClean="0"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                        имени С.М. Кирова» МО РФ </a:t>
            </a: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>
            <a:normAutofit/>
          </a:bodyPr>
          <a:lstStyle/>
          <a:p>
            <a:r>
              <a:rPr lang="ru-RU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Classification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and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structure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0" y="1219200"/>
            <a:ext cx="5410200" cy="4953000"/>
          </a:xfrm>
        </p:spPr>
        <p:txBody>
          <a:bodyPr>
            <a:normAutofit fontScale="77500" lnSpcReduction="20000"/>
          </a:bodyPr>
          <a:lstStyle/>
          <a:p>
            <a:pPr marL="0">
              <a:spcBef>
                <a:spcPts val="0"/>
              </a:spcBef>
            </a:pPr>
            <a:r>
              <a:rPr lang="ru-RU" sz="2900" b="1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Evolutionary</a:t>
            </a:r>
            <a:r>
              <a:rPr lang="ru-RU" sz="29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b="1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tree</a:t>
            </a:r>
            <a:r>
              <a:rPr lang="ru-RU" sz="29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900" b="1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showing</a:t>
            </a:r>
            <a:r>
              <a:rPr lang="ru-RU" sz="29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b="1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ru-RU" sz="29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b="1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common</a:t>
            </a:r>
            <a:r>
              <a:rPr lang="ru-RU" sz="29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b="1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ancestry</a:t>
            </a:r>
            <a:r>
              <a:rPr lang="ru-RU" sz="29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b="1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of</a:t>
            </a:r>
            <a:r>
              <a:rPr lang="ru-RU" sz="29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b="1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all</a:t>
            </a:r>
            <a:r>
              <a:rPr lang="ru-RU" sz="29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b="1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three</a:t>
            </a:r>
            <a:r>
              <a:rPr lang="ru-RU" sz="29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900" b="1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domains</a:t>
            </a:r>
            <a:r>
              <a:rPr lang="ru-RU" sz="29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900" b="1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of</a:t>
            </a:r>
            <a:r>
              <a:rPr lang="ru-RU" sz="29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b="1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life</a:t>
            </a:r>
            <a:r>
              <a:rPr lang="ru-RU" sz="29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9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Bacteria</a:t>
            </a:r>
            <a:r>
              <a:rPr lang="ru-RU" sz="2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9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are</a:t>
            </a:r>
            <a:r>
              <a:rPr lang="ru-RU" sz="2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colored</a:t>
            </a:r>
            <a:r>
              <a:rPr lang="ru-RU" sz="2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blue</a:t>
            </a:r>
            <a:r>
              <a:rPr lang="ru-RU" sz="2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 </a:t>
            </a:r>
            <a:r>
              <a:rPr lang="ru-RU" sz="29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eukaryote</a:t>
            </a:r>
            <a:r>
              <a:rPr lang="ru-RU" sz="2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9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red</a:t>
            </a:r>
            <a:r>
              <a:rPr lang="ru-RU" sz="2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9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and</a:t>
            </a:r>
            <a:r>
              <a:rPr lang="ru-RU" sz="2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9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archaea</a:t>
            </a:r>
            <a:r>
              <a:rPr lang="ru-RU" sz="2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9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green</a:t>
            </a:r>
            <a:r>
              <a:rPr lang="ru-RU" sz="2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 </a:t>
            </a:r>
            <a:r>
              <a:rPr lang="ru-RU" sz="29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Microorganisms</a:t>
            </a:r>
            <a:r>
              <a:rPr lang="ru-RU" sz="2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can</a:t>
            </a:r>
            <a:r>
              <a:rPr lang="ru-RU" sz="2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be</a:t>
            </a:r>
            <a:r>
              <a:rPr lang="ru-RU" sz="2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found</a:t>
            </a:r>
            <a:r>
              <a:rPr lang="ru-RU" sz="2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almost</a:t>
            </a:r>
            <a:r>
              <a:rPr lang="ru-RU" sz="2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anywhere</a:t>
            </a:r>
            <a:r>
              <a:rPr lang="ru-RU" sz="2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</a:t>
            </a:r>
            <a:r>
              <a:rPr lang="ru-RU" sz="2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ru-RU" sz="2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9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taxonomic</a:t>
            </a:r>
            <a:r>
              <a:rPr lang="ru-RU" sz="2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9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organization</a:t>
            </a:r>
            <a:r>
              <a:rPr lang="ru-RU" sz="2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of</a:t>
            </a:r>
            <a:r>
              <a:rPr lang="ru-RU" sz="2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life</a:t>
            </a:r>
            <a:r>
              <a:rPr lang="ru-RU" sz="2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on</a:t>
            </a:r>
            <a:r>
              <a:rPr lang="ru-RU" sz="2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ru-RU" sz="2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planet</a:t>
            </a:r>
            <a:r>
              <a:rPr lang="ru-RU" sz="2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 </a:t>
            </a:r>
            <a:r>
              <a:rPr lang="ru-RU" sz="29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Bacteria</a:t>
            </a:r>
            <a:r>
              <a:rPr lang="ru-RU" sz="2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9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and</a:t>
            </a:r>
            <a:r>
              <a:rPr lang="ru-RU" sz="2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9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archaea</a:t>
            </a:r>
            <a:r>
              <a:rPr lang="ru-RU" sz="2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9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are</a:t>
            </a:r>
            <a:r>
              <a:rPr lang="ru-RU" sz="2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almost</a:t>
            </a:r>
            <a:r>
              <a:rPr lang="ru-RU" sz="2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always</a:t>
            </a:r>
            <a:r>
              <a:rPr lang="ru-RU" sz="2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microscopic</a:t>
            </a:r>
            <a:r>
              <a:rPr lang="ru-RU" sz="2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9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while</a:t>
            </a:r>
            <a:r>
              <a:rPr lang="ru-RU" sz="2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a </a:t>
            </a:r>
            <a:r>
              <a:rPr lang="ru-RU" sz="29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number</a:t>
            </a:r>
            <a:r>
              <a:rPr lang="ru-RU" sz="2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of</a:t>
            </a:r>
            <a:r>
              <a:rPr lang="ru-RU" sz="2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9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eukaryotes</a:t>
            </a:r>
            <a:r>
              <a:rPr lang="ru-RU" sz="2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9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are</a:t>
            </a:r>
            <a:r>
              <a:rPr lang="ru-RU" sz="2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also</a:t>
            </a:r>
            <a:r>
              <a:rPr lang="ru-RU" sz="2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microscopic</a:t>
            </a:r>
            <a:r>
              <a:rPr lang="ru-RU" sz="2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9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including</a:t>
            </a:r>
            <a:r>
              <a:rPr lang="ru-RU" sz="2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most</a:t>
            </a:r>
            <a:r>
              <a:rPr lang="ru-RU" sz="2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protists</a:t>
            </a:r>
            <a:r>
              <a:rPr lang="ru-RU" sz="2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9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some</a:t>
            </a:r>
            <a:r>
              <a:rPr lang="ru-RU" sz="2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9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fungi</a:t>
            </a:r>
            <a:r>
              <a:rPr lang="ru-RU" sz="2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9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as</a:t>
            </a:r>
            <a:r>
              <a:rPr lang="ru-RU" sz="2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well</a:t>
            </a:r>
            <a:r>
              <a:rPr lang="ru-RU" sz="2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as</a:t>
            </a:r>
            <a:r>
              <a:rPr lang="ru-RU" sz="2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some</a:t>
            </a:r>
            <a:r>
              <a:rPr lang="ru-RU" sz="2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9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animals</a:t>
            </a:r>
            <a:r>
              <a:rPr lang="ru-RU" sz="2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9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and</a:t>
            </a:r>
            <a:r>
              <a:rPr lang="ru-RU" sz="2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plants</a:t>
            </a:r>
            <a:r>
              <a:rPr lang="ru-RU" sz="2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 </a:t>
            </a:r>
            <a:r>
              <a:rPr lang="ru-RU" sz="29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Viruses</a:t>
            </a:r>
            <a:r>
              <a:rPr lang="ru-RU" sz="2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9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are</a:t>
            </a:r>
            <a:r>
              <a:rPr lang="ru-RU" sz="2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generally</a:t>
            </a:r>
            <a:r>
              <a:rPr lang="ru-RU" sz="2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regarded</a:t>
            </a:r>
            <a:r>
              <a:rPr lang="ru-RU" sz="2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as</a:t>
            </a:r>
            <a:r>
              <a:rPr lang="ru-RU" sz="2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not</a:t>
            </a:r>
            <a:r>
              <a:rPr lang="ru-RU" sz="2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living</a:t>
            </a:r>
            <a:r>
              <a:rPr lang="ru-RU" sz="2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and</a:t>
            </a:r>
            <a:r>
              <a:rPr lang="ru-RU" sz="2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therefore</a:t>
            </a:r>
            <a:r>
              <a:rPr lang="ru-RU" sz="2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are</a:t>
            </a:r>
            <a:r>
              <a:rPr lang="ru-RU" sz="2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not</a:t>
            </a:r>
            <a:r>
              <a:rPr lang="ru-RU" sz="2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microbes</a:t>
            </a:r>
            <a:r>
              <a:rPr lang="ru-RU" sz="2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9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although</a:t>
            </a:r>
            <a:r>
              <a:rPr lang="ru-RU" sz="2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ru-RU" sz="2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field</a:t>
            </a:r>
            <a:r>
              <a:rPr lang="ru-RU" sz="2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of</a:t>
            </a:r>
            <a:r>
              <a:rPr lang="ru-RU" sz="2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9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microbiology</a:t>
            </a:r>
            <a:r>
              <a:rPr lang="ru-RU" sz="2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9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also</a:t>
            </a:r>
            <a:r>
              <a:rPr lang="ru-RU" sz="2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encompasses</a:t>
            </a:r>
            <a:r>
              <a:rPr lang="ru-RU" sz="2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ru-RU" sz="2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study</a:t>
            </a:r>
            <a:r>
              <a:rPr lang="ru-RU" sz="2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of</a:t>
            </a:r>
            <a:r>
              <a:rPr lang="ru-RU" sz="2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viruses</a:t>
            </a:r>
            <a:r>
              <a:rPr lang="ru-RU" sz="2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ru-RU" b="1" dirty="0"/>
          </a:p>
        </p:txBody>
      </p:sp>
      <p:pic>
        <p:nvPicPr>
          <p:cNvPr id="5" name="Содержимое 4" descr="http://upload.wikimedia.org/wikipedia/commons/thumb/9/9c/Tree_of_life_int.svg/380px-Tree_of_life_int.svg.png">
            <a:hlinkClick r:id="rId2"/>
          </p:cNvPr>
          <p:cNvPicPr>
            <a:picLocks noGrp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62600" y="2057400"/>
            <a:ext cx="3429000" cy="25907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4724400" y="6248400"/>
            <a:ext cx="44196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none" strike="noStrike" cap="none" normalizeH="0" baseline="0" dirty="0" err="1" smtClean="0">
                <a:ln>
                  <a:noFill/>
                </a:ln>
                <a:effectLst/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Бичан</a:t>
            </a:r>
            <a:r>
              <a:rPr kumimoji="0" lang="ru-RU" sz="1200" b="1" i="0" u="none" strike="noStrike" cap="none" normalizeH="0" baseline="0" dirty="0" smtClean="0">
                <a:ln>
                  <a:noFill/>
                </a:ln>
                <a:effectLst/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 О.И.,  </a:t>
            </a:r>
            <a:r>
              <a:rPr lang="ru-RU" sz="1200" b="1" dirty="0" smtClean="0"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ФГБВОУ  ВО </a:t>
            </a:r>
            <a:r>
              <a:rPr kumimoji="0" lang="ru-RU" sz="1200" b="1" i="0" u="none" strike="noStrike" cap="none" normalizeH="0" baseline="0" dirty="0" smtClean="0">
                <a:ln>
                  <a:noFill/>
                </a:ln>
                <a:effectLst/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«</a:t>
            </a:r>
            <a:r>
              <a:rPr lang="ru-RU" sz="1200" b="1" dirty="0" smtClean="0"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Военно-медицинская академия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200" b="1" dirty="0" smtClean="0"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                        имени С.М. Кирова» МО РФ </a:t>
            </a: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Prokaryotes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143000"/>
            <a:ext cx="8229600" cy="4983163"/>
          </a:xfrm>
        </p:spPr>
        <p:txBody>
          <a:bodyPr>
            <a:normAutofit fontScale="85000" lnSpcReduction="20000"/>
          </a:bodyPr>
          <a:lstStyle/>
          <a:p>
            <a:pPr marL="0" algn="just">
              <a:spcBef>
                <a:spcPts val="0"/>
              </a:spcBef>
            </a:pP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Prokaryotes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are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organisms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that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lack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cell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nucleus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and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other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membrane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bound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organelles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They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are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almost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always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unicellular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although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some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species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such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as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myxobacteria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can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aggregate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into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complex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structures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as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part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of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their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b="1" u="sng" dirty="0" err="1" smtClean="0">
                <a:latin typeface="Times New Roman" panose="02020603050405020304" pitchFamily="18" charset="0"/>
                <a:cs typeface="Times New Roman" panose="02020603050405020304" pitchFamily="18" charset="0"/>
                <a:hlinkClick r:id="rId2" tooltip="Biological life cycle"/>
              </a:rPr>
              <a:t>life</a:t>
            </a:r>
            <a:r>
              <a:rPr lang="ru-RU" b="1" u="sng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2" tooltip="Biological life cycle"/>
              </a:rPr>
              <a:t> </a:t>
            </a:r>
            <a:r>
              <a:rPr lang="ru-RU" b="1" u="sng" dirty="0" err="1" smtClean="0">
                <a:latin typeface="Times New Roman" panose="02020603050405020304" pitchFamily="18" charset="0"/>
                <a:cs typeface="Times New Roman" panose="02020603050405020304" pitchFamily="18" charset="0"/>
                <a:hlinkClick r:id="rId2" tooltip="Biological life cycle"/>
              </a:rPr>
              <a:t>cycle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algn="just">
              <a:spcBef>
                <a:spcPts val="0"/>
              </a:spcBef>
            </a:pP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Consisting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of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two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domains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 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bacteria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and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archaea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prokaryotes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are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most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diverse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and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abundant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group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of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organisms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on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Earth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and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inhabit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practically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all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environments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where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some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liquid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water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is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available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and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temperature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is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below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+140 °C.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They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are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found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sea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water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 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soil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 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air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animals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' 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gastrointestinal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tracts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 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hot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springs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and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even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deep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beneath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Earth's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crust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rocks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 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Practically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all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surfaces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that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have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not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been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specially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sterilized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are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covered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by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prokaryotes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number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of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prokaryotes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on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Earth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is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estimated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to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be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around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five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million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trillion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trillion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or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5 × 10</a:t>
            </a:r>
            <a:r>
              <a:rPr lang="ru-RU" b="1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30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accounting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for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at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least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half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biomass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on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Earth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4724400" y="6248400"/>
            <a:ext cx="44196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none" strike="noStrike" cap="none" normalizeH="0" baseline="0" dirty="0" err="1" smtClean="0">
                <a:ln>
                  <a:noFill/>
                </a:ln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Бичан</a:t>
            </a:r>
            <a:r>
              <a:rPr kumimoji="0" lang="ru-RU" sz="12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О.И.,  </a:t>
            </a:r>
            <a:r>
              <a:rPr lang="ru-RU" sz="1200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ФГБВОУ  ВО </a:t>
            </a:r>
            <a:r>
              <a:rPr kumimoji="0" lang="ru-RU" sz="12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«</a:t>
            </a:r>
            <a:r>
              <a:rPr lang="ru-RU" sz="1200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Военно-медицинская академия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200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                        имени С.М. Кирова» МО РФ </a:t>
            </a: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Bacteria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Содержимое 4" descr="http://upload.wikimedia.org/wikipedia/commons/thumb/5/57/Staphylococcus_aureus_01.jpg/250px-Staphylococcus_aureus_01.jpg">
            <a:hlinkClick r:id="rId2"/>
          </p:cNvPr>
          <p:cNvPicPr>
            <a:picLocks noGrp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1676400"/>
            <a:ext cx="2819400" cy="289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048000" y="1143000"/>
            <a:ext cx="5867400" cy="4983163"/>
          </a:xfrm>
        </p:spPr>
        <p:txBody>
          <a:bodyPr>
            <a:normAutofit fontScale="62500" lnSpcReduction="20000"/>
          </a:bodyPr>
          <a:lstStyle/>
          <a:p>
            <a:pPr marL="0">
              <a:lnSpc>
                <a:spcPct val="120000"/>
              </a:lnSpc>
              <a:spcBef>
                <a:spcPts val="0"/>
              </a:spcBef>
            </a:pP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Almost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all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bacteria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are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invisible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to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naked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eye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with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a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few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extremely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rare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exceptions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such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as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b="1" i="1" u="sng" dirty="0" err="1" smtClean="0">
                <a:latin typeface="Times New Roman" panose="02020603050405020304" pitchFamily="18" charset="0"/>
                <a:cs typeface="Times New Roman" panose="02020603050405020304" pitchFamily="18" charset="0"/>
                <a:hlinkClick r:id="rId4" tooltip="Thiomargarita namibiensis"/>
              </a:rPr>
              <a:t>Thiomargarita</a:t>
            </a:r>
            <a:r>
              <a:rPr lang="ru-RU" b="1" i="1" u="sng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4" tooltip="Thiomargarita namibiensis"/>
              </a:rPr>
              <a:t> </a:t>
            </a:r>
            <a:r>
              <a:rPr lang="ru-RU" b="1" i="1" u="sng" dirty="0" err="1" smtClean="0">
                <a:latin typeface="Times New Roman" panose="02020603050405020304" pitchFamily="18" charset="0"/>
                <a:cs typeface="Times New Roman" panose="02020603050405020304" pitchFamily="18" charset="0"/>
                <a:hlinkClick r:id="rId4" tooltip="Thiomargarita namibiensis"/>
              </a:rPr>
              <a:t>namibiensis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They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lack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membrane-bound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organelles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and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can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function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and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reproduce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as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individual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cells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but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often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aggregate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multicellular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colonies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 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Their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genome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is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usually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a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single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loop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of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b="1" u="sng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5" tooltip="DNA"/>
              </a:rPr>
              <a:t>DNA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although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they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can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also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harbor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small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pieces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of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DNA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called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b="1" u="sng" dirty="0" err="1" smtClean="0">
                <a:latin typeface="Times New Roman" panose="02020603050405020304" pitchFamily="18" charset="0"/>
                <a:cs typeface="Times New Roman" panose="02020603050405020304" pitchFamily="18" charset="0"/>
                <a:hlinkClick r:id="rId6" tooltip="Plasmid"/>
              </a:rPr>
              <a:t>plasmids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These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plasmids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can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be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transferred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between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cells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through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bacteria</a:t>
            </a:r>
            <a:r>
              <a:rPr lang="en-US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</a:t>
            </a:r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conjugation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Bacteria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are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surrounded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by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cell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wall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which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provides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strength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and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rigidity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to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their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cells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They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reproduce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by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binary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fission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or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sometimes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by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budding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but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do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not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undergo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sexual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reproduction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Some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species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form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extraordinarily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resilient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spores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but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for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bacteria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this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is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mechanism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for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survival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not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reproduction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Under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optimal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conditions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bacteria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can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grow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extremely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rapidly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and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can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double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as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quickly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as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every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10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minutes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4721646" y="6137180"/>
            <a:ext cx="44196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none" strike="noStrike" cap="none" normalizeH="0" baseline="0" dirty="0" err="1" smtClean="0">
                <a:ln>
                  <a:noFill/>
                </a:ln>
                <a:effectLst/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Бичан</a:t>
            </a:r>
            <a:r>
              <a:rPr kumimoji="0" lang="ru-RU" sz="1200" b="1" i="0" u="none" strike="noStrike" cap="none" normalizeH="0" baseline="0" dirty="0" smtClean="0">
                <a:ln>
                  <a:noFill/>
                </a:ln>
                <a:effectLst/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 О.И.,  </a:t>
            </a:r>
            <a:r>
              <a:rPr lang="ru-RU" sz="1200" b="1" dirty="0" smtClean="0"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ФГБВОУ  ВПО </a:t>
            </a:r>
            <a:r>
              <a:rPr kumimoji="0" lang="ru-RU" sz="1200" b="1" i="0" u="none" strike="noStrike" cap="none" normalizeH="0" baseline="0" dirty="0" smtClean="0">
                <a:ln>
                  <a:noFill/>
                </a:ln>
                <a:effectLst/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«</a:t>
            </a:r>
            <a:r>
              <a:rPr lang="ru-RU" sz="1200" b="1" dirty="0" smtClean="0"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Военно-медицинская академия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200" b="1" dirty="0" smtClean="0"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                        имени С.М. Кирова» МО РФ </a:t>
            </a: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i="1" dirty="0" smtClean="0"/>
              <a:t/>
            </a:r>
            <a:br>
              <a:rPr lang="ru-RU" b="1" i="1" dirty="0" smtClean="0"/>
            </a:br>
            <a:r>
              <a:rPr lang="ru-RU" b="1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Archaea</a:t>
            </a:r>
            <a: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066800"/>
            <a:ext cx="8458200" cy="5059363"/>
          </a:xfrm>
        </p:spPr>
        <p:txBody>
          <a:bodyPr>
            <a:normAutofit fontScale="77500" lnSpcReduction="20000"/>
          </a:bodyPr>
          <a:lstStyle/>
          <a:p>
            <a:pPr marL="0" algn="just">
              <a:spcBef>
                <a:spcPts val="0"/>
              </a:spcBef>
            </a:pP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Archaea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are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also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single-celled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organisms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that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lack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b="1" u="sng" dirty="0" err="1" smtClean="0">
                <a:latin typeface="Times New Roman" panose="02020603050405020304" pitchFamily="18" charset="0"/>
                <a:cs typeface="Times New Roman" panose="02020603050405020304" pitchFamily="18" charset="0"/>
                <a:hlinkClick r:id="rId2" tooltip="Cell nucleus"/>
              </a:rPr>
              <a:t>nuclei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past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differences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between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bacteria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and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archaea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were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not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recognised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and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archaea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were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classified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with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bacteria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as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part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of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kingdom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b="1" u="sng" dirty="0" err="1" smtClean="0">
                <a:latin typeface="Times New Roman" panose="02020603050405020304" pitchFamily="18" charset="0"/>
                <a:cs typeface="Times New Roman" panose="02020603050405020304" pitchFamily="18" charset="0"/>
                <a:hlinkClick r:id="rId3" tooltip="Monera"/>
              </a:rPr>
              <a:t>Monera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However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1990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microbiologist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b="1" u="sng" dirty="0" err="1" smtClean="0">
                <a:latin typeface="Times New Roman" panose="02020603050405020304" pitchFamily="18" charset="0"/>
                <a:cs typeface="Times New Roman" panose="02020603050405020304" pitchFamily="18" charset="0"/>
                <a:hlinkClick r:id="rId4" tooltip="Carl Woese"/>
              </a:rPr>
              <a:t>Carl</a:t>
            </a:r>
            <a:r>
              <a:rPr lang="ru-RU" b="1" u="sng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4" tooltip="Carl Woese"/>
              </a:rPr>
              <a:t> </a:t>
            </a:r>
            <a:r>
              <a:rPr lang="ru-RU" b="1" u="sng" dirty="0" err="1" smtClean="0">
                <a:latin typeface="Times New Roman" panose="02020603050405020304" pitchFamily="18" charset="0"/>
                <a:cs typeface="Times New Roman" panose="02020603050405020304" pitchFamily="18" charset="0"/>
                <a:hlinkClick r:id="rId4" tooltip="Carl Woese"/>
              </a:rPr>
              <a:t>Woese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proposed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three-domain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system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that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divided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living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things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into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bacteria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archaea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and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eukaryotes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 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Archaea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differ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from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bacteria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both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their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genetics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and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biochemistry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For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example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while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bacterial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cell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membranes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are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made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from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phosphoglycerides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with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ester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bonds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archaean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membranes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are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made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of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ether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lipids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algn="just">
              <a:spcBef>
                <a:spcPts val="0"/>
              </a:spcBef>
            </a:pP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Archaea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were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originally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found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extreme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environments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such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as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hot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springs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but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have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since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been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found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all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types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of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habitats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 </a:t>
            </a:r>
          </a:p>
          <a:p>
            <a:pPr marL="0" algn="just">
              <a:spcBef>
                <a:spcPts val="0"/>
              </a:spcBef>
            </a:pP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Only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now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scientists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begin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to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realize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how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common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archaea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are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environment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with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b="1" u="sng" dirty="0" err="1" smtClean="0">
                <a:latin typeface="Times New Roman" panose="02020603050405020304" pitchFamily="18" charset="0"/>
                <a:cs typeface="Times New Roman" panose="02020603050405020304" pitchFamily="18" charset="0"/>
                <a:hlinkClick r:id="rId5" tooltip="Crenarchaeota"/>
              </a:rPr>
              <a:t>crenarchaeota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being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most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common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form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of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life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ocean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dominating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ecosystems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below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150 m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depth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 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These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organisms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are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also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common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soil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and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play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vital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role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ammoniaoxidation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4648200" y="6248400"/>
            <a:ext cx="44196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none" strike="noStrike" cap="none" normalizeH="0" baseline="0" dirty="0" err="1" smtClean="0">
                <a:ln>
                  <a:noFill/>
                </a:ln>
                <a:effectLst/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Бичан</a:t>
            </a:r>
            <a:r>
              <a:rPr kumimoji="0" lang="ru-RU" sz="1200" b="1" i="0" u="none" strike="noStrike" cap="none" normalizeH="0" baseline="0" dirty="0" smtClean="0">
                <a:ln>
                  <a:noFill/>
                </a:ln>
                <a:effectLst/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 О.И.,  </a:t>
            </a:r>
            <a:r>
              <a:rPr lang="ru-RU" sz="1200" b="1" dirty="0" smtClean="0"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ФГБВОУ  ВО </a:t>
            </a:r>
            <a:r>
              <a:rPr kumimoji="0" lang="ru-RU" sz="1200" b="1" i="0" u="none" strike="noStrike" cap="none" normalizeH="0" baseline="0" dirty="0" smtClean="0">
                <a:ln>
                  <a:noFill/>
                </a:ln>
                <a:effectLst/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«</a:t>
            </a:r>
            <a:r>
              <a:rPr lang="ru-RU" sz="1200" b="1" dirty="0" smtClean="0"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Военно-медицинская академия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200" b="1" dirty="0" smtClean="0"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                        имени С.М. Кирова» МО РФ </a:t>
            </a: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>
            <a:normAutofit/>
          </a:bodyPr>
          <a:lstStyle/>
          <a:p>
            <a:pPr algn="ctr"/>
            <a:r>
              <a:rPr lang="ru-RU" b="1" dirty="0" err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Eukaryotes</a:t>
            </a:r>
            <a:endParaRPr lang="ru-RU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143000"/>
            <a:ext cx="8382000" cy="4983163"/>
          </a:xfrm>
        </p:spPr>
        <p:txBody>
          <a:bodyPr>
            <a:normAutofit fontScale="62500" lnSpcReduction="20000"/>
          </a:bodyPr>
          <a:lstStyle/>
          <a:p>
            <a:pPr marL="0">
              <a:spcBef>
                <a:spcPts val="0"/>
              </a:spcBef>
            </a:pP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Most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living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things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that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are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visible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to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naked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eye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their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adult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form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are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eukaryotes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including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humans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However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large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number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of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eukaryotes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are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also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microorganisms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Unlike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bacteria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and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archaea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eukaryotes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contain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organelles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such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as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cell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nucleus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Golgi</a:t>
            </a:r>
            <a:r>
              <a:rPr lang="ru-RU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apparatus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and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mitochondria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their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cells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nucleus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is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organelle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that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houses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b="1" u="sng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2" tooltip="DNA"/>
              </a:rPr>
              <a:t>DNA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that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makes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up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cell's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genome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DNA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itself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is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arranged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complex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chromosomes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 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Mitochondria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are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organelles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which are the main </a:t>
            </a:r>
            <a:r>
              <a:rPr lang="en-US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saurce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of the cell‘s energy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containing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site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of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citric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acid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cycle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and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oxidativ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phosphorylation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They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evolved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from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symbiotic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bacteria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and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retain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remnant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genome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 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Like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bacteria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 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plant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cells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have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cell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walls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and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contain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organelles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such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as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b="1" u="sng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chloroplasts</a:t>
            </a:r>
            <a:r>
              <a:rPr lang="ru-RU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addition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to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organelles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other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eukaryotes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Chloroplasts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produce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energy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from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light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by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photosynthesis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and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were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also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originally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symbiotic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bacteria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>
              <a:spcBef>
                <a:spcPts val="0"/>
              </a:spcBef>
            </a:pP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Unicellular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eukaryotes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are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those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eukaryotic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organisms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that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consist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of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single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cell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throughout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their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life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cycle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This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qualification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is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significant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since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most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multicellular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eukaryotes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consist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of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single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cell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called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zygote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at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beginning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of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their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life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cycles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Microbial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eukaryotes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can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be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either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haploid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or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diploid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and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some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organisms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have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multiple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cell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nuclei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 </a:t>
            </a:r>
            <a:r>
              <a:rPr lang="ru-RU" b="1" u="sng" dirty="0" err="1" smtClean="0">
                <a:latin typeface="Times New Roman" panose="02020603050405020304" pitchFamily="18" charset="0"/>
                <a:cs typeface="Times New Roman" panose="02020603050405020304" pitchFamily="18" charset="0"/>
                <a:hlinkClick r:id="rId3" tooltip="Coenocyte"/>
              </a:rPr>
              <a:t>coenocyte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).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However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not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all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microorganisms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are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unicellular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as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some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microscopic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eukaryotes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are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made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from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multiple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cells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lvl="0" indent="0" fontAlgn="base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ru-RU" sz="2200" b="1" dirty="0" smtClean="0"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                                                                                    </a:t>
            </a:r>
          </a:p>
          <a:p>
            <a:pPr marL="0" lvl="0" indent="0" fontAlgn="base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ru-RU" sz="2200" b="1" dirty="0"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 </a:t>
            </a:r>
            <a:r>
              <a:rPr lang="ru-RU" sz="2200" b="1" dirty="0" smtClean="0"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                                                             </a:t>
            </a:r>
          </a:p>
          <a:p>
            <a:pPr marL="0" lvl="0" indent="0" fontAlgn="base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ru-RU" sz="2200" b="1" dirty="0"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 </a:t>
            </a:r>
            <a:r>
              <a:rPr lang="ru-RU" sz="2200" b="1" dirty="0" smtClean="0"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                                                                </a:t>
            </a:r>
            <a:r>
              <a:rPr lang="ru-RU" sz="2200" b="1" dirty="0" err="1" smtClean="0"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Бичан</a:t>
            </a:r>
            <a:r>
              <a:rPr lang="ru-RU" sz="2200" b="1" dirty="0" smtClean="0"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 О. И.,ФГБВОУ  </a:t>
            </a:r>
            <a:r>
              <a:rPr lang="ru-RU" sz="2200" b="1" dirty="0"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ВО «Военно-медицинская академия </a:t>
            </a: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ru-RU" sz="2200" b="1" dirty="0"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                       </a:t>
            </a:r>
            <a:r>
              <a:rPr lang="ru-RU" sz="2200" b="1" dirty="0" smtClean="0"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                                                                              </a:t>
            </a:r>
            <a:r>
              <a:rPr lang="ru-RU" sz="2200" b="1" dirty="0"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имени С.М. Кирова» МО РФ </a:t>
            </a:r>
          </a:p>
          <a:p>
            <a:pPr marL="0">
              <a:spcBef>
                <a:spcPts val="0"/>
              </a:spcBef>
            </a:pPr>
            <a:endParaRPr lang="ru-RU" sz="2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>
              <a:spcBef>
                <a:spcPts val="0"/>
              </a:spcBef>
            </a:pPr>
            <a:endParaRPr lang="ru-RU" dirty="0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3562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Protists</a:t>
            </a:r>
            <a:endParaRPr lang="ru-RU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Содержимое 4" descr="http://upload.wikimedia.org/wikipedia/commons/thumb/3/3d/Yellow_mite_%28Tydeidae%29_Lorryia_formosa_2_edit.jpg/210px-Yellow_mite_%28Tydeidae%29_Lorryia_formosa_2_edit.jpg">
            <a:hlinkClick r:id="rId2"/>
          </p:cNvPr>
          <p:cNvPicPr>
            <a:picLocks noGrp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" y="2133600"/>
            <a:ext cx="2590800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2819400" y="1066800"/>
            <a:ext cx="6019800" cy="5059363"/>
          </a:xfrm>
        </p:spPr>
        <p:txBody>
          <a:bodyPr>
            <a:normAutofit fontScale="92500" lnSpcReduction="20000"/>
          </a:bodyPr>
          <a:lstStyle/>
          <a:p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Of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eukaryotic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groups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protists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are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most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commonly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unicellular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and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microscopic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This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is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highly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diverse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group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of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organisms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that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are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not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easy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to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classify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 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Several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algae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species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are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multicellular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protists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and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slimе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molds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have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unique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life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cycles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that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involve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switching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between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unicellular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colonial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and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multicellular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forms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 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number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of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species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of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protozoa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is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uncertain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since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we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may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have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identified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only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small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proportion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of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diversity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this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group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of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organisms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ru-RU" dirty="0"/>
          </a:p>
        </p:txBody>
      </p:sp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4572000" y="6063734"/>
            <a:ext cx="44196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1200" b="1" i="0" u="none" strike="noStrike" cap="none" normalizeH="0" baseline="0" dirty="0" err="1" smtClean="0">
                <a:ln>
                  <a:noFill/>
                </a:ln>
                <a:effectLst/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Бичан</a:t>
            </a:r>
            <a:r>
              <a:rPr kumimoji="0" lang="ru-RU" sz="1200" b="1" i="0" u="none" strike="noStrike" cap="none" normalizeH="0" baseline="0" dirty="0" smtClean="0">
                <a:ln>
                  <a:noFill/>
                </a:ln>
                <a:effectLst/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 О.И.,  </a:t>
            </a:r>
            <a:r>
              <a:rPr lang="ru-RU" sz="1200" b="1" dirty="0" smtClean="0"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ФГБВОУ  ВО </a:t>
            </a:r>
            <a:r>
              <a:rPr kumimoji="0" lang="ru-RU" sz="1200" b="1" i="0" u="none" strike="noStrike" cap="none" normalizeH="0" baseline="0" dirty="0" smtClean="0">
                <a:ln>
                  <a:noFill/>
                </a:ln>
                <a:effectLst/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«</a:t>
            </a:r>
            <a:r>
              <a:rPr lang="ru-RU" sz="1200" b="1" dirty="0" smtClean="0"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Военно-медицинская академия </a:t>
            </a:r>
            <a:r>
              <a:rPr lang="ru-RU" sz="1200" b="1" dirty="0"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имени С.М. Кирова» МО РФ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b="1" dirty="0" smtClean="0">
              <a:latin typeface="Times New Roman" panose="02020603050405020304" pitchFamily="18" charset="0"/>
              <a:ea typeface="Calibri" pitchFamily="34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200" b="1" dirty="0" smtClean="0"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                         </a:t>
            </a: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3562"/>
          </a:xfrm>
        </p:spPr>
        <p:txBody>
          <a:bodyPr>
            <a:normAutofit fontScale="90000"/>
          </a:bodyPr>
          <a:lstStyle/>
          <a:p>
            <a:r>
              <a:rPr lang="ru-RU" b="1" i="1" dirty="0" smtClean="0"/>
              <a:t/>
            </a:r>
            <a:br>
              <a:rPr lang="ru-RU" b="1" i="1" dirty="0" smtClean="0"/>
            </a:br>
            <a:r>
              <a:rPr lang="ru-RU" b="1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Animals</a:t>
            </a:r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52400" y="1066801"/>
            <a:ext cx="8839200" cy="4648200"/>
          </a:xfrm>
        </p:spPr>
        <p:txBody>
          <a:bodyPr>
            <a:normAutofit fontScale="92500" lnSpcReduction="20000"/>
          </a:bodyPr>
          <a:lstStyle/>
          <a:p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Most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animals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are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multicellular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 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but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some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are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too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small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to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be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seen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by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naked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eye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Microscopic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arthropods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include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dust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mites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and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spider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mites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Microscopic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b="1" u="sng" dirty="0" err="1" smtClean="0">
                <a:latin typeface="Times New Roman" panose="02020603050405020304" pitchFamily="18" charset="0"/>
                <a:cs typeface="Times New Roman" panose="02020603050405020304" pitchFamily="18" charset="0"/>
                <a:hlinkClick r:id="rId2" tooltip="Crustacean"/>
              </a:rPr>
              <a:t>crustaceans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include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b="1" u="sng" dirty="0" err="1" smtClean="0">
                <a:latin typeface="Times New Roman" panose="02020603050405020304" pitchFamily="18" charset="0"/>
                <a:cs typeface="Times New Roman" panose="02020603050405020304" pitchFamily="18" charset="0"/>
                <a:hlinkClick r:id="rId3" tooltip="Copepod"/>
              </a:rPr>
              <a:t>copepods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and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b="1" u="sng" dirty="0" err="1" smtClean="0">
                <a:latin typeface="Times New Roman" panose="02020603050405020304" pitchFamily="18" charset="0"/>
                <a:cs typeface="Times New Roman" panose="02020603050405020304" pitchFamily="18" charset="0"/>
                <a:hlinkClick r:id="rId4" tooltip="Cladocera"/>
              </a:rPr>
              <a:t>cladocera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while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many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b="1" u="sng" dirty="0" err="1" smtClean="0">
                <a:latin typeface="Times New Roman" panose="02020603050405020304" pitchFamily="18" charset="0"/>
                <a:cs typeface="Times New Roman" panose="02020603050405020304" pitchFamily="18" charset="0"/>
                <a:hlinkClick r:id="rId5" tooltip="Nematode"/>
              </a:rPr>
              <a:t>nematodes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are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too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small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to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be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seen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with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naked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eye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Another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particularly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common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group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of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microscopic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animals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are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b="1" u="sng" dirty="0" err="1" smtClean="0">
                <a:latin typeface="Times New Roman" panose="02020603050405020304" pitchFamily="18" charset="0"/>
                <a:cs typeface="Times New Roman" panose="02020603050405020304" pitchFamily="18" charset="0"/>
                <a:hlinkClick r:id="rId6" tooltip="Rotifer"/>
              </a:rPr>
              <a:t>rotifers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which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are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filter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feeders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that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are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usually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found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fresh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water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Micro-animals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reproduce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both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sexually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and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asexually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and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may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reach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new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habitats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as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eggs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that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survive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harsh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environments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that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would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kill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adult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animal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However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some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simple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animals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such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as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rotifers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and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nematodes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can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dry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out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completely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and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remain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dormant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for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long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periods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of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time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ru-RU" dirty="0"/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4572000" y="6063734"/>
            <a:ext cx="44196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1200" b="1" i="0" u="none" strike="noStrike" cap="none" normalizeH="0" baseline="0" dirty="0" err="1" smtClean="0">
                <a:ln>
                  <a:noFill/>
                </a:ln>
                <a:effectLst/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Бичан</a:t>
            </a:r>
            <a:r>
              <a:rPr kumimoji="0" lang="ru-RU" sz="1200" b="1" i="0" u="none" strike="noStrike" cap="none" normalizeH="0" baseline="0" dirty="0" smtClean="0">
                <a:ln>
                  <a:noFill/>
                </a:ln>
                <a:effectLst/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 О.И.,  </a:t>
            </a:r>
            <a:r>
              <a:rPr lang="ru-RU" sz="1200" b="1" dirty="0" smtClean="0"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ФГБВОУ  ВО </a:t>
            </a:r>
            <a:r>
              <a:rPr kumimoji="0" lang="ru-RU" sz="1200" b="1" i="0" u="none" strike="noStrike" cap="none" normalizeH="0" baseline="0" dirty="0" smtClean="0">
                <a:ln>
                  <a:noFill/>
                </a:ln>
                <a:effectLst/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«</a:t>
            </a:r>
            <a:r>
              <a:rPr lang="ru-RU" sz="1200" b="1" dirty="0" smtClean="0"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Военно-медицинская академия </a:t>
            </a:r>
            <a:r>
              <a:rPr lang="ru-RU" sz="1200" b="1" dirty="0"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имени С.М. Кирова» МО РФ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b="1" dirty="0" smtClean="0">
              <a:latin typeface="Times New Roman" panose="02020603050405020304" pitchFamily="18" charset="0"/>
              <a:ea typeface="Calibri" pitchFamily="34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200" b="1" dirty="0" smtClean="0"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                         </a:t>
            </a: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3562"/>
          </a:xfrm>
        </p:spPr>
        <p:txBody>
          <a:bodyPr>
            <a:normAutofit fontScale="90000"/>
          </a:bodyPr>
          <a:lstStyle/>
          <a:p>
            <a:r>
              <a:rPr lang="ru-RU" b="1" dirty="0" err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Fungi</a:t>
            </a:r>
            <a:endParaRPr lang="ru-RU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52400" y="1143000"/>
            <a:ext cx="6781800" cy="4983163"/>
          </a:xfrm>
        </p:spPr>
        <p:txBody>
          <a:bodyPr>
            <a:normAutofit lnSpcReduction="10000"/>
          </a:bodyPr>
          <a:lstStyle/>
          <a:p>
            <a:pPr marL="0" algn="just">
              <a:spcBef>
                <a:spcPts val="0"/>
              </a:spcBef>
            </a:pP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fungi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have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several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unicellular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species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such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as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baker's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yeast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ru-RU" b="1" i="1" u="sng" dirty="0" err="1" smtClean="0">
                <a:latin typeface="Times New Roman" panose="02020603050405020304" pitchFamily="18" charset="0"/>
                <a:cs typeface="Times New Roman" panose="02020603050405020304" pitchFamily="18" charset="0"/>
                <a:hlinkClick r:id="rId2" tooltip="Saccharomyces cerevisiae"/>
              </a:rPr>
              <a:t>Saccharomyces</a:t>
            </a:r>
            <a:r>
              <a:rPr lang="ru-RU" b="1" i="1" u="sng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2" tooltip="Saccharomyces cerevisiae"/>
              </a:rPr>
              <a:t> </a:t>
            </a:r>
            <a:r>
              <a:rPr lang="ru-RU" b="1" i="1" u="sng" dirty="0" err="1" smtClean="0">
                <a:latin typeface="Times New Roman" panose="02020603050405020304" pitchFamily="18" charset="0"/>
                <a:cs typeface="Times New Roman" panose="02020603050405020304" pitchFamily="18" charset="0"/>
                <a:hlinkClick r:id="rId2" tooltip="Saccharomyces cerevisiae"/>
              </a:rPr>
              <a:t>cerevisiae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and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fission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yeast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ru-RU" b="1" i="1" u="sng" dirty="0" err="1" smtClean="0">
                <a:latin typeface="Times New Roman" panose="02020603050405020304" pitchFamily="18" charset="0"/>
                <a:cs typeface="Times New Roman" panose="02020603050405020304" pitchFamily="18" charset="0"/>
                <a:hlinkClick r:id="rId3" tooltip="Schizosaccharomyces pombe"/>
              </a:rPr>
              <a:t>Schizosaccharomyces</a:t>
            </a:r>
            <a:r>
              <a:rPr lang="ru-RU" b="1" i="1" u="sng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3" tooltip="Schizosaccharomyces pombe"/>
              </a:rPr>
              <a:t> </a:t>
            </a:r>
            <a:r>
              <a:rPr lang="ru-RU" b="1" i="1" u="sng" dirty="0" err="1" smtClean="0">
                <a:latin typeface="Times New Roman" panose="02020603050405020304" pitchFamily="18" charset="0"/>
                <a:cs typeface="Times New Roman" panose="02020603050405020304" pitchFamily="18" charset="0"/>
                <a:hlinkClick r:id="rId3" tooltip="Schizosaccharomyces pombe"/>
              </a:rPr>
              <a:t>pombe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).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Some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fungi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such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as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pathogenic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yeast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b="1" i="1" u="sng" dirty="0" err="1" smtClean="0">
                <a:latin typeface="Times New Roman" panose="02020603050405020304" pitchFamily="18" charset="0"/>
                <a:cs typeface="Times New Roman" panose="02020603050405020304" pitchFamily="18" charset="0"/>
                <a:hlinkClick r:id="rId4" tooltip="Candida albicans"/>
              </a:rPr>
              <a:t>Candida</a:t>
            </a:r>
            <a:r>
              <a:rPr lang="ru-RU" b="1" i="1" u="sng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4" tooltip="Candida albicans"/>
              </a:rPr>
              <a:t> </a:t>
            </a:r>
            <a:r>
              <a:rPr lang="ru-RU" b="1" i="1" u="sng" dirty="0" err="1" smtClean="0">
                <a:latin typeface="Times New Roman" panose="02020603050405020304" pitchFamily="18" charset="0"/>
                <a:cs typeface="Times New Roman" panose="02020603050405020304" pitchFamily="18" charset="0"/>
                <a:hlinkClick r:id="rId4" tooltip="Candida albicans"/>
              </a:rPr>
              <a:t>albicans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can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undergo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phenotypic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switching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and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grow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as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single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cells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some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environments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and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filamentous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hyphae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others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 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Fungi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reproduce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both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by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budding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or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binary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fission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as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well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by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producing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spores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which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are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called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conidia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or </a:t>
            </a:r>
            <a:r>
              <a:rPr lang="en-US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basidiospores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algn="just">
              <a:spcBef>
                <a:spcPts val="0"/>
              </a:spcBef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 descr="http://t3.gstatic.com/images?q=tbn:ANd9GcQRV2TMV-7nHarcBfYjQPlByhVdPnAL-7pedmCMu0TvhnvlLoUx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012940" y="2438400"/>
            <a:ext cx="2131060" cy="186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4724400" y="6396335"/>
            <a:ext cx="44196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none" strike="noStrike" cap="none" normalizeH="0" baseline="0" dirty="0" err="1" smtClean="0">
                <a:ln>
                  <a:noFill/>
                </a:ln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Бичан</a:t>
            </a:r>
            <a:r>
              <a:rPr kumimoji="0" lang="ru-RU" sz="12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О.И.,  </a:t>
            </a:r>
            <a:r>
              <a:rPr lang="ru-RU" sz="1200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ФГБВОУ  ВО </a:t>
            </a:r>
            <a:r>
              <a:rPr kumimoji="0" lang="ru-RU" sz="12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«</a:t>
            </a:r>
            <a:r>
              <a:rPr lang="ru-RU" sz="1200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Военно-медицинская академия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200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                        имени С.М. Кирова» МО РФ </a:t>
            </a: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3562"/>
          </a:xfrm>
        </p:spPr>
        <p:txBody>
          <a:bodyPr>
            <a:normAutofit fontScale="90000"/>
          </a:bodyPr>
          <a:lstStyle/>
          <a:p>
            <a:r>
              <a:rPr lang="ru-RU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Plants</a:t>
            </a:r>
            <a:endParaRPr lang="ru-RU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76200" y="1066800"/>
            <a:ext cx="6934200" cy="5059363"/>
          </a:xfrm>
        </p:spPr>
        <p:txBody>
          <a:bodyPr>
            <a:normAutofit fontScale="85000" lnSpcReduction="10000"/>
          </a:bodyPr>
          <a:lstStyle/>
          <a:p>
            <a:pPr marL="0" algn="just">
              <a:spcBef>
                <a:spcPts val="0"/>
              </a:spcBef>
            </a:pPr>
            <a:r>
              <a:rPr lang="ru-RU" b="1" dirty="0" err="1" smtClean="0"/>
              <a:t>The</a:t>
            </a:r>
            <a:r>
              <a:rPr lang="ru-RU" b="1" dirty="0" smtClean="0"/>
              <a:t> </a:t>
            </a:r>
            <a:r>
              <a:rPr lang="ru-RU" b="1" dirty="0" err="1" smtClean="0"/>
              <a:t>green</a:t>
            </a:r>
            <a:r>
              <a:rPr lang="ru-RU" b="1" dirty="0" smtClean="0"/>
              <a:t> </a:t>
            </a:r>
            <a:r>
              <a:rPr lang="ru-RU" b="1" dirty="0" err="1" smtClean="0"/>
              <a:t>algae</a:t>
            </a:r>
            <a:r>
              <a:rPr lang="ru-RU" b="1" dirty="0" smtClean="0"/>
              <a:t> </a:t>
            </a:r>
            <a:r>
              <a:rPr lang="ru-RU" b="1" dirty="0" err="1" smtClean="0"/>
              <a:t>are</a:t>
            </a:r>
            <a:r>
              <a:rPr lang="ru-RU" b="1" dirty="0" smtClean="0"/>
              <a:t> </a:t>
            </a:r>
            <a:r>
              <a:rPr lang="ru-RU" b="1" dirty="0" err="1" smtClean="0"/>
              <a:t>a</a:t>
            </a:r>
            <a:r>
              <a:rPr lang="ru-RU" b="1" dirty="0" smtClean="0"/>
              <a:t> </a:t>
            </a:r>
            <a:r>
              <a:rPr lang="ru-RU" b="1" dirty="0" err="1" smtClean="0"/>
              <a:t>large</a:t>
            </a:r>
            <a:r>
              <a:rPr lang="ru-RU" b="1" dirty="0" smtClean="0"/>
              <a:t> </a:t>
            </a:r>
            <a:r>
              <a:rPr lang="ru-RU" b="1" dirty="0" err="1" smtClean="0"/>
              <a:t>group</a:t>
            </a:r>
            <a:r>
              <a:rPr lang="ru-RU" b="1" dirty="0" smtClean="0"/>
              <a:t> </a:t>
            </a:r>
            <a:r>
              <a:rPr lang="ru-RU" b="1" dirty="0" err="1" smtClean="0"/>
              <a:t>of</a:t>
            </a:r>
            <a:r>
              <a:rPr lang="ru-RU" b="1" dirty="0" smtClean="0"/>
              <a:t> </a:t>
            </a:r>
            <a:r>
              <a:rPr lang="ru-RU" b="1" dirty="0" err="1" smtClean="0"/>
              <a:t>photosynthetic</a:t>
            </a:r>
            <a:r>
              <a:rPr lang="ru-RU" b="1" dirty="0" smtClean="0"/>
              <a:t> </a:t>
            </a:r>
            <a:r>
              <a:rPr lang="ru-RU" b="1" dirty="0" err="1" smtClean="0"/>
              <a:t>eukaryotes</a:t>
            </a:r>
            <a:r>
              <a:rPr lang="ru-RU" b="1" dirty="0" smtClean="0"/>
              <a:t> </a:t>
            </a:r>
            <a:r>
              <a:rPr lang="ru-RU" b="1" dirty="0" err="1" smtClean="0"/>
              <a:t>that</a:t>
            </a:r>
            <a:r>
              <a:rPr lang="ru-RU" b="1" dirty="0" smtClean="0"/>
              <a:t> </a:t>
            </a:r>
            <a:r>
              <a:rPr lang="ru-RU" b="1" dirty="0" err="1" smtClean="0"/>
              <a:t>include</a:t>
            </a:r>
            <a:r>
              <a:rPr lang="ru-RU" b="1" dirty="0" smtClean="0"/>
              <a:t> </a:t>
            </a:r>
            <a:r>
              <a:rPr lang="ru-RU" b="1" dirty="0" err="1" smtClean="0"/>
              <a:t>many</a:t>
            </a:r>
            <a:r>
              <a:rPr lang="ru-RU" b="1" dirty="0" smtClean="0"/>
              <a:t> </a:t>
            </a:r>
            <a:r>
              <a:rPr lang="ru-RU" b="1" dirty="0" err="1" smtClean="0"/>
              <a:t>microscopic</a:t>
            </a:r>
            <a:r>
              <a:rPr lang="ru-RU" b="1" dirty="0" smtClean="0"/>
              <a:t> </a:t>
            </a:r>
            <a:r>
              <a:rPr lang="ru-RU" b="1" dirty="0" err="1" smtClean="0"/>
              <a:t>organisms</a:t>
            </a:r>
            <a:r>
              <a:rPr lang="ru-RU" b="1" dirty="0" smtClean="0"/>
              <a:t>. </a:t>
            </a:r>
            <a:r>
              <a:rPr lang="ru-RU" b="1" dirty="0" err="1" smtClean="0"/>
              <a:t>Although</a:t>
            </a:r>
            <a:r>
              <a:rPr lang="ru-RU" b="1" dirty="0" smtClean="0"/>
              <a:t> </a:t>
            </a:r>
            <a:r>
              <a:rPr lang="ru-RU" b="1" dirty="0" err="1" smtClean="0"/>
              <a:t>some</a:t>
            </a:r>
            <a:r>
              <a:rPr lang="ru-RU" b="1" dirty="0" smtClean="0"/>
              <a:t> </a:t>
            </a:r>
            <a:r>
              <a:rPr lang="ru-RU" b="1" dirty="0" err="1" smtClean="0"/>
              <a:t>green</a:t>
            </a:r>
            <a:r>
              <a:rPr lang="ru-RU" b="1" dirty="0" smtClean="0"/>
              <a:t> </a:t>
            </a:r>
            <a:r>
              <a:rPr lang="ru-RU" b="1" dirty="0" err="1" smtClean="0"/>
              <a:t>algae</a:t>
            </a:r>
            <a:r>
              <a:rPr lang="ru-RU" b="1" dirty="0" smtClean="0"/>
              <a:t> </a:t>
            </a:r>
            <a:r>
              <a:rPr lang="ru-RU" b="1" dirty="0" err="1" smtClean="0"/>
              <a:t>are</a:t>
            </a:r>
            <a:r>
              <a:rPr lang="ru-RU" b="1" dirty="0" smtClean="0"/>
              <a:t> </a:t>
            </a:r>
            <a:r>
              <a:rPr lang="ru-RU" b="1" dirty="0" err="1" smtClean="0"/>
              <a:t>classified</a:t>
            </a:r>
            <a:r>
              <a:rPr lang="ru-RU" b="1" dirty="0" smtClean="0"/>
              <a:t> </a:t>
            </a:r>
            <a:r>
              <a:rPr lang="ru-RU" b="1" dirty="0" err="1" smtClean="0"/>
              <a:t>as</a:t>
            </a:r>
            <a:r>
              <a:rPr lang="ru-RU" b="1" dirty="0" smtClean="0"/>
              <a:t> </a:t>
            </a:r>
            <a:r>
              <a:rPr lang="ru-RU" b="1" u="sng" dirty="0" err="1" smtClean="0"/>
              <a:t>protists</a:t>
            </a:r>
            <a:r>
              <a:rPr lang="ru-RU" b="1" dirty="0" smtClean="0"/>
              <a:t> </a:t>
            </a:r>
            <a:r>
              <a:rPr lang="ru-RU" b="1" dirty="0" err="1" smtClean="0"/>
              <a:t>others</a:t>
            </a:r>
            <a:r>
              <a:rPr lang="ru-RU" b="1" dirty="0" smtClean="0"/>
              <a:t> </a:t>
            </a:r>
            <a:r>
              <a:rPr lang="ru-RU" b="1" dirty="0" err="1" smtClean="0"/>
              <a:t>such</a:t>
            </a:r>
            <a:r>
              <a:rPr lang="ru-RU" b="1" dirty="0" smtClean="0"/>
              <a:t> </a:t>
            </a:r>
            <a:r>
              <a:rPr lang="ru-RU" b="1" dirty="0" err="1" smtClean="0"/>
              <a:t>as</a:t>
            </a:r>
            <a:r>
              <a:rPr lang="ru-RU" b="1" dirty="0" smtClean="0"/>
              <a:t> </a:t>
            </a:r>
            <a:r>
              <a:rPr lang="ru-RU" b="1" dirty="0" err="1" smtClean="0"/>
              <a:t>charophyta</a:t>
            </a:r>
            <a:r>
              <a:rPr lang="ru-RU" b="1" dirty="0" smtClean="0"/>
              <a:t> </a:t>
            </a:r>
            <a:r>
              <a:rPr lang="ru-RU" b="1" dirty="0" err="1" smtClean="0"/>
              <a:t>are</a:t>
            </a:r>
            <a:r>
              <a:rPr lang="ru-RU" b="1" dirty="0" smtClean="0"/>
              <a:t> </a:t>
            </a:r>
            <a:r>
              <a:rPr lang="ru-RU" b="1" dirty="0" err="1" smtClean="0"/>
              <a:t>classified</a:t>
            </a:r>
            <a:r>
              <a:rPr lang="ru-RU" b="1" dirty="0" smtClean="0"/>
              <a:t> </a:t>
            </a:r>
            <a:r>
              <a:rPr lang="ru-RU" b="1" dirty="0" err="1" smtClean="0"/>
              <a:t>with</a:t>
            </a:r>
            <a:r>
              <a:rPr lang="ru-RU" b="1" dirty="0" smtClean="0"/>
              <a:t> </a:t>
            </a:r>
            <a:r>
              <a:rPr lang="ru-RU" b="1" dirty="0" err="1" smtClean="0"/>
              <a:t>embryophyte</a:t>
            </a:r>
            <a:r>
              <a:rPr lang="ru-RU" b="1" dirty="0" smtClean="0"/>
              <a:t> </a:t>
            </a:r>
            <a:r>
              <a:rPr lang="ru-RU" b="1" dirty="0" err="1" smtClean="0"/>
              <a:t>plants</a:t>
            </a:r>
            <a:r>
              <a:rPr lang="ru-RU" b="1" dirty="0" smtClean="0"/>
              <a:t> </a:t>
            </a:r>
            <a:r>
              <a:rPr lang="ru-RU" b="1" dirty="0" err="1" smtClean="0"/>
              <a:t>which</a:t>
            </a:r>
            <a:r>
              <a:rPr lang="ru-RU" b="1" dirty="0" smtClean="0"/>
              <a:t> </a:t>
            </a:r>
            <a:r>
              <a:rPr lang="ru-RU" b="1" dirty="0" err="1" smtClean="0"/>
              <a:t>are</a:t>
            </a:r>
            <a:r>
              <a:rPr lang="ru-RU" b="1" dirty="0" smtClean="0"/>
              <a:t> </a:t>
            </a:r>
            <a:r>
              <a:rPr lang="ru-RU" b="1" dirty="0" err="1" smtClean="0"/>
              <a:t>the</a:t>
            </a:r>
            <a:r>
              <a:rPr lang="ru-RU" b="1" dirty="0" smtClean="0"/>
              <a:t> </a:t>
            </a:r>
            <a:r>
              <a:rPr lang="ru-RU" b="1" dirty="0" err="1" smtClean="0"/>
              <a:t>most</a:t>
            </a:r>
            <a:r>
              <a:rPr lang="ru-RU" b="1" dirty="0" smtClean="0"/>
              <a:t> </a:t>
            </a:r>
            <a:r>
              <a:rPr lang="ru-RU" b="1" dirty="0" err="1" smtClean="0"/>
              <a:t>familiar</a:t>
            </a:r>
            <a:r>
              <a:rPr lang="ru-RU" b="1" dirty="0" smtClean="0"/>
              <a:t> </a:t>
            </a:r>
            <a:r>
              <a:rPr lang="ru-RU" b="1" dirty="0" err="1" smtClean="0"/>
              <a:t>group</a:t>
            </a:r>
            <a:r>
              <a:rPr lang="ru-RU" b="1" dirty="0" smtClean="0"/>
              <a:t> </a:t>
            </a:r>
            <a:r>
              <a:rPr lang="ru-RU" b="1" dirty="0" err="1" smtClean="0"/>
              <a:t>of</a:t>
            </a:r>
            <a:r>
              <a:rPr lang="ru-RU" b="1" dirty="0" smtClean="0"/>
              <a:t> </a:t>
            </a:r>
            <a:r>
              <a:rPr lang="ru-RU" b="1" dirty="0" err="1" smtClean="0"/>
              <a:t>land</a:t>
            </a:r>
            <a:r>
              <a:rPr lang="ru-RU" b="1" dirty="0" smtClean="0"/>
              <a:t> </a:t>
            </a:r>
            <a:r>
              <a:rPr lang="ru-RU" b="1" dirty="0" err="1" smtClean="0"/>
              <a:t>plants</a:t>
            </a:r>
            <a:r>
              <a:rPr lang="ru-RU" b="1" dirty="0" smtClean="0"/>
              <a:t>. </a:t>
            </a:r>
            <a:r>
              <a:rPr lang="ru-RU" b="1" dirty="0" err="1" smtClean="0"/>
              <a:t>Algae</a:t>
            </a:r>
            <a:r>
              <a:rPr lang="ru-RU" b="1" dirty="0" smtClean="0"/>
              <a:t> </a:t>
            </a:r>
            <a:r>
              <a:rPr lang="ru-RU" b="1" dirty="0" err="1" smtClean="0"/>
              <a:t>can</a:t>
            </a:r>
            <a:r>
              <a:rPr lang="ru-RU" b="1" dirty="0" smtClean="0"/>
              <a:t> </a:t>
            </a:r>
            <a:r>
              <a:rPr lang="ru-RU" b="1" dirty="0" err="1" smtClean="0"/>
              <a:t>grow</a:t>
            </a:r>
            <a:r>
              <a:rPr lang="ru-RU" b="1" dirty="0" smtClean="0"/>
              <a:t> </a:t>
            </a:r>
            <a:r>
              <a:rPr lang="ru-RU" b="1" dirty="0" err="1" smtClean="0"/>
              <a:t>as</a:t>
            </a:r>
            <a:r>
              <a:rPr lang="ru-RU" b="1" dirty="0" smtClean="0"/>
              <a:t> </a:t>
            </a:r>
            <a:r>
              <a:rPr lang="ru-RU" b="1" dirty="0" err="1" smtClean="0"/>
              <a:t>single</a:t>
            </a:r>
            <a:r>
              <a:rPr lang="ru-RU" b="1" dirty="0" smtClean="0"/>
              <a:t> </a:t>
            </a:r>
            <a:r>
              <a:rPr lang="ru-RU" b="1" dirty="0" err="1" smtClean="0"/>
              <a:t>cells</a:t>
            </a:r>
            <a:r>
              <a:rPr lang="ru-RU" b="1" dirty="0" smtClean="0"/>
              <a:t> </a:t>
            </a:r>
            <a:r>
              <a:rPr lang="ru-RU" b="1" dirty="0" err="1" smtClean="0"/>
              <a:t>or</a:t>
            </a:r>
            <a:r>
              <a:rPr lang="ru-RU" b="1" dirty="0" smtClean="0"/>
              <a:t> </a:t>
            </a:r>
            <a:r>
              <a:rPr lang="ru-RU" b="1" dirty="0" err="1" smtClean="0"/>
              <a:t>in</a:t>
            </a:r>
            <a:r>
              <a:rPr lang="ru-RU" b="1" dirty="0" smtClean="0"/>
              <a:t> </a:t>
            </a:r>
            <a:r>
              <a:rPr lang="ru-RU" b="1" dirty="0" err="1" smtClean="0"/>
              <a:t>long</a:t>
            </a:r>
            <a:r>
              <a:rPr lang="ru-RU" b="1" dirty="0" smtClean="0"/>
              <a:t> </a:t>
            </a:r>
            <a:r>
              <a:rPr lang="ru-RU" b="1" dirty="0" err="1" smtClean="0"/>
              <a:t>chains</a:t>
            </a:r>
            <a:r>
              <a:rPr lang="ru-RU" b="1" dirty="0" smtClean="0"/>
              <a:t> </a:t>
            </a:r>
            <a:r>
              <a:rPr lang="ru-RU" b="1" dirty="0" err="1" smtClean="0"/>
              <a:t>of</a:t>
            </a:r>
            <a:r>
              <a:rPr lang="ru-RU" b="1" dirty="0" smtClean="0"/>
              <a:t> </a:t>
            </a:r>
            <a:r>
              <a:rPr lang="ru-RU" b="1" dirty="0" err="1" smtClean="0"/>
              <a:t>cells</a:t>
            </a:r>
            <a:r>
              <a:rPr lang="ru-RU" b="1" dirty="0" smtClean="0"/>
              <a:t>. </a:t>
            </a:r>
            <a:r>
              <a:rPr lang="ru-RU" b="1" dirty="0" err="1" smtClean="0"/>
              <a:t>The</a:t>
            </a:r>
            <a:r>
              <a:rPr lang="ru-RU" b="1" dirty="0" smtClean="0"/>
              <a:t> </a:t>
            </a:r>
            <a:r>
              <a:rPr lang="ru-RU" b="1" dirty="0" err="1" smtClean="0"/>
              <a:t>green</a:t>
            </a:r>
            <a:r>
              <a:rPr lang="ru-RU" b="1" dirty="0" smtClean="0"/>
              <a:t> </a:t>
            </a:r>
            <a:r>
              <a:rPr lang="ru-RU" b="1" dirty="0" err="1" smtClean="0"/>
              <a:t>algae</a:t>
            </a:r>
            <a:r>
              <a:rPr lang="ru-RU" b="1" dirty="0" smtClean="0"/>
              <a:t> </a:t>
            </a:r>
            <a:r>
              <a:rPr lang="ru-RU" b="1" dirty="0" err="1" smtClean="0"/>
              <a:t>include</a:t>
            </a:r>
            <a:r>
              <a:rPr lang="ru-RU" b="1" dirty="0" smtClean="0"/>
              <a:t> </a:t>
            </a:r>
            <a:r>
              <a:rPr lang="ru-RU" b="1" dirty="0" err="1" smtClean="0"/>
              <a:t>unicellular</a:t>
            </a:r>
            <a:r>
              <a:rPr lang="ru-RU" b="1" dirty="0" smtClean="0"/>
              <a:t> </a:t>
            </a:r>
            <a:r>
              <a:rPr lang="ru-RU" b="1" dirty="0" err="1" smtClean="0"/>
              <a:t>and</a:t>
            </a:r>
            <a:r>
              <a:rPr lang="ru-RU" b="1" dirty="0" smtClean="0"/>
              <a:t> </a:t>
            </a:r>
            <a:r>
              <a:rPr lang="ru-RU" b="1" dirty="0" err="1" smtClean="0"/>
              <a:t>colonial</a:t>
            </a:r>
            <a:r>
              <a:rPr lang="ru-RU" b="1" dirty="0" smtClean="0"/>
              <a:t> </a:t>
            </a:r>
            <a:r>
              <a:rPr lang="ru-RU" b="1" u="sng" dirty="0" err="1" smtClean="0">
                <a:hlinkClick r:id="rId2" tooltip="Flagellate"/>
              </a:rPr>
              <a:t>flagellates</a:t>
            </a:r>
            <a:r>
              <a:rPr lang="ru-RU" b="1" dirty="0"/>
              <a:t> </a:t>
            </a:r>
            <a:r>
              <a:rPr lang="ru-RU" b="1" dirty="0" err="1" smtClean="0"/>
              <a:t>usually</a:t>
            </a:r>
            <a:r>
              <a:rPr lang="ru-RU" b="1" dirty="0" smtClean="0"/>
              <a:t> </a:t>
            </a:r>
            <a:r>
              <a:rPr lang="ru-RU" b="1" dirty="0" err="1" smtClean="0"/>
              <a:t>but</a:t>
            </a:r>
            <a:r>
              <a:rPr lang="ru-RU" b="1" dirty="0" smtClean="0"/>
              <a:t> </a:t>
            </a:r>
            <a:r>
              <a:rPr lang="ru-RU" b="1" dirty="0" err="1" smtClean="0"/>
              <a:t>not</a:t>
            </a:r>
            <a:r>
              <a:rPr lang="ru-RU" b="1" dirty="0" smtClean="0"/>
              <a:t> </a:t>
            </a:r>
            <a:r>
              <a:rPr lang="ru-RU" b="1" dirty="0" err="1" smtClean="0"/>
              <a:t>always</a:t>
            </a:r>
            <a:r>
              <a:rPr lang="ru-RU" b="1" dirty="0" smtClean="0"/>
              <a:t> </a:t>
            </a:r>
            <a:r>
              <a:rPr lang="ru-RU" b="1" dirty="0" err="1" smtClean="0"/>
              <a:t>with</a:t>
            </a:r>
            <a:r>
              <a:rPr lang="ru-RU" b="1" dirty="0" smtClean="0"/>
              <a:t> </a:t>
            </a:r>
            <a:r>
              <a:rPr lang="ru-RU" b="1" dirty="0" err="1" smtClean="0"/>
              <a:t>two</a:t>
            </a:r>
            <a:r>
              <a:rPr lang="ru-RU" b="1" dirty="0" smtClean="0"/>
              <a:t> </a:t>
            </a:r>
            <a:r>
              <a:rPr lang="ru-RU" b="1" dirty="0" err="1" smtClean="0"/>
              <a:t>flagellaе</a:t>
            </a:r>
            <a:r>
              <a:rPr lang="ru-RU" b="1" dirty="0" smtClean="0"/>
              <a:t> </a:t>
            </a:r>
            <a:r>
              <a:rPr lang="ru-RU" b="1" dirty="0" err="1" smtClean="0"/>
              <a:t>per</a:t>
            </a:r>
            <a:r>
              <a:rPr lang="ru-RU" b="1" dirty="0" smtClean="0"/>
              <a:t> </a:t>
            </a:r>
            <a:r>
              <a:rPr lang="ru-RU" b="1" dirty="0" err="1" smtClean="0"/>
              <a:t>cell</a:t>
            </a:r>
            <a:r>
              <a:rPr lang="ru-RU" b="1" dirty="0" smtClean="0"/>
              <a:t> </a:t>
            </a:r>
            <a:r>
              <a:rPr lang="ru-RU" b="1" dirty="0" err="1" smtClean="0"/>
              <a:t>as</a:t>
            </a:r>
            <a:r>
              <a:rPr lang="ru-RU" b="1" dirty="0" smtClean="0"/>
              <a:t> </a:t>
            </a:r>
            <a:r>
              <a:rPr lang="ru-RU" b="1" dirty="0" err="1" smtClean="0"/>
              <a:t>well</a:t>
            </a:r>
            <a:r>
              <a:rPr lang="ru-RU" b="1" dirty="0" smtClean="0"/>
              <a:t> </a:t>
            </a:r>
            <a:r>
              <a:rPr lang="ru-RU" b="1" dirty="0" err="1" smtClean="0"/>
              <a:t>as</a:t>
            </a:r>
            <a:r>
              <a:rPr lang="ru-RU" b="1" dirty="0" smtClean="0"/>
              <a:t> </a:t>
            </a:r>
            <a:r>
              <a:rPr lang="ru-RU" b="1" dirty="0" err="1" smtClean="0"/>
              <a:t>various</a:t>
            </a:r>
            <a:r>
              <a:rPr lang="ru-RU" b="1" dirty="0" smtClean="0"/>
              <a:t> </a:t>
            </a:r>
            <a:r>
              <a:rPr lang="ru-RU" b="1" dirty="0" err="1" smtClean="0"/>
              <a:t>colonial</a:t>
            </a:r>
            <a:r>
              <a:rPr lang="ru-RU" b="1" dirty="0" smtClean="0"/>
              <a:t>, </a:t>
            </a:r>
            <a:r>
              <a:rPr lang="ru-RU" b="1" dirty="0" err="1" smtClean="0"/>
              <a:t>coccoid</a:t>
            </a:r>
            <a:r>
              <a:rPr lang="ru-RU" b="1" dirty="0" smtClean="0"/>
              <a:t> </a:t>
            </a:r>
            <a:r>
              <a:rPr lang="ru-RU" b="1" dirty="0" err="1" smtClean="0"/>
              <a:t>and</a:t>
            </a:r>
            <a:r>
              <a:rPr lang="ru-RU" b="1" dirty="0" smtClean="0"/>
              <a:t> </a:t>
            </a:r>
            <a:r>
              <a:rPr lang="ru-RU" b="1" dirty="0" err="1" smtClean="0"/>
              <a:t>filamentous</a:t>
            </a:r>
            <a:r>
              <a:rPr lang="ru-RU" b="1" dirty="0" smtClean="0"/>
              <a:t> </a:t>
            </a:r>
            <a:r>
              <a:rPr lang="ru-RU" b="1" dirty="0" err="1" smtClean="0"/>
              <a:t>forms</a:t>
            </a:r>
            <a:r>
              <a:rPr lang="ru-RU" b="1" dirty="0" smtClean="0"/>
              <a:t>. </a:t>
            </a:r>
            <a:r>
              <a:rPr lang="ru-RU" b="1" dirty="0" err="1" smtClean="0"/>
              <a:t>In</a:t>
            </a:r>
            <a:r>
              <a:rPr lang="ru-RU" b="1" dirty="0" smtClean="0"/>
              <a:t> </a:t>
            </a:r>
            <a:r>
              <a:rPr lang="ru-RU" b="1" dirty="0" err="1" smtClean="0"/>
              <a:t>the</a:t>
            </a:r>
            <a:r>
              <a:rPr lang="ru-RU" b="1" dirty="0" smtClean="0"/>
              <a:t> </a:t>
            </a:r>
            <a:r>
              <a:rPr lang="ru-RU" b="1" u="sng" dirty="0" err="1" smtClean="0">
                <a:hlinkClick r:id="rId3" tooltip="Charales"/>
              </a:rPr>
              <a:t>Charales</a:t>
            </a:r>
            <a:r>
              <a:rPr lang="ru-RU" b="1" dirty="0" smtClean="0"/>
              <a:t> </a:t>
            </a:r>
            <a:r>
              <a:rPr lang="ru-RU" b="1" dirty="0" err="1" smtClean="0"/>
              <a:t>which</a:t>
            </a:r>
            <a:r>
              <a:rPr lang="ru-RU" b="1" dirty="0" smtClean="0"/>
              <a:t> </a:t>
            </a:r>
            <a:r>
              <a:rPr lang="ru-RU" b="1" dirty="0" err="1" smtClean="0"/>
              <a:t>are</a:t>
            </a:r>
            <a:r>
              <a:rPr lang="ru-RU" b="1" dirty="0" smtClean="0"/>
              <a:t> </a:t>
            </a:r>
            <a:r>
              <a:rPr lang="ru-RU" b="1" dirty="0" err="1" smtClean="0"/>
              <a:t>the</a:t>
            </a:r>
            <a:r>
              <a:rPr lang="ru-RU" b="1" dirty="0" smtClean="0"/>
              <a:t> </a:t>
            </a:r>
            <a:r>
              <a:rPr lang="ru-RU" b="1" dirty="0" err="1" smtClean="0"/>
              <a:t>algae</a:t>
            </a:r>
            <a:r>
              <a:rPr lang="ru-RU" b="1" dirty="0" smtClean="0"/>
              <a:t> </a:t>
            </a:r>
            <a:r>
              <a:rPr lang="ru-RU" b="1" dirty="0" err="1" smtClean="0"/>
              <a:t>most</a:t>
            </a:r>
            <a:r>
              <a:rPr lang="ru-RU" b="1" dirty="0" smtClean="0"/>
              <a:t> </a:t>
            </a:r>
            <a:r>
              <a:rPr lang="ru-RU" b="1" dirty="0" err="1" smtClean="0"/>
              <a:t>closely</a:t>
            </a:r>
            <a:r>
              <a:rPr lang="ru-RU" b="1" dirty="0" smtClean="0"/>
              <a:t> </a:t>
            </a:r>
            <a:r>
              <a:rPr lang="ru-RU" b="1" dirty="0" err="1" smtClean="0"/>
              <a:t>related</a:t>
            </a:r>
            <a:r>
              <a:rPr lang="ru-RU" b="1" dirty="0" smtClean="0"/>
              <a:t> </a:t>
            </a:r>
            <a:r>
              <a:rPr lang="ru-RU" b="1" dirty="0" err="1" smtClean="0"/>
              <a:t>to</a:t>
            </a:r>
            <a:r>
              <a:rPr lang="ru-RU" b="1" dirty="0" smtClean="0"/>
              <a:t> </a:t>
            </a:r>
            <a:r>
              <a:rPr lang="ru-RU" b="1" dirty="0" err="1" smtClean="0"/>
              <a:t>higher</a:t>
            </a:r>
            <a:r>
              <a:rPr lang="ru-RU" b="1" dirty="0" smtClean="0"/>
              <a:t> </a:t>
            </a:r>
            <a:r>
              <a:rPr lang="ru-RU" b="1" dirty="0" err="1" smtClean="0"/>
              <a:t>plants</a:t>
            </a:r>
            <a:r>
              <a:rPr lang="ru-RU" b="1" dirty="0" smtClean="0"/>
              <a:t> </a:t>
            </a:r>
            <a:r>
              <a:rPr lang="ru-RU" b="1" dirty="0" err="1" smtClean="0"/>
              <a:t>cells</a:t>
            </a:r>
            <a:r>
              <a:rPr lang="ru-RU" b="1" dirty="0" smtClean="0"/>
              <a:t> </a:t>
            </a:r>
            <a:r>
              <a:rPr lang="ru-RU" b="1" dirty="0" err="1" smtClean="0"/>
              <a:t>differentiate</a:t>
            </a:r>
            <a:r>
              <a:rPr lang="ru-RU" b="1" dirty="0" smtClean="0"/>
              <a:t> </a:t>
            </a:r>
            <a:r>
              <a:rPr lang="ru-RU" b="1" dirty="0" err="1" smtClean="0"/>
              <a:t>into</a:t>
            </a:r>
            <a:r>
              <a:rPr lang="ru-RU" b="1" dirty="0" smtClean="0"/>
              <a:t> </a:t>
            </a:r>
            <a:r>
              <a:rPr lang="ru-RU" b="1" dirty="0" err="1" smtClean="0"/>
              <a:t>several</a:t>
            </a:r>
            <a:r>
              <a:rPr lang="ru-RU" b="1" dirty="0" smtClean="0"/>
              <a:t> </a:t>
            </a:r>
            <a:r>
              <a:rPr lang="ru-RU" b="1" dirty="0" err="1" smtClean="0"/>
              <a:t>distinct</a:t>
            </a:r>
            <a:r>
              <a:rPr lang="ru-RU" b="1" dirty="0" smtClean="0"/>
              <a:t> </a:t>
            </a:r>
            <a:r>
              <a:rPr lang="ru-RU" b="1" dirty="0" err="1" smtClean="0"/>
              <a:t>tissues</a:t>
            </a:r>
            <a:r>
              <a:rPr lang="ru-RU" b="1" dirty="0" smtClean="0"/>
              <a:t> </a:t>
            </a:r>
            <a:r>
              <a:rPr lang="ru-RU" b="1" dirty="0" err="1" smtClean="0"/>
              <a:t>within</a:t>
            </a:r>
            <a:r>
              <a:rPr lang="ru-RU" b="1" dirty="0" smtClean="0"/>
              <a:t> </a:t>
            </a:r>
            <a:r>
              <a:rPr lang="ru-RU" b="1" dirty="0" err="1" smtClean="0"/>
              <a:t>the</a:t>
            </a:r>
            <a:r>
              <a:rPr lang="ru-RU" b="1" dirty="0" smtClean="0"/>
              <a:t> </a:t>
            </a:r>
            <a:r>
              <a:rPr lang="ru-RU" b="1" dirty="0" err="1" smtClean="0"/>
              <a:t>organism</a:t>
            </a:r>
            <a:r>
              <a:rPr lang="ru-RU" b="1" dirty="0" smtClean="0"/>
              <a:t>. </a:t>
            </a:r>
            <a:r>
              <a:rPr lang="ru-RU" b="1" dirty="0" err="1" smtClean="0"/>
              <a:t>There</a:t>
            </a:r>
            <a:r>
              <a:rPr lang="ru-RU" b="1" dirty="0" smtClean="0"/>
              <a:t> </a:t>
            </a:r>
            <a:r>
              <a:rPr lang="ru-RU" b="1" dirty="0" err="1" smtClean="0"/>
              <a:t>are</a:t>
            </a:r>
            <a:r>
              <a:rPr lang="ru-RU" b="1" dirty="0" smtClean="0"/>
              <a:t> </a:t>
            </a:r>
            <a:r>
              <a:rPr lang="ru-RU" b="1" dirty="0" err="1" smtClean="0"/>
              <a:t>about</a:t>
            </a:r>
            <a:r>
              <a:rPr lang="ru-RU" b="1" dirty="0" smtClean="0"/>
              <a:t> 6000 </a:t>
            </a:r>
            <a:r>
              <a:rPr lang="ru-RU" b="1" dirty="0" err="1" smtClean="0"/>
              <a:t>species</a:t>
            </a:r>
            <a:r>
              <a:rPr lang="ru-RU" b="1" dirty="0" smtClean="0"/>
              <a:t> </a:t>
            </a:r>
            <a:r>
              <a:rPr lang="ru-RU" b="1" dirty="0" err="1" smtClean="0"/>
              <a:t>of</a:t>
            </a:r>
            <a:r>
              <a:rPr lang="ru-RU" b="1" dirty="0" smtClean="0"/>
              <a:t> </a:t>
            </a:r>
            <a:r>
              <a:rPr lang="ru-RU" b="1" dirty="0" err="1" smtClean="0"/>
              <a:t>green</a:t>
            </a:r>
            <a:r>
              <a:rPr lang="ru-RU" b="1" dirty="0" smtClean="0"/>
              <a:t> </a:t>
            </a:r>
            <a:r>
              <a:rPr lang="ru-RU" b="1" dirty="0" err="1" smtClean="0"/>
              <a:t>algae</a:t>
            </a:r>
            <a:r>
              <a:rPr lang="ru-RU" b="1" dirty="0" smtClean="0"/>
              <a:t>.</a:t>
            </a:r>
          </a:p>
          <a:p>
            <a:endParaRPr lang="ru-RU" dirty="0"/>
          </a:p>
        </p:txBody>
      </p:sp>
      <p:pic>
        <p:nvPicPr>
          <p:cNvPr id="5" name="Рисунок 4" descr="http://t1.gstatic.com/images?q=tbn:ANd9GcS17_XFS2If3POvNKken8t11uJKWxX3XdC0Iarm7SI37zWpgI8OnA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62800" y="1905000"/>
            <a:ext cx="1749425" cy="26079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4572000" y="6248400"/>
            <a:ext cx="44196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none" strike="noStrike" cap="none" normalizeH="0" baseline="0" dirty="0" err="1" smtClean="0">
                <a:ln>
                  <a:noFill/>
                </a:ln>
                <a:effectLst/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Бичан</a:t>
            </a:r>
            <a:r>
              <a:rPr kumimoji="0" lang="ru-RU" sz="1200" b="1" i="0" u="none" strike="noStrike" cap="none" normalizeH="0" baseline="0" dirty="0" smtClean="0">
                <a:ln>
                  <a:noFill/>
                </a:ln>
                <a:effectLst/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 О.И.,  </a:t>
            </a:r>
            <a:r>
              <a:rPr lang="ru-RU" sz="1200" b="1" dirty="0" smtClean="0"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ФГБВОУ  ВО </a:t>
            </a:r>
            <a:r>
              <a:rPr kumimoji="0" lang="ru-RU" sz="1200" b="1" i="0" u="none" strike="noStrike" cap="none" normalizeH="0" baseline="0" dirty="0" smtClean="0">
                <a:ln>
                  <a:noFill/>
                </a:ln>
                <a:effectLst/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«</a:t>
            </a:r>
            <a:r>
              <a:rPr lang="ru-RU" sz="1200" b="1" dirty="0" smtClean="0"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Военно-медицинская академия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200" b="1" dirty="0" smtClean="0"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                        имени С.М. Кирова» МО РФ </a:t>
            </a: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6200" y="304800"/>
            <a:ext cx="8915400" cy="6019800"/>
          </a:xfrm>
        </p:spPr>
        <p:txBody>
          <a:bodyPr>
            <a:normAutofit fontScale="77500" lnSpcReduction="20000"/>
          </a:bodyPr>
          <a:lstStyle/>
          <a:p>
            <a:pPr marL="0" algn="just">
              <a:spcBef>
                <a:spcPts val="0"/>
              </a:spcBef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 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microorganism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(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from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Greek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 </a:t>
            </a:r>
            <a:r>
              <a:rPr lang="el-GR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μικρός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 </a:t>
            </a:r>
            <a:r>
              <a:rPr lang="ru-RU" b="1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mikrós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"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small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"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and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ὀργ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ανισμός, </a:t>
            </a:r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organismós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"organism"; also spelled microorganism or microbe is a microscopic organis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that comprises either a single cell (unicellular), cell clusters,</a:t>
            </a:r>
            <a:r>
              <a:rPr lang="ru-RU" b="1" u="sng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or multicellular relatively complex organisms.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study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of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microorganisms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is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called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microbiology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a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subject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that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began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with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b="1" u="sng" dirty="0" err="1" smtClean="0">
                <a:latin typeface="Times New Roman" panose="02020603050405020304" pitchFamily="18" charset="0"/>
                <a:cs typeface="Times New Roman" panose="02020603050405020304" pitchFamily="18" charset="0"/>
                <a:hlinkClick r:id="rId2" tooltip="Anton van Leeuwenhoek"/>
              </a:rPr>
              <a:t>Anton</a:t>
            </a:r>
            <a:r>
              <a:rPr lang="ru-RU" b="1" u="sng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2" tooltip="Anton van Leeuwenhoek"/>
              </a:rPr>
              <a:t> </a:t>
            </a:r>
            <a:r>
              <a:rPr lang="ru-RU" b="1" u="sng" dirty="0" err="1" smtClean="0">
                <a:latin typeface="Times New Roman" panose="02020603050405020304" pitchFamily="18" charset="0"/>
                <a:cs typeface="Times New Roman" panose="02020603050405020304" pitchFamily="18" charset="0"/>
                <a:hlinkClick r:id="rId2" tooltip="Anton van Leeuwenhoek"/>
              </a:rPr>
              <a:t>van</a:t>
            </a:r>
            <a:r>
              <a:rPr lang="ru-RU" b="1" u="sng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2" tooltip="Anton van Leeuwenhoek"/>
              </a:rPr>
              <a:t> </a:t>
            </a:r>
            <a:r>
              <a:rPr lang="ru-RU" b="1" u="sng" dirty="0" err="1" smtClean="0">
                <a:latin typeface="Times New Roman" panose="02020603050405020304" pitchFamily="18" charset="0"/>
                <a:cs typeface="Times New Roman" panose="02020603050405020304" pitchFamily="18" charset="0"/>
                <a:hlinkClick r:id="rId2" tooltip="Anton van Leeuwenhoek"/>
              </a:rPr>
              <a:t>Leeuwenhoek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's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discovery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of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microorganisms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1675,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using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a 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microscope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of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his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own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design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algn="just">
              <a:spcBef>
                <a:spcPts val="0"/>
              </a:spcBef>
            </a:pPr>
            <a:endParaRPr lang="en-US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algn="just">
              <a:spcBef>
                <a:spcPts val="0"/>
              </a:spcBef>
            </a:pP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Microorganisms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are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very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diverse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they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include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b="1" u="sng" dirty="0" err="1" smtClean="0">
                <a:latin typeface="Times New Roman" panose="02020603050405020304" pitchFamily="18" charset="0"/>
                <a:cs typeface="Times New Roman" panose="02020603050405020304" pitchFamily="18" charset="0"/>
                <a:hlinkClick r:id="rId3" tooltip="Bacteria"/>
              </a:rPr>
              <a:t>bacteria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 </a:t>
            </a:r>
            <a:r>
              <a:rPr lang="ru-RU" b="1" u="sng" dirty="0" err="1" smtClean="0">
                <a:latin typeface="Times New Roman" panose="02020603050405020304" pitchFamily="18" charset="0"/>
                <a:cs typeface="Times New Roman" panose="02020603050405020304" pitchFamily="18" charset="0"/>
                <a:hlinkClick r:id="rId4" tooltip="Fungi"/>
              </a:rPr>
              <a:t>fungi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 </a:t>
            </a:r>
            <a:r>
              <a:rPr lang="ru-RU" b="1" u="sng" dirty="0" err="1" smtClean="0">
                <a:latin typeface="Times New Roman" panose="02020603050405020304" pitchFamily="18" charset="0"/>
                <a:cs typeface="Times New Roman" panose="02020603050405020304" pitchFamily="18" charset="0"/>
                <a:hlinkClick r:id="rId5" tooltip="Algae"/>
              </a:rPr>
              <a:t>algae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and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b="1" u="sng" dirty="0" err="1" smtClean="0">
                <a:latin typeface="Times New Roman" panose="02020603050405020304" pitchFamily="18" charset="0"/>
                <a:cs typeface="Times New Roman" panose="02020603050405020304" pitchFamily="18" charset="0"/>
                <a:hlinkClick r:id="rId6" tooltip="Protozoa"/>
              </a:rPr>
              <a:t>protozoa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microscopic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b="1" u="sng" dirty="0" err="1" smtClean="0">
                <a:latin typeface="Times New Roman" panose="02020603050405020304" pitchFamily="18" charset="0"/>
                <a:cs typeface="Times New Roman" panose="02020603050405020304" pitchFamily="18" charset="0"/>
                <a:hlinkClick r:id="rId7" tooltip="Plants"/>
              </a:rPr>
              <a:t>plants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(</a:t>
            </a:r>
            <a:r>
              <a:rPr lang="ru-RU" b="1" u="sng" dirty="0" err="1" smtClean="0">
                <a:latin typeface="Times New Roman" panose="02020603050405020304" pitchFamily="18" charset="0"/>
                <a:cs typeface="Times New Roman" panose="02020603050405020304" pitchFamily="18" charset="0"/>
                <a:hlinkClick r:id="rId8" tooltip="Green algae"/>
              </a:rPr>
              <a:t>green</a:t>
            </a:r>
            <a:r>
              <a:rPr lang="ru-RU" b="1" u="sng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8" tooltip="Green algae"/>
              </a:rPr>
              <a:t> </a:t>
            </a:r>
            <a:r>
              <a:rPr lang="ru-RU" b="1" u="sng" dirty="0" err="1" smtClean="0">
                <a:latin typeface="Times New Roman" panose="02020603050405020304" pitchFamily="18" charset="0"/>
                <a:cs typeface="Times New Roman" panose="02020603050405020304" pitchFamily="18" charset="0"/>
                <a:hlinkClick r:id="rId8" tooltip="Green algae"/>
              </a:rPr>
              <a:t>algae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);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and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b="1" u="sng" dirty="0" err="1" smtClean="0">
                <a:latin typeface="Times New Roman" panose="02020603050405020304" pitchFamily="18" charset="0"/>
                <a:cs typeface="Times New Roman" panose="02020603050405020304" pitchFamily="18" charset="0"/>
                <a:hlinkClick r:id="rId9" tooltip="Micro-animals"/>
              </a:rPr>
              <a:t>animals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such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as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b="1" u="sng" dirty="0" err="1" smtClean="0">
                <a:latin typeface="Times New Roman" panose="02020603050405020304" pitchFamily="18" charset="0"/>
                <a:cs typeface="Times New Roman" panose="02020603050405020304" pitchFamily="18" charset="0"/>
                <a:hlinkClick r:id="rId10" tooltip="Rotifer"/>
              </a:rPr>
              <a:t>rotifers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and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b="1" u="sng" dirty="0" err="1" smtClean="0">
                <a:latin typeface="Times New Roman" panose="02020603050405020304" pitchFamily="18" charset="0"/>
                <a:cs typeface="Times New Roman" panose="02020603050405020304" pitchFamily="18" charset="0"/>
                <a:hlinkClick r:id="rId11" tooltip="Planarian"/>
              </a:rPr>
              <a:t>planarians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Some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microbiologists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also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include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b="1" u="sng" dirty="0" err="1" smtClean="0">
                <a:latin typeface="Times New Roman" panose="02020603050405020304" pitchFamily="18" charset="0"/>
                <a:cs typeface="Times New Roman" panose="02020603050405020304" pitchFamily="18" charset="0"/>
                <a:hlinkClick r:id="rId12" tooltip="Virus"/>
              </a:rPr>
              <a:t>viruses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but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others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consider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these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a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nonliving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 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Most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microorganisms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are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unicellular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(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single-celled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),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but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this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is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not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universal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since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some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multicellular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organisms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are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microscopic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while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some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unicellular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protists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and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bacteria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like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b="1" i="1" u="sng" dirty="0" err="1" smtClean="0">
                <a:latin typeface="Times New Roman" panose="02020603050405020304" pitchFamily="18" charset="0"/>
                <a:cs typeface="Times New Roman" panose="02020603050405020304" pitchFamily="18" charset="0"/>
                <a:hlinkClick r:id="rId13" tooltip="Thiomargarita namibiensis"/>
              </a:rPr>
              <a:t>Thiomargarita</a:t>
            </a:r>
            <a:r>
              <a:rPr lang="ru-RU" b="1" i="1" u="sng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13" tooltip="Thiomargarita namibiensis"/>
              </a:rPr>
              <a:t> </a:t>
            </a:r>
            <a:r>
              <a:rPr lang="ru-RU" b="1" i="1" u="sng" dirty="0" err="1" smtClean="0">
                <a:latin typeface="Times New Roman" panose="02020603050405020304" pitchFamily="18" charset="0"/>
                <a:cs typeface="Times New Roman" panose="02020603050405020304" pitchFamily="18" charset="0"/>
                <a:hlinkClick r:id="rId13" tooltip="Thiomargarita namibiensis"/>
              </a:rPr>
              <a:t>namibiensis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are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macroscopic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and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visible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to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naked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eye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algn="just">
              <a:spcBef>
                <a:spcPts val="0"/>
              </a:spcBef>
            </a:pPr>
            <a:endParaRPr lang="en-US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4724400" y="6396335"/>
            <a:ext cx="44196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none" strike="noStrike" cap="none" normalizeH="0" baseline="0" dirty="0" err="1" smtClean="0">
                <a:ln>
                  <a:noFill/>
                </a:ln>
                <a:effectLst/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Бичан</a:t>
            </a:r>
            <a:r>
              <a:rPr kumimoji="0" lang="ru-RU" sz="1200" b="1" i="0" u="none" strike="noStrike" cap="none" normalizeH="0" baseline="0" dirty="0" smtClean="0">
                <a:ln>
                  <a:noFill/>
                </a:ln>
                <a:effectLst/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 О.И.,  </a:t>
            </a:r>
            <a:r>
              <a:rPr lang="ru-RU" sz="1200" b="1" dirty="0" smtClean="0"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ФГБВОУ  ВО </a:t>
            </a:r>
            <a:r>
              <a:rPr kumimoji="0" lang="ru-RU" sz="1200" b="1" i="0" u="none" strike="noStrike" cap="none" normalizeH="0" baseline="0" dirty="0" smtClean="0">
                <a:ln>
                  <a:noFill/>
                </a:ln>
                <a:effectLst/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«</a:t>
            </a:r>
            <a:r>
              <a:rPr lang="ru-RU" sz="1200" b="1" dirty="0" smtClean="0"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Военно-медицинская академия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200" b="1" dirty="0" smtClean="0"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                        имени С.М. Кирова» МО РФ </a:t>
            </a: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304800" y="152400"/>
            <a:ext cx="8686800" cy="6400800"/>
          </a:xfrm>
        </p:spPr>
        <p:txBody>
          <a:bodyPr>
            <a:normAutofit/>
          </a:bodyPr>
          <a:lstStyle/>
          <a:p>
            <a:r>
              <a:rPr lang="en-U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Thank you for attention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532313"/>
      </p:ext>
    </p:extLst>
  </p:cSld>
  <p:clrMapOvr>
    <a:masterClrMapping/>
  </p:clrMapOvr>
  <p:transition spd="slow">
    <p:wedg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457200"/>
            <a:ext cx="8686800" cy="6096000"/>
          </a:xfrm>
        </p:spPr>
        <p:txBody>
          <a:bodyPr>
            <a:normAutofit fontScale="77500" lnSpcReduction="20000"/>
          </a:bodyPr>
          <a:lstStyle/>
          <a:p>
            <a:pPr marL="0" algn="just">
              <a:spcBef>
                <a:spcPts val="0"/>
              </a:spcBef>
            </a:pPr>
            <a:endParaRPr lang="en-US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algn="just">
              <a:spcBef>
                <a:spcPts val="0"/>
              </a:spcBef>
            </a:pPr>
            <a:r>
              <a:rPr lang="ru-RU" sz="3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Microorganisms</a:t>
            </a:r>
            <a:r>
              <a:rPr lang="ru-RU" sz="3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live</a:t>
            </a:r>
            <a:r>
              <a:rPr lang="ru-RU" sz="3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</a:t>
            </a:r>
            <a:r>
              <a:rPr lang="ru-RU" sz="3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all</a:t>
            </a:r>
            <a:r>
              <a:rPr lang="ru-RU" sz="3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parts</a:t>
            </a:r>
            <a:r>
              <a:rPr lang="ru-RU" sz="3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of</a:t>
            </a:r>
            <a:r>
              <a:rPr lang="ru-RU" sz="3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ru-RU" sz="3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3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biosphere</a:t>
            </a:r>
            <a:r>
              <a:rPr lang="ru-RU" sz="3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3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where</a:t>
            </a:r>
            <a:r>
              <a:rPr lang="ru-RU" sz="3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there</a:t>
            </a:r>
            <a:r>
              <a:rPr lang="ru-RU" sz="3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is</a:t>
            </a:r>
            <a:r>
              <a:rPr lang="ru-RU" sz="3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 </a:t>
            </a:r>
            <a:r>
              <a:rPr lang="ru-RU" sz="3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water</a:t>
            </a:r>
            <a:r>
              <a:rPr lang="ru-RU" sz="3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including</a:t>
            </a:r>
            <a:r>
              <a:rPr lang="en-US" sz="34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soil</a:t>
            </a:r>
            <a:r>
              <a:rPr lang="ru-RU" sz="3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 </a:t>
            </a:r>
            <a:r>
              <a:rPr lang="ru-RU" sz="3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hot</a:t>
            </a:r>
            <a:r>
              <a:rPr lang="ru-RU" sz="3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springs</a:t>
            </a:r>
            <a:r>
              <a:rPr lang="ru-RU" sz="3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 </a:t>
            </a:r>
            <a:r>
              <a:rPr lang="ru-RU" sz="3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ru-RU" sz="3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3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ocean</a:t>
            </a:r>
            <a:r>
              <a:rPr lang="ru-RU" sz="3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3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floor</a:t>
            </a:r>
            <a:r>
              <a:rPr lang="en-US" sz="3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They can be found </a:t>
            </a:r>
            <a:r>
              <a:rPr lang="ru-RU" sz="3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high</a:t>
            </a:r>
            <a:r>
              <a:rPr lang="ru-RU" sz="3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</a:t>
            </a:r>
            <a:r>
              <a:rPr lang="ru-RU" sz="3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ru-RU" sz="3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3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atmosphere</a:t>
            </a:r>
            <a:r>
              <a:rPr lang="ru-RU" sz="3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3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and</a:t>
            </a:r>
            <a:r>
              <a:rPr lang="ru-RU" sz="3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deep</a:t>
            </a:r>
            <a:r>
              <a:rPr lang="ru-RU" sz="3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inside</a:t>
            </a:r>
            <a:r>
              <a:rPr lang="ru-RU" sz="3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rocks</a:t>
            </a:r>
            <a:r>
              <a:rPr lang="ru-RU" sz="3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within</a:t>
            </a:r>
            <a:r>
              <a:rPr lang="ru-RU" sz="3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ru-RU" sz="3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Earth's</a:t>
            </a:r>
            <a:r>
              <a:rPr lang="ru-RU" sz="3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3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crust</a:t>
            </a:r>
            <a:r>
              <a:rPr lang="ru-RU" sz="3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3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Microorganisms</a:t>
            </a:r>
            <a:r>
              <a:rPr lang="ru-RU" sz="3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are</a:t>
            </a:r>
            <a:r>
              <a:rPr lang="ru-RU" sz="3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critical</a:t>
            </a:r>
            <a:r>
              <a:rPr lang="ru-RU" sz="3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to</a:t>
            </a:r>
            <a:r>
              <a:rPr lang="ru-RU" sz="3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nutrient</a:t>
            </a:r>
            <a:r>
              <a:rPr lang="ru-RU" sz="3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recycling</a:t>
            </a:r>
            <a:r>
              <a:rPr lang="ru-RU" sz="3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</a:t>
            </a:r>
            <a:r>
              <a:rPr lang="en-US" sz="3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ecosystems</a:t>
            </a:r>
            <a:r>
              <a:rPr lang="ru-RU" sz="3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3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as</a:t>
            </a:r>
            <a:r>
              <a:rPr lang="ru-RU" sz="3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they</a:t>
            </a:r>
            <a:r>
              <a:rPr lang="ru-RU" sz="3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act</a:t>
            </a:r>
            <a:r>
              <a:rPr lang="ru-RU" sz="3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as</a:t>
            </a:r>
            <a:r>
              <a:rPr lang="ru-RU" sz="3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3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decomposers</a:t>
            </a:r>
            <a:r>
              <a:rPr lang="ru-RU" sz="3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3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As</a:t>
            </a:r>
            <a:r>
              <a:rPr lang="ru-RU" sz="3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some</a:t>
            </a:r>
            <a:r>
              <a:rPr lang="ru-RU" sz="3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microorganisms</a:t>
            </a:r>
            <a:r>
              <a:rPr lang="ru-RU" sz="3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can</a:t>
            </a:r>
            <a:r>
              <a:rPr lang="ru-RU" sz="3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3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fix</a:t>
            </a:r>
            <a:r>
              <a:rPr lang="ru-RU" sz="3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nitrogen</a:t>
            </a:r>
            <a:r>
              <a:rPr lang="ru-RU" sz="3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they</a:t>
            </a:r>
            <a:r>
              <a:rPr lang="ru-RU" sz="3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are</a:t>
            </a:r>
            <a:r>
              <a:rPr lang="ru-RU" sz="3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ru-RU" sz="3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vital</a:t>
            </a:r>
            <a:r>
              <a:rPr lang="ru-RU" sz="3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part</a:t>
            </a:r>
            <a:r>
              <a:rPr lang="ru-RU" sz="3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of</a:t>
            </a:r>
            <a:r>
              <a:rPr lang="ru-RU" sz="3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ru-RU" sz="3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3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nitrogen</a:t>
            </a:r>
            <a:r>
              <a:rPr lang="ru-RU" sz="3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cycle</a:t>
            </a:r>
            <a:r>
              <a:rPr lang="ru-RU" sz="3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and</a:t>
            </a:r>
            <a:r>
              <a:rPr lang="ru-RU" sz="3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recent</a:t>
            </a:r>
            <a:r>
              <a:rPr lang="ru-RU" sz="3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studies</a:t>
            </a:r>
            <a:r>
              <a:rPr lang="ru-RU" sz="3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indicate</a:t>
            </a:r>
            <a:r>
              <a:rPr lang="ru-RU" sz="3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that</a:t>
            </a:r>
            <a:r>
              <a:rPr lang="ru-RU" sz="3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airborne</a:t>
            </a:r>
            <a:r>
              <a:rPr lang="ru-RU" sz="3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microbes</a:t>
            </a:r>
            <a:r>
              <a:rPr lang="ru-RU" sz="3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may</a:t>
            </a:r>
            <a:r>
              <a:rPr lang="ru-RU" sz="3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play</a:t>
            </a:r>
            <a:r>
              <a:rPr lang="ru-RU" sz="3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ru-RU" sz="3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role</a:t>
            </a:r>
            <a:r>
              <a:rPr lang="ru-RU" sz="3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</a:t>
            </a:r>
            <a:r>
              <a:rPr lang="ru-RU" sz="3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3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precipitation</a:t>
            </a:r>
            <a:r>
              <a:rPr lang="ru-RU" sz="3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3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and</a:t>
            </a:r>
            <a:r>
              <a:rPr lang="ru-RU" sz="3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weather</a:t>
            </a:r>
            <a:r>
              <a:rPr lang="ru-RU" sz="3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algn="just">
              <a:spcBef>
                <a:spcPts val="0"/>
              </a:spcBef>
            </a:pPr>
            <a:endParaRPr lang="en-US" sz="3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algn="just">
              <a:spcBef>
                <a:spcPts val="0"/>
              </a:spcBef>
            </a:pPr>
            <a:r>
              <a:rPr lang="ru-RU" sz="3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Microbes</a:t>
            </a:r>
            <a:r>
              <a:rPr lang="ru-RU" sz="3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are</a:t>
            </a:r>
            <a:r>
              <a:rPr lang="ru-RU" sz="3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also</a:t>
            </a:r>
            <a:r>
              <a:rPr lang="ru-RU" sz="3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exploited</a:t>
            </a:r>
            <a:r>
              <a:rPr lang="ru-RU" sz="3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by</a:t>
            </a:r>
            <a:r>
              <a:rPr lang="ru-RU" sz="3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people</a:t>
            </a:r>
            <a:r>
              <a:rPr lang="ru-RU" sz="3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</a:t>
            </a:r>
            <a:r>
              <a:rPr lang="ru-RU" sz="3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3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biotechnology</a:t>
            </a:r>
            <a:r>
              <a:rPr lang="ru-RU" sz="3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both</a:t>
            </a:r>
            <a:r>
              <a:rPr lang="ru-RU" sz="3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</a:t>
            </a:r>
            <a:r>
              <a:rPr lang="ru-RU" sz="3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traditional</a:t>
            </a:r>
            <a:r>
              <a:rPr lang="ru-RU" sz="3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3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food</a:t>
            </a:r>
            <a:r>
              <a:rPr lang="ru-RU" sz="3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</a:t>
            </a:r>
            <a:r>
              <a:rPr lang="en-US" sz="3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ru-RU" sz="3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beverage</a:t>
            </a:r>
            <a:r>
              <a:rPr lang="ru-RU" sz="3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preparation</a:t>
            </a:r>
            <a:r>
              <a:rPr lang="ru-RU" sz="3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and</a:t>
            </a:r>
            <a:r>
              <a:rPr lang="ru-RU" sz="3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</a:t>
            </a:r>
            <a:r>
              <a:rPr lang="ru-RU" sz="3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modern</a:t>
            </a:r>
            <a:r>
              <a:rPr lang="ru-RU" sz="3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technologies</a:t>
            </a:r>
            <a:r>
              <a:rPr lang="ru-RU" sz="3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based</a:t>
            </a:r>
            <a:r>
              <a:rPr lang="ru-RU" sz="3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on</a:t>
            </a:r>
            <a:r>
              <a:rPr lang="ru-RU" sz="3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3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genetic</a:t>
            </a:r>
            <a:r>
              <a:rPr lang="ru-RU" sz="3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engineering</a:t>
            </a:r>
            <a:r>
              <a:rPr lang="ru-RU" sz="3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3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However</a:t>
            </a:r>
            <a:r>
              <a:rPr lang="ru-RU" sz="3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 </a:t>
            </a:r>
            <a:r>
              <a:rPr lang="ru-RU" sz="3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pathogenic</a:t>
            </a:r>
            <a:r>
              <a:rPr lang="ru-RU" sz="3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microbes</a:t>
            </a:r>
            <a:r>
              <a:rPr lang="ru-RU" sz="3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3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are</a:t>
            </a:r>
            <a:r>
              <a:rPr lang="ru-RU" sz="3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harmful</a:t>
            </a:r>
            <a:r>
              <a:rPr lang="ru-RU" sz="3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since</a:t>
            </a:r>
            <a:r>
              <a:rPr lang="ru-RU" sz="3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they</a:t>
            </a:r>
            <a:r>
              <a:rPr lang="ru-RU" sz="3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invade</a:t>
            </a:r>
            <a:r>
              <a:rPr lang="ru-RU" sz="3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and</a:t>
            </a:r>
            <a:r>
              <a:rPr lang="ru-RU" sz="3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grow</a:t>
            </a:r>
            <a:r>
              <a:rPr lang="ru-RU" sz="3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within</a:t>
            </a:r>
            <a:r>
              <a:rPr lang="ru-RU" sz="3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other</a:t>
            </a:r>
            <a:r>
              <a:rPr lang="ru-RU" sz="3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organisms</a:t>
            </a:r>
            <a:r>
              <a:rPr lang="ru-RU" sz="3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causing</a:t>
            </a:r>
            <a:r>
              <a:rPr lang="ru-RU" sz="3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3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diseases</a:t>
            </a:r>
            <a:r>
              <a:rPr lang="ru-RU" sz="3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3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that</a:t>
            </a:r>
            <a:r>
              <a:rPr lang="ru-RU" sz="3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kill</a:t>
            </a:r>
            <a:r>
              <a:rPr lang="ru-RU" sz="3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humans</a:t>
            </a:r>
            <a:r>
              <a:rPr lang="ru-RU" sz="3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 </a:t>
            </a:r>
            <a:r>
              <a:rPr lang="ru-RU" sz="3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animals</a:t>
            </a:r>
            <a:r>
              <a:rPr lang="ru-RU" sz="3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and</a:t>
            </a:r>
            <a:r>
              <a:rPr lang="ru-RU" sz="3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plants</a:t>
            </a:r>
            <a:r>
              <a:rPr lang="ru-RU" sz="3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algn="just">
              <a:spcBef>
                <a:spcPts val="0"/>
              </a:spcBef>
            </a:pPr>
            <a:endParaRPr lang="ru-RU" sz="3400" b="1" dirty="0"/>
          </a:p>
        </p:txBody>
      </p:sp>
    </p:spTree>
  </p:cSld>
  <p:clrMapOvr>
    <a:masterClrMapping/>
  </p:clrMapOvr>
  <p:transition spd="slow">
    <p:wedg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ttp://t2.gstatic.com/images?q=tbn:ANd9GcS07Hun31p06_rz0W3ryl28re4nVaFQoKAyRJYZi_tTF9bCC7ZZc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1100" y="576549"/>
            <a:ext cx="6781800" cy="563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4572000" y="6248400"/>
            <a:ext cx="44196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none" strike="noStrike" cap="none" normalizeH="0" baseline="0" dirty="0" err="1" smtClean="0">
                <a:ln>
                  <a:noFill/>
                </a:ln>
                <a:effectLst/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Бичан</a:t>
            </a:r>
            <a:r>
              <a:rPr kumimoji="0" lang="ru-RU" sz="1200" b="1" i="0" u="none" strike="noStrike" cap="none" normalizeH="0" baseline="0" dirty="0" smtClean="0">
                <a:ln>
                  <a:noFill/>
                </a:ln>
                <a:effectLst/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 О.И.,  </a:t>
            </a:r>
            <a:r>
              <a:rPr lang="ru-RU" sz="1200" b="1" dirty="0" smtClean="0"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ФГБВОУ  ВО </a:t>
            </a:r>
            <a:r>
              <a:rPr kumimoji="0" lang="ru-RU" sz="1200" b="1" i="0" u="none" strike="noStrike" cap="none" normalizeH="0" baseline="0" dirty="0" smtClean="0">
                <a:ln>
                  <a:noFill/>
                </a:ln>
                <a:effectLst/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«</a:t>
            </a:r>
            <a:r>
              <a:rPr lang="ru-RU" sz="1200" b="1" dirty="0" smtClean="0"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Военно-медицинская академия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200" b="1" dirty="0" smtClean="0"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                        имени С.М. Кирова» МО РФ </a:t>
            </a: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3562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Evolution</a:t>
            </a:r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-228600" y="914400"/>
            <a:ext cx="6477000" cy="5334000"/>
          </a:xfrm>
        </p:spPr>
        <p:txBody>
          <a:bodyPr>
            <a:normAutofit fontScale="77500" lnSpcReduction="20000"/>
          </a:bodyPr>
          <a:lstStyle/>
          <a:p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Single-celled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microorganisms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were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first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form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of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life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to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develop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on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Earth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approximately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3</a:t>
            </a:r>
            <a:r>
              <a:rPr lang="ru-RU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billion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–4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billion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years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ago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Further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evolution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was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slow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 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and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for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about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3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billion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years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all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organisms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were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microscopic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b="1" u="sng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So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for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most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of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history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of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life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on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Earth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only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forms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of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life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were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microorganisms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 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Bacteria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algae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and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fungi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have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been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identified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amber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that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is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220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million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years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old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which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shows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that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morphology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of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microorganisms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has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changed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little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since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Triassic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period</a:t>
            </a:r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Microorganisms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tend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to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have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relatively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rapid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evolution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Most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microorganisms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can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reproduce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rapidly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and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microbes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such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as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bacteria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can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also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freely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exchange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genes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through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conjugation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 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transformation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and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ransduction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3250" name="Picture 2" descr="http://t0.gstatic.com/images?q=tbn:ANd9GcQY927G03X7jPfSqbTyCApplW2XDSg1dd_CiUvJZiJudSvASxDWFw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72200" y="1600200"/>
            <a:ext cx="2819400" cy="3124200"/>
          </a:xfrm>
          <a:prstGeom prst="rect">
            <a:avLst/>
          </a:prstGeom>
          <a:noFill/>
        </p:spPr>
      </p:pic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4724400" y="6248400"/>
            <a:ext cx="44196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1200" b="1" i="0" u="none" strike="noStrike" cap="none" normalizeH="0" baseline="0" dirty="0" err="1" smtClean="0">
                <a:ln>
                  <a:noFill/>
                </a:ln>
                <a:effectLst/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Бичан</a:t>
            </a:r>
            <a:r>
              <a:rPr kumimoji="0" lang="ru-RU" sz="1200" b="1" i="0" u="none" strike="noStrike" cap="none" normalizeH="0" baseline="0" dirty="0" smtClean="0">
                <a:ln>
                  <a:noFill/>
                </a:ln>
                <a:effectLst/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 О.И.,  </a:t>
            </a:r>
            <a:r>
              <a:rPr lang="ru-RU" sz="1200" b="1" dirty="0" smtClean="0"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ФГБВОУ  ВО </a:t>
            </a:r>
            <a:r>
              <a:rPr kumimoji="0" lang="ru-RU" sz="1200" b="1" i="0" u="none" strike="noStrike" cap="none" normalizeH="0" baseline="0" dirty="0" smtClean="0">
                <a:ln>
                  <a:noFill/>
                </a:ln>
                <a:effectLst/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«</a:t>
            </a:r>
            <a:r>
              <a:rPr lang="ru-RU" sz="1200" b="1" dirty="0" smtClean="0"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Военно-медицинская академия </a:t>
            </a:r>
            <a:r>
              <a:rPr lang="ru-RU" sz="1200" b="1" dirty="0"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имени С.М. Кирова» МО РФ </a:t>
            </a:r>
            <a:endParaRPr lang="ru-RU" sz="1200" b="1" dirty="0" smtClean="0">
              <a:latin typeface="Times New Roman" panose="02020603050405020304" pitchFamily="18" charset="0"/>
              <a:ea typeface="Calibri" pitchFamily="34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>
            <a:normAutofit fontScale="90000"/>
          </a:bodyPr>
          <a:lstStyle/>
          <a:p>
            <a:r>
              <a:rPr lang="ru-RU" b="1" dirty="0" err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Pre-microbiology</a:t>
            </a:r>
            <a:endParaRPr lang="ru-RU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0" y="1066800"/>
            <a:ext cx="9067800" cy="5638800"/>
          </a:xfrm>
        </p:spPr>
        <p:txBody>
          <a:bodyPr>
            <a:normAutofit fontScale="55000" lnSpcReduction="20000"/>
          </a:bodyPr>
          <a:lstStyle/>
          <a:p>
            <a:pPr marL="0" algn="just">
              <a:spcBef>
                <a:spcPts val="0"/>
              </a:spcBef>
            </a:pPr>
            <a:r>
              <a:rPr lang="ru-RU" sz="33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ru-RU" sz="3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3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possibility</a:t>
            </a:r>
            <a:r>
              <a:rPr lang="ru-RU" sz="3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3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that</a:t>
            </a:r>
            <a:r>
              <a:rPr lang="ru-RU" sz="3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3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microorganisms</a:t>
            </a:r>
            <a:r>
              <a:rPr lang="ru-RU" sz="3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3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exist</a:t>
            </a:r>
            <a:r>
              <a:rPr lang="ru-RU" sz="3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3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was</a:t>
            </a:r>
            <a:r>
              <a:rPr lang="ru-RU" sz="3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3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discussed</a:t>
            </a:r>
            <a:r>
              <a:rPr lang="ru-RU" sz="3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3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for</a:t>
            </a:r>
            <a:r>
              <a:rPr lang="ru-RU" sz="3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3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many</a:t>
            </a:r>
            <a:r>
              <a:rPr lang="ru-RU" sz="3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3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centuries</a:t>
            </a:r>
            <a:r>
              <a:rPr lang="ru-RU" sz="3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3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before</a:t>
            </a:r>
            <a:r>
              <a:rPr lang="ru-RU" sz="3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3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their</a:t>
            </a:r>
            <a:r>
              <a:rPr lang="ru-RU" sz="3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3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actual</a:t>
            </a:r>
            <a:r>
              <a:rPr lang="ru-RU" sz="3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3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discovery</a:t>
            </a:r>
            <a:r>
              <a:rPr lang="ru-RU" sz="3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3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</a:t>
            </a:r>
            <a:r>
              <a:rPr lang="ru-RU" sz="3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3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ru-RU" sz="3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17th </a:t>
            </a:r>
            <a:r>
              <a:rPr lang="ru-RU" sz="33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century</a:t>
            </a:r>
            <a:r>
              <a:rPr lang="ru-RU" sz="3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33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ru-RU" sz="3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3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existence</a:t>
            </a:r>
            <a:r>
              <a:rPr lang="ru-RU" sz="3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3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of</a:t>
            </a:r>
            <a:r>
              <a:rPr lang="ru-RU" sz="3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3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unseen</a:t>
            </a:r>
            <a:r>
              <a:rPr lang="ru-RU" sz="3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3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microbiological</a:t>
            </a:r>
            <a:r>
              <a:rPr lang="ru-RU" sz="3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3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life</a:t>
            </a:r>
            <a:r>
              <a:rPr lang="ru-RU" sz="3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3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was</a:t>
            </a:r>
            <a:r>
              <a:rPr lang="ru-RU" sz="3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3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postulated</a:t>
            </a:r>
            <a:r>
              <a:rPr lang="ru-RU" sz="3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3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by</a:t>
            </a:r>
            <a:r>
              <a:rPr lang="ru-RU" sz="3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33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Jainism</a:t>
            </a:r>
            <a:r>
              <a:rPr lang="ru-RU" sz="3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3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which</a:t>
            </a:r>
            <a:r>
              <a:rPr lang="ru-RU" sz="3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3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is</a:t>
            </a:r>
            <a:r>
              <a:rPr lang="ru-RU" sz="3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3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based</a:t>
            </a:r>
            <a:r>
              <a:rPr lang="ru-RU" sz="3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3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on</a:t>
            </a:r>
            <a:r>
              <a:rPr lang="ru-RU" sz="3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33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Mahavira's</a:t>
            </a:r>
            <a:r>
              <a:rPr lang="ru-RU" sz="3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3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teachings</a:t>
            </a:r>
            <a:r>
              <a:rPr lang="ru-RU" sz="3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3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as</a:t>
            </a:r>
            <a:r>
              <a:rPr lang="ru-RU" sz="3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3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early</a:t>
            </a:r>
            <a:r>
              <a:rPr lang="ru-RU" sz="3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3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as</a:t>
            </a:r>
            <a:r>
              <a:rPr lang="ru-RU" sz="3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6th </a:t>
            </a:r>
            <a:r>
              <a:rPr lang="ru-RU" sz="33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century</a:t>
            </a:r>
            <a:r>
              <a:rPr lang="ru-RU" sz="3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BC. </a:t>
            </a:r>
            <a:r>
              <a:rPr lang="ru-RU" sz="33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Paul</a:t>
            </a:r>
            <a:r>
              <a:rPr lang="ru-RU" sz="3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3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Dundas</a:t>
            </a:r>
            <a:r>
              <a:rPr lang="ru-RU" sz="3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3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notes</a:t>
            </a:r>
            <a:r>
              <a:rPr lang="ru-RU" sz="3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3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that</a:t>
            </a:r>
            <a:r>
              <a:rPr lang="ru-RU" sz="3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3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Mahavira</a:t>
            </a:r>
            <a:r>
              <a:rPr lang="ru-RU" sz="3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3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asserted</a:t>
            </a:r>
            <a:r>
              <a:rPr lang="ru-RU" sz="3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3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existence</a:t>
            </a:r>
            <a:r>
              <a:rPr lang="ru-RU" sz="3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3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of</a:t>
            </a:r>
            <a:r>
              <a:rPr lang="ru-RU" sz="3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3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unseen</a:t>
            </a:r>
            <a:r>
              <a:rPr lang="ru-RU" sz="3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3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microbiological</a:t>
            </a:r>
            <a:r>
              <a:rPr lang="ru-RU" sz="3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3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creatures</a:t>
            </a:r>
            <a:r>
              <a:rPr lang="ru-RU" sz="3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3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living</a:t>
            </a:r>
            <a:r>
              <a:rPr lang="ru-RU" sz="3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3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</a:t>
            </a:r>
            <a:r>
              <a:rPr lang="ru-RU" sz="3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3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earth</a:t>
            </a:r>
            <a:r>
              <a:rPr lang="ru-RU" sz="3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3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water</a:t>
            </a:r>
            <a:r>
              <a:rPr lang="ru-RU" sz="3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3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air</a:t>
            </a:r>
            <a:r>
              <a:rPr lang="ru-RU" sz="3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3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and</a:t>
            </a:r>
            <a:r>
              <a:rPr lang="ru-RU" sz="3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3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fire</a:t>
            </a:r>
            <a:r>
              <a:rPr lang="ru-RU" sz="3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3300" b="1" u="sng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3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Jain</a:t>
            </a:r>
            <a:r>
              <a:rPr lang="ru-RU" sz="3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3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scriptures</a:t>
            </a:r>
            <a:r>
              <a:rPr lang="ru-RU" sz="3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33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also</a:t>
            </a:r>
            <a:r>
              <a:rPr lang="ru-RU" sz="3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3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describe</a:t>
            </a:r>
            <a:r>
              <a:rPr lang="ru-RU" sz="3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33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nigodas</a:t>
            </a:r>
            <a:r>
              <a:rPr lang="ru-RU" sz="3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3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which</a:t>
            </a:r>
            <a:r>
              <a:rPr lang="ru-RU" sz="3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3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are</a:t>
            </a:r>
            <a:r>
              <a:rPr lang="ru-RU" sz="3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3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sub-microscopic</a:t>
            </a:r>
            <a:r>
              <a:rPr lang="ru-RU" sz="3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3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creatures</a:t>
            </a:r>
            <a:r>
              <a:rPr lang="ru-RU" sz="3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3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living</a:t>
            </a:r>
            <a:r>
              <a:rPr lang="ru-RU" sz="3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3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</a:t>
            </a:r>
            <a:r>
              <a:rPr lang="ru-RU" sz="3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3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large</a:t>
            </a:r>
            <a:r>
              <a:rPr lang="ru-RU" sz="3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3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clusters</a:t>
            </a:r>
            <a:r>
              <a:rPr lang="ru-RU" sz="3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3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and</a:t>
            </a:r>
            <a:r>
              <a:rPr lang="ru-RU" sz="3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3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having</a:t>
            </a:r>
            <a:r>
              <a:rPr lang="ru-RU" sz="3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a </a:t>
            </a:r>
            <a:r>
              <a:rPr lang="ru-RU" sz="33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very</a:t>
            </a:r>
            <a:r>
              <a:rPr lang="ru-RU" sz="3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3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short</a:t>
            </a:r>
            <a:r>
              <a:rPr lang="ru-RU" sz="3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3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life</a:t>
            </a:r>
            <a:r>
              <a:rPr lang="ru-RU" sz="3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3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and</a:t>
            </a:r>
            <a:r>
              <a:rPr lang="ru-RU" sz="3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3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are</a:t>
            </a:r>
            <a:r>
              <a:rPr lang="ru-RU" sz="3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3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said</a:t>
            </a:r>
            <a:r>
              <a:rPr lang="ru-RU" sz="3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3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to</a:t>
            </a:r>
            <a:r>
              <a:rPr lang="ru-RU" sz="3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3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pervade</a:t>
            </a:r>
            <a:r>
              <a:rPr lang="ru-RU" sz="3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3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each</a:t>
            </a:r>
            <a:r>
              <a:rPr lang="ru-RU" sz="3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3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and</a:t>
            </a:r>
            <a:r>
              <a:rPr lang="ru-RU" sz="3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3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every</a:t>
            </a:r>
            <a:r>
              <a:rPr lang="ru-RU" sz="3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3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part</a:t>
            </a:r>
            <a:r>
              <a:rPr lang="ru-RU" sz="3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3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of</a:t>
            </a:r>
            <a:r>
              <a:rPr lang="ru-RU" sz="3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3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universe</a:t>
            </a:r>
            <a:r>
              <a:rPr lang="ru-RU" sz="3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3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even</a:t>
            </a:r>
            <a:r>
              <a:rPr lang="ru-RU" sz="3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3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</a:t>
            </a:r>
            <a:r>
              <a:rPr lang="ru-RU" sz="3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3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tissues</a:t>
            </a:r>
            <a:r>
              <a:rPr lang="ru-RU" sz="3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3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of</a:t>
            </a:r>
            <a:r>
              <a:rPr lang="ru-RU" sz="3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3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plants</a:t>
            </a:r>
            <a:r>
              <a:rPr lang="ru-RU" sz="3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3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and</a:t>
            </a:r>
            <a:r>
              <a:rPr lang="ru-RU" sz="3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3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flesh</a:t>
            </a:r>
            <a:r>
              <a:rPr lang="ru-RU" sz="3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3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of</a:t>
            </a:r>
            <a:r>
              <a:rPr lang="ru-RU" sz="3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3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animals</a:t>
            </a:r>
            <a:r>
              <a:rPr lang="ru-RU" sz="3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 </a:t>
            </a:r>
            <a:r>
              <a:rPr lang="ru-RU" sz="33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However</a:t>
            </a:r>
            <a:r>
              <a:rPr lang="ru-RU" sz="3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3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ru-RU" sz="3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3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earliest</a:t>
            </a:r>
            <a:r>
              <a:rPr lang="ru-RU" sz="3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33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idea</a:t>
            </a:r>
            <a:r>
              <a:rPr lang="ru-RU" sz="3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3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to</a:t>
            </a:r>
            <a:r>
              <a:rPr lang="ru-RU" sz="3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3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indicate</a:t>
            </a:r>
            <a:r>
              <a:rPr lang="ru-RU" sz="3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3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ru-RU" sz="3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3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possibility</a:t>
            </a:r>
            <a:r>
              <a:rPr lang="ru-RU" sz="3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3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of</a:t>
            </a:r>
            <a:r>
              <a:rPr lang="ru-RU" sz="3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3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diseases</a:t>
            </a:r>
            <a:r>
              <a:rPr lang="ru-RU" sz="3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3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spreading</a:t>
            </a:r>
            <a:r>
              <a:rPr lang="ru-RU" sz="3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3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by</a:t>
            </a:r>
            <a:r>
              <a:rPr lang="ru-RU" sz="3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3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yet</a:t>
            </a:r>
            <a:r>
              <a:rPr lang="ru-RU" sz="3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3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unseen</a:t>
            </a:r>
            <a:r>
              <a:rPr lang="ru-RU" sz="3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3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organisms</a:t>
            </a:r>
            <a:r>
              <a:rPr lang="ru-RU" sz="3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3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was</a:t>
            </a:r>
            <a:r>
              <a:rPr lang="ru-RU" sz="3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3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that</a:t>
            </a:r>
            <a:r>
              <a:rPr lang="ru-RU" sz="3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3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of</a:t>
            </a:r>
            <a:r>
              <a:rPr lang="ru-RU" sz="3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3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ru-RU" sz="3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33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Roman</a:t>
            </a:r>
            <a:r>
              <a:rPr lang="ru-RU" sz="3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33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scholar</a:t>
            </a:r>
            <a:r>
              <a:rPr lang="ru-RU" sz="3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33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Marcus</a:t>
            </a:r>
            <a:r>
              <a:rPr lang="ru-RU" sz="3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3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Terentius</a:t>
            </a:r>
            <a:r>
              <a:rPr lang="ru-RU" sz="3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3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Varro</a:t>
            </a:r>
            <a:r>
              <a:rPr lang="ru-RU" sz="3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33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</a:t>
            </a:r>
            <a:r>
              <a:rPr lang="ru-RU" sz="3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a 1st </a:t>
            </a:r>
            <a:r>
              <a:rPr lang="ru-RU" sz="33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century</a:t>
            </a:r>
            <a:r>
              <a:rPr lang="ru-RU" sz="3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BC</a:t>
            </a:r>
            <a:r>
              <a:rPr lang="en-US" sz="3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In his</a:t>
            </a:r>
            <a:r>
              <a:rPr lang="ru-RU" sz="3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3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book</a:t>
            </a:r>
            <a:r>
              <a:rPr lang="ru-RU" sz="3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3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titled</a:t>
            </a:r>
            <a:r>
              <a:rPr lang="ru-RU" sz="3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en-US" sz="3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“</a:t>
            </a:r>
            <a:r>
              <a:rPr lang="ru-RU" sz="3300" b="1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On</a:t>
            </a:r>
            <a:r>
              <a:rPr lang="ru-RU" sz="33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300" b="1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Agriculture</a:t>
            </a:r>
            <a:r>
              <a:rPr lang="en-US" sz="33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ru-RU" sz="3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 </a:t>
            </a:r>
            <a:r>
              <a:rPr lang="ru-RU" sz="33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he</a:t>
            </a:r>
            <a:r>
              <a:rPr lang="ru-RU" sz="3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says about </a:t>
            </a:r>
            <a:r>
              <a:rPr lang="en-US" sz="33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harmfull</a:t>
            </a:r>
            <a:r>
              <a:rPr lang="en-US" sz="3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particles </a:t>
            </a:r>
            <a:r>
              <a:rPr lang="ru-RU" sz="3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3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near</a:t>
            </a:r>
            <a:r>
              <a:rPr lang="ru-RU" sz="3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3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swamps</a:t>
            </a:r>
            <a:r>
              <a:rPr lang="ru-RU" sz="3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algn="just">
              <a:spcBef>
                <a:spcPts val="0"/>
              </a:spcBef>
            </a:pPr>
            <a:r>
              <a:rPr lang="ru-RU" sz="3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… </a:t>
            </a:r>
            <a:r>
              <a:rPr lang="ru-RU" sz="33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and</a:t>
            </a:r>
            <a:r>
              <a:rPr lang="ru-RU" sz="3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3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because</a:t>
            </a:r>
            <a:r>
              <a:rPr lang="ru-RU" sz="3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3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there</a:t>
            </a:r>
            <a:r>
              <a:rPr lang="ru-RU" sz="3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3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are</a:t>
            </a:r>
            <a:r>
              <a:rPr lang="ru-RU" sz="3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33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certain</a:t>
            </a:r>
            <a:r>
              <a:rPr lang="ru-RU" sz="3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3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minute</a:t>
            </a:r>
            <a:r>
              <a:rPr lang="ru-RU" sz="3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3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creatures</a:t>
            </a:r>
            <a:r>
              <a:rPr lang="ru-RU" sz="3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3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that</a:t>
            </a:r>
            <a:r>
              <a:rPr lang="ru-RU" sz="3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3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cannot</a:t>
            </a:r>
            <a:r>
              <a:rPr lang="ru-RU" sz="3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3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be</a:t>
            </a:r>
            <a:r>
              <a:rPr lang="ru-RU" sz="3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3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seen</a:t>
            </a:r>
            <a:r>
              <a:rPr lang="ru-RU" sz="3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3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by</a:t>
            </a:r>
            <a:r>
              <a:rPr lang="ru-RU" sz="3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3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ru-RU" sz="3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3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eyes</a:t>
            </a:r>
            <a:r>
              <a:rPr lang="ru-RU" sz="3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3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which</a:t>
            </a:r>
            <a:r>
              <a:rPr lang="ru-RU" sz="3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3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float</a:t>
            </a:r>
            <a:r>
              <a:rPr lang="ru-RU" sz="3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3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</a:t>
            </a:r>
            <a:r>
              <a:rPr lang="ru-RU" sz="3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3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ru-RU" sz="3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3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air</a:t>
            </a:r>
            <a:r>
              <a:rPr lang="ru-RU" sz="3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3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and</a:t>
            </a:r>
            <a:r>
              <a:rPr lang="ru-RU" sz="3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3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enter</a:t>
            </a:r>
            <a:r>
              <a:rPr lang="ru-RU" sz="3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3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ru-RU" sz="3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3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body</a:t>
            </a:r>
            <a:r>
              <a:rPr lang="ru-RU" sz="3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3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through</a:t>
            </a:r>
            <a:r>
              <a:rPr lang="ru-RU" sz="3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3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ru-RU" sz="3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3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mouth</a:t>
            </a:r>
            <a:r>
              <a:rPr lang="ru-RU" sz="3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3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and</a:t>
            </a:r>
            <a:r>
              <a:rPr lang="ru-RU" sz="3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3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nose</a:t>
            </a:r>
            <a:r>
              <a:rPr lang="ru-RU" sz="3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3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and</a:t>
            </a:r>
            <a:r>
              <a:rPr lang="ru-RU" sz="3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3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there</a:t>
            </a:r>
            <a:r>
              <a:rPr lang="ru-RU" sz="3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3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cause</a:t>
            </a:r>
            <a:r>
              <a:rPr lang="ru-RU" sz="3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3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serious</a:t>
            </a:r>
            <a:r>
              <a:rPr lang="ru-RU" sz="3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3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diseases</a:t>
            </a:r>
            <a:r>
              <a:rPr lang="ru-RU" sz="3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algn="just">
              <a:spcBef>
                <a:spcPts val="0"/>
              </a:spcBef>
            </a:pPr>
            <a:r>
              <a:rPr lang="ru-RU" sz="33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</a:t>
            </a:r>
            <a:r>
              <a:rPr lang="ru-RU" sz="3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3300" b="1" i="1" u="sng" dirty="0" err="1" smtClean="0">
                <a:latin typeface="Times New Roman" panose="02020603050405020304" pitchFamily="18" charset="0"/>
                <a:cs typeface="Times New Roman" panose="02020603050405020304" pitchFamily="18" charset="0"/>
                <a:hlinkClick r:id="rId2" tooltip="The Canon of Medicine"/>
              </a:rPr>
              <a:t>The</a:t>
            </a:r>
            <a:r>
              <a:rPr lang="ru-RU" sz="3300" b="1" i="1" u="sng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2" tooltip="The Canon of Medicine"/>
              </a:rPr>
              <a:t> </a:t>
            </a:r>
            <a:r>
              <a:rPr lang="ru-RU" sz="3300" b="1" i="1" u="sng" dirty="0" err="1" smtClean="0">
                <a:latin typeface="Times New Roman" panose="02020603050405020304" pitchFamily="18" charset="0"/>
                <a:cs typeface="Times New Roman" panose="02020603050405020304" pitchFamily="18" charset="0"/>
                <a:hlinkClick r:id="rId2" tooltip="The Canon of Medicine"/>
              </a:rPr>
              <a:t>Canon</a:t>
            </a:r>
            <a:r>
              <a:rPr lang="ru-RU" sz="3300" b="1" i="1" u="sng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2" tooltip="The Canon of Medicine"/>
              </a:rPr>
              <a:t> </a:t>
            </a:r>
            <a:r>
              <a:rPr lang="ru-RU" sz="3300" b="1" i="1" u="sng" dirty="0" err="1" smtClean="0">
                <a:latin typeface="Times New Roman" panose="02020603050405020304" pitchFamily="18" charset="0"/>
                <a:cs typeface="Times New Roman" panose="02020603050405020304" pitchFamily="18" charset="0"/>
                <a:hlinkClick r:id="rId2" tooltip="The Canon of Medicine"/>
              </a:rPr>
              <a:t>of</a:t>
            </a:r>
            <a:r>
              <a:rPr lang="ru-RU" sz="3300" b="1" i="1" u="sng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2" tooltip="The Canon of Medicine"/>
              </a:rPr>
              <a:t> </a:t>
            </a:r>
            <a:r>
              <a:rPr lang="ru-RU" sz="3300" b="1" i="1" u="sng" dirty="0" err="1" smtClean="0">
                <a:latin typeface="Times New Roman" panose="02020603050405020304" pitchFamily="18" charset="0"/>
                <a:cs typeface="Times New Roman" panose="02020603050405020304" pitchFamily="18" charset="0"/>
                <a:hlinkClick r:id="rId2" tooltip="The Canon of Medicine"/>
              </a:rPr>
              <a:t>Medicine</a:t>
            </a:r>
            <a:r>
              <a:rPr lang="ru-RU" sz="3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(1020), </a:t>
            </a:r>
            <a:r>
              <a:rPr lang="ru-RU" sz="3300" b="1" u="sng" dirty="0" err="1" smtClean="0">
                <a:latin typeface="Times New Roman" panose="02020603050405020304" pitchFamily="18" charset="0"/>
                <a:cs typeface="Times New Roman" panose="02020603050405020304" pitchFamily="18" charset="0"/>
                <a:hlinkClick r:id="rId3" tooltip="Abū Alī ibn Sīnā"/>
              </a:rPr>
              <a:t>Abū</a:t>
            </a:r>
            <a:r>
              <a:rPr lang="ru-RU" sz="3300" b="1" u="sng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3" tooltip="Abū Alī ibn Sīnā"/>
              </a:rPr>
              <a:t> </a:t>
            </a:r>
            <a:r>
              <a:rPr lang="ru-RU" sz="3300" b="1" u="sng" dirty="0" err="1" smtClean="0">
                <a:latin typeface="Times New Roman" panose="02020603050405020304" pitchFamily="18" charset="0"/>
                <a:cs typeface="Times New Roman" panose="02020603050405020304" pitchFamily="18" charset="0"/>
                <a:hlinkClick r:id="rId3" tooltip="Abū Alī ibn Sīnā"/>
              </a:rPr>
              <a:t>Alī</a:t>
            </a:r>
            <a:r>
              <a:rPr lang="ru-RU" sz="3300" b="1" u="sng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3" tooltip="Abū Alī ibn Sīnā"/>
              </a:rPr>
              <a:t> </a:t>
            </a:r>
            <a:r>
              <a:rPr lang="ru-RU" sz="3300" b="1" u="sng" dirty="0" err="1" smtClean="0">
                <a:latin typeface="Times New Roman" panose="02020603050405020304" pitchFamily="18" charset="0"/>
                <a:cs typeface="Times New Roman" panose="02020603050405020304" pitchFamily="18" charset="0"/>
                <a:hlinkClick r:id="rId3" tooltip="Abū Alī ibn Sīnā"/>
              </a:rPr>
              <a:t>ibn</a:t>
            </a:r>
            <a:r>
              <a:rPr lang="ru-RU" sz="3300" b="1" u="sng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3" tooltip="Abū Alī ibn Sīnā"/>
              </a:rPr>
              <a:t> </a:t>
            </a:r>
            <a:r>
              <a:rPr lang="ru-RU" sz="3300" b="1" u="sng" dirty="0" err="1" smtClean="0">
                <a:latin typeface="Times New Roman" panose="02020603050405020304" pitchFamily="18" charset="0"/>
                <a:cs typeface="Times New Roman" panose="02020603050405020304" pitchFamily="18" charset="0"/>
                <a:hlinkClick r:id="rId3" tooltip="Abū Alī ibn Sīnā"/>
              </a:rPr>
              <a:t>Sīnā</a:t>
            </a:r>
            <a:r>
              <a:rPr lang="ru-RU" sz="3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(</a:t>
            </a:r>
            <a:r>
              <a:rPr lang="ru-RU" sz="33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Avicenna</a:t>
            </a:r>
            <a:r>
              <a:rPr lang="ru-RU" sz="3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ru-RU" sz="33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hypothesized</a:t>
            </a:r>
            <a:r>
              <a:rPr lang="ru-RU" sz="3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3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that</a:t>
            </a:r>
            <a:r>
              <a:rPr lang="ru-RU" sz="3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3300" b="1" u="sng" dirty="0" err="1" smtClean="0">
                <a:latin typeface="Times New Roman" panose="02020603050405020304" pitchFamily="18" charset="0"/>
                <a:cs typeface="Times New Roman" panose="02020603050405020304" pitchFamily="18" charset="0"/>
                <a:hlinkClick r:id="rId4" tooltip="Tuberculosis"/>
              </a:rPr>
              <a:t>tuberculosis</a:t>
            </a:r>
            <a:r>
              <a:rPr lang="ru-RU" sz="3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33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and</a:t>
            </a:r>
            <a:r>
              <a:rPr lang="ru-RU" sz="3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3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other</a:t>
            </a:r>
            <a:r>
              <a:rPr lang="ru-RU" sz="3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3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diseases</a:t>
            </a:r>
            <a:r>
              <a:rPr lang="ru-RU" sz="3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3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might</a:t>
            </a:r>
            <a:r>
              <a:rPr lang="ru-RU" sz="3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3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be</a:t>
            </a:r>
            <a:r>
              <a:rPr lang="ru-RU" sz="3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3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contag</a:t>
            </a:r>
            <a:r>
              <a:rPr lang="en-US" sz="3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ru-RU" sz="33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ous</a:t>
            </a:r>
            <a:endParaRPr lang="ru-RU" sz="33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algn="just">
              <a:spcBef>
                <a:spcPts val="0"/>
              </a:spcBef>
            </a:pPr>
            <a:r>
              <a:rPr lang="ru-RU" sz="33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</a:t>
            </a:r>
            <a:r>
              <a:rPr lang="ru-RU" sz="3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1546, </a:t>
            </a:r>
            <a:r>
              <a:rPr lang="ru-RU" sz="3300" b="1" u="sng" dirty="0" err="1" smtClean="0">
                <a:latin typeface="Times New Roman" panose="02020603050405020304" pitchFamily="18" charset="0"/>
                <a:cs typeface="Times New Roman" panose="02020603050405020304" pitchFamily="18" charset="0"/>
                <a:hlinkClick r:id="rId5" tooltip="Girolamo Fracastoro"/>
              </a:rPr>
              <a:t>Girolamo</a:t>
            </a:r>
            <a:r>
              <a:rPr lang="ru-RU" sz="3300" b="1" u="sng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5" tooltip="Girolamo Fracastoro"/>
              </a:rPr>
              <a:t> </a:t>
            </a:r>
            <a:r>
              <a:rPr lang="ru-RU" sz="3300" b="1" u="sng" dirty="0" err="1" smtClean="0">
                <a:latin typeface="Times New Roman" panose="02020603050405020304" pitchFamily="18" charset="0"/>
                <a:cs typeface="Times New Roman" panose="02020603050405020304" pitchFamily="18" charset="0"/>
                <a:hlinkClick r:id="rId5" tooltip="Girolamo Fracastoro"/>
              </a:rPr>
              <a:t>Fracastoro</a:t>
            </a:r>
            <a:r>
              <a:rPr lang="ru-RU" sz="3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33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proposed</a:t>
            </a:r>
            <a:r>
              <a:rPr lang="ru-RU" sz="3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3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that</a:t>
            </a:r>
            <a:r>
              <a:rPr lang="ru-RU" sz="3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3300" b="1" u="sng" dirty="0" err="1" smtClean="0">
                <a:latin typeface="Times New Roman" panose="02020603050405020304" pitchFamily="18" charset="0"/>
                <a:cs typeface="Times New Roman" panose="02020603050405020304" pitchFamily="18" charset="0"/>
                <a:hlinkClick r:id="rId6" tooltip="Epidemic"/>
              </a:rPr>
              <a:t>epidemic</a:t>
            </a:r>
            <a:r>
              <a:rPr lang="ru-RU" sz="3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3300" b="1" u="sng" dirty="0" err="1" smtClean="0">
                <a:latin typeface="Times New Roman" panose="02020603050405020304" pitchFamily="18" charset="0"/>
                <a:cs typeface="Times New Roman" panose="02020603050405020304" pitchFamily="18" charset="0"/>
                <a:hlinkClick r:id="rId7" tooltip="Diseases"/>
              </a:rPr>
              <a:t>diseases</a:t>
            </a:r>
            <a:r>
              <a:rPr lang="ru-RU" sz="3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33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were</a:t>
            </a:r>
            <a:r>
              <a:rPr lang="ru-RU" sz="3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3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caused</a:t>
            </a:r>
            <a:r>
              <a:rPr lang="ru-RU" sz="3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3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by</a:t>
            </a:r>
            <a:r>
              <a:rPr lang="ru-RU" sz="3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3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transferable</a:t>
            </a:r>
            <a:r>
              <a:rPr lang="ru-RU" sz="3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3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seedlike</a:t>
            </a:r>
            <a:r>
              <a:rPr lang="ru-RU" sz="3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3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entities</a:t>
            </a:r>
            <a:r>
              <a:rPr lang="ru-RU" sz="3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3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that</a:t>
            </a:r>
            <a:r>
              <a:rPr lang="ru-RU" sz="3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3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could</a:t>
            </a:r>
            <a:r>
              <a:rPr lang="ru-RU" sz="3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3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transmit</a:t>
            </a:r>
            <a:r>
              <a:rPr lang="ru-RU" sz="3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3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infection</a:t>
            </a:r>
            <a:r>
              <a:rPr lang="ru-RU" sz="3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3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by</a:t>
            </a:r>
            <a:r>
              <a:rPr lang="ru-RU" sz="3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3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direct</a:t>
            </a:r>
            <a:r>
              <a:rPr lang="ru-RU" sz="3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3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or</a:t>
            </a:r>
            <a:r>
              <a:rPr lang="ru-RU" sz="3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3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indirect</a:t>
            </a:r>
            <a:r>
              <a:rPr lang="ru-RU" sz="3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3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contact</a:t>
            </a:r>
            <a:r>
              <a:rPr lang="ru-RU" sz="3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3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or</a:t>
            </a:r>
            <a:r>
              <a:rPr lang="ru-RU" sz="3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3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even</a:t>
            </a:r>
            <a:r>
              <a:rPr lang="ru-RU" sz="3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3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without</a:t>
            </a:r>
            <a:r>
              <a:rPr lang="ru-RU" sz="3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3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contact</a:t>
            </a:r>
            <a:r>
              <a:rPr lang="ru-RU" sz="3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3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over</a:t>
            </a:r>
            <a:r>
              <a:rPr lang="ru-RU" sz="3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3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long</a:t>
            </a:r>
            <a:r>
              <a:rPr lang="ru-RU" sz="3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3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distances</a:t>
            </a:r>
            <a:r>
              <a:rPr lang="ru-RU" sz="3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algn="just">
              <a:spcBef>
                <a:spcPts val="0"/>
              </a:spcBef>
            </a:pPr>
            <a:r>
              <a:rPr lang="ru-RU" sz="33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All</a:t>
            </a:r>
            <a:r>
              <a:rPr lang="ru-RU" sz="3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3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these</a:t>
            </a:r>
            <a:r>
              <a:rPr lang="ru-RU" sz="3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3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early</a:t>
            </a:r>
            <a:r>
              <a:rPr lang="ru-RU" sz="3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3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claims</a:t>
            </a:r>
            <a:r>
              <a:rPr lang="ru-RU" sz="3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3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about</a:t>
            </a:r>
            <a:r>
              <a:rPr lang="ru-RU" sz="3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3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ru-RU" sz="3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3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existence</a:t>
            </a:r>
            <a:r>
              <a:rPr lang="ru-RU" sz="3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3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of</a:t>
            </a:r>
            <a:r>
              <a:rPr lang="ru-RU" sz="3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3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microorganisms</a:t>
            </a:r>
            <a:r>
              <a:rPr lang="ru-RU" sz="3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3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were</a:t>
            </a:r>
            <a:r>
              <a:rPr lang="ru-RU" sz="3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3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speculative</a:t>
            </a:r>
            <a:r>
              <a:rPr lang="ru-RU" sz="3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3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and</a:t>
            </a:r>
            <a:r>
              <a:rPr lang="ru-RU" sz="3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3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were</a:t>
            </a:r>
            <a:r>
              <a:rPr lang="ru-RU" sz="3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3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not</a:t>
            </a:r>
            <a:r>
              <a:rPr lang="ru-RU" sz="3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3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based</a:t>
            </a:r>
            <a:r>
              <a:rPr lang="ru-RU" sz="3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3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on</a:t>
            </a:r>
            <a:r>
              <a:rPr lang="ru-RU" sz="3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3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any</a:t>
            </a:r>
            <a:r>
              <a:rPr lang="ru-RU" sz="3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3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data</a:t>
            </a:r>
            <a:r>
              <a:rPr lang="ru-RU" sz="3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3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or</a:t>
            </a:r>
            <a:r>
              <a:rPr lang="ru-RU" sz="3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3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science</a:t>
            </a:r>
            <a:r>
              <a:rPr lang="ru-RU" sz="3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33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Microorganisms</a:t>
            </a:r>
            <a:r>
              <a:rPr lang="ru-RU" sz="3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3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were</a:t>
            </a:r>
            <a:r>
              <a:rPr lang="ru-RU" sz="3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3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neither</a:t>
            </a:r>
            <a:r>
              <a:rPr lang="ru-RU" sz="3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3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proven</a:t>
            </a:r>
            <a:r>
              <a:rPr lang="ru-RU" sz="3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3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observed</a:t>
            </a:r>
            <a:r>
              <a:rPr lang="ru-RU" sz="3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3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nor</a:t>
            </a:r>
            <a:r>
              <a:rPr lang="ru-RU" sz="3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3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correctly</a:t>
            </a:r>
            <a:r>
              <a:rPr lang="ru-RU" sz="3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3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and</a:t>
            </a:r>
            <a:r>
              <a:rPr lang="ru-RU" sz="3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3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accurately</a:t>
            </a:r>
            <a:r>
              <a:rPr lang="ru-RU" sz="3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3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described</a:t>
            </a:r>
            <a:r>
              <a:rPr lang="ru-RU" sz="3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3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until</a:t>
            </a:r>
            <a:r>
              <a:rPr lang="ru-RU" sz="3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3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ru-RU" sz="3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17th </a:t>
            </a:r>
            <a:r>
              <a:rPr lang="ru-RU" sz="33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century</a:t>
            </a:r>
            <a:r>
              <a:rPr lang="ru-RU" sz="3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33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ru-RU" sz="3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3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reason</a:t>
            </a:r>
            <a:r>
              <a:rPr lang="ru-RU" sz="3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3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for</a:t>
            </a:r>
            <a:r>
              <a:rPr lang="ru-RU" sz="3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3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this</a:t>
            </a:r>
            <a:r>
              <a:rPr lang="ru-RU" sz="3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3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was</a:t>
            </a:r>
            <a:r>
              <a:rPr lang="ru-RU" sz="3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33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ru-RU" sz="3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3300" b="1" u="sng" dirty="0" err="1" smtClean="0">
                <a:latin typeface="Times New Roman" panose="02020603050405020304" pitchFamily="18" charset="0"/>
                <a:cs typeface="Times New Roman" panose="02020603050405020304" pitchFamily="18" charset="0"/>
                <a:hlinkClick r:id="rId8" tooltip="Microscope"/>
              </a:rPr>
              <a:t>microscope</a:t>
            </a:r>
            <a:r>
              <a:rPr lang="ru-RU" sz="3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ru-RU" dirty="0"/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4724400" y="6396335"/>
            <a:ext cx="44196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none" strike="noStrike" cap="none" normalizeH="0" baseline="0" dirty="0" err="1" smtClean="0">
                <a:ln>
                  <a:noFill/>
                </a:ln>
                <a:effectLst/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Бичан</a:t>
            </a:r>
            <a:r>
              <a:rPr kumimoji="0" lang="ru-RU" sz="1200" b="1" i="0" u="none" strike="noStrike" cap="none" normalizeH="0" baseline="0" dirty="0" smtClean="0">
                <a:ln>
                  <a:noFill/>
                </a:ln>
                <a:effectLst/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 О.И.,  </a:t>
            </a:r>
            <a:r>
              <a:rPr lang="ru-RU" sz="1200" b="1" dirty="0" smtClean="0"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ФГБВОУ  ВО </a:t>
            </a:r>
            <a:r>
              <a:rPr kumimoji="0" lang="ru-RU" sz="1200" b="1" i="0" u="none" strike="noStrike" cap="none" normalizeH="0" baseline="0" dirty="0" smtClean="0">
                <a:ln>
                  <a:noFill/>
                </a:ln>
                <a:effectLst/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«</a:t>
            </a:r>
            <a:r>
              <a:rPr lang="ru-RU" sz="1200" b="1" dirty="0" smtClean="0"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Военно-медицинская академия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200" b="1" dirty="0" smtClean="0"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                        имени С.М. Кирова» МО РФ </a:t>
            </a: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37319"/>
            <a:ext cx="8229600" cy="639762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History</a:t>
            </a: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of</a:t>
            </a: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microorganisms</a:t>
            </a: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'     </a:t>
            </a:r>
            <a:r>
              <a:rPr lang="ru-RU" sz="28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discovery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52400" y="1371600"/>
            <a:ext cx="6248400" cy="5181600"/>
          </a:xfrm>
        </p:spPr>
        <p:txBody>
          <a:bodyPr>
            <a:normAutofit fontScale="62500" lnSpcReduction="20000"/>
          </a:bodyPr>
          <a:lstStyle/>
          <a:p>
            <a:pPr marL="0" algn="just">
              <a:spcBef>
                <a:spcPts val="0"/>
              </a:spcBef>
            </a:pPr>
            <a:r>
              <a:rPr lang="ru-RU" sz="2900" b="1" u="sng" dirty="0" err="1" smtClean="0">
                <a:latin typeface="Times New Roman" panose="02020603050405020304" pitchFamily="18" charset="0"/>
                <a:cs typeface="Times New Roman" panose="02020603050405020304" pitchFamily="18" charset="0"/>
                <a:hlinkClick r:id="rId2" tooltip="Antonie van Leeuwenhoek"/>
              </a:rPr>
              <a:t>Antonie</a:t>
            </a:r>
            <a:r>
              <a:rPr lang="ru-RU" sz="2900" b="1" u="sng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2" tooltip="Antonie van Leeuwenhoek"/>
              </a:rPr>
              <a:t> </a:t>
            </a:r>
            <a:r>
              <a:rPr lang="ru-RU" sz="2900" b="1" u="sng" dirty="0" err="1" smtClean="0">
                <a:latin typeface="Times New Roman" panose="02020603050405020304" pitchFamily="18" charset="0"/>
                <a:cs typeface="Times New Roman" panose="02020603050405020304" pitchFamily="18" charset="0"/>
                <a:hlinkClick r:id="rId2" tooltip="Antonie van Leeuwenhoek"/>
              </a:rPr>
              <a:t>van</a:t>
            </a:r>
            <a:r>
              <a:rPr lang="ru-RU" sz="2900" b="1" u="sng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2" tooltip="Antonie van Leeuwenhoek"/>
              </a:rPr>
              <a:t> </a:t>
            </a:r>
            <a:r>
              <a:rPr lang="ru-RU" sz="2900" b="1" u="sng" dirty="0" err="1" smtClean="0">
                <a:latin typeface="Times New Roman" panose="02020603050405020304" pitchFamily="18" charset="0"/>
                <a:cs typeface="Times New Roman" panose="02020603050405020304" pitchFamily="18" charset="0"/>
                <a:hlinkClick r:id="rId2" tooltip="Antonie van Leeuwenhoek"/>
              </a:rPr>
              <a:t>Leeuwenhoek</a:t>
            </a:r>
            <a:r>
              <a:rPr lang="ru-RU" sz="2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9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ru-RU" sz="2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first</a:t>
            </a:r>
            <a:r>
              <a:rPr lang="ru-RU" sz="2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900" b="1" u="sng" dirty="0" err="1" smtClean="0">
                <a:latin typeface="Times New Roman" panose="02020603050405020304" pitchFamily="18" charset="0"/>
                <a:cs typeface="Times New Roman" panose="02020603050405020304" pitchFamily="18" charset="0"/>
                <a:hlinkClick r:id="rId3" tooltip="Microbiologist"/>
              </a:rPr>
              <a:t>microbiologist</a:t>
            </a:r>
            <a:r>
              <a:rPr lang="ru-RU" sz="2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9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and</a:t>
            </a:r>
            <a:r>
              <a:rPr lang="ru-RU" sz="2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ru-RU" sz="2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first</a:t>
            </a:r>
            <a:r>
              <a:rPr lang="ru-RU" sz="2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to</a:t>
            </a:r>
            <a:r>
              <a:rPr lang="ru-RU" sz="2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observe</a:t>
            </a:r>
            <a:r>
              <a:rPr lang="ru-RU" sz="2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microorganisms</a:t>
            </a:r>
            <a:r>
              <a:rPr lang="ru-RU" sz="2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using</a:t>
            </a:r>
            <a:r>
              <a:rPr lang="ru-RU" sz="2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a </a:t>
            </a:r>
            <a:r>
              <a:rPr lang="ru-RU" sz="29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microscope</a:t>
            </a:r>
            <a:r>
              <a:rPr lang="en-US" sz="29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9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algn="just">
              <a:spcBef>
                <a:spcPts val="0"/>
              </a:spcBef>
            </a:pPr>
            <a:endParaRPr lang="ru-RU" sz="2900" b="1" u="sng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algn="just">
              <a:spcBef>
                <a:spcPts val="0"/>
              </a:spcBef>
            </a:pPr>
            <a:r>
              <a:rPr lang="ru-RU" sz="2900" b="1" u="sng" dirty="0" err="1" smtClean="0">
                <a:latin typeface="Times New Roman" panose="02020603050405020304" pitchFamily="18" charset="0"/>
                <a:cs typeface="Times New Roman" panose="02020603050405020304" pitchFamily="18" charset="0"/>
                <a:hlinkClick r:id="rId4" tooltip="Antonie Van Leeuwenhoek"/>
              </a:rPr>
              <a:t>Antonie</a:t>
            </a:r>
            <a:r>
              <a:rPr lang="ru-RU" sz="2900" b="1" u="sng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4" tooltip="Antonie Van Leeuwenhoek"/>
              </a:rPr>
              <a:t> </a:t>
            </a:r>
            <a:r>
              <a:rPr lang="ru-RU" sz="2900" b="1" u="sng" dirty="0" err="1" smtClean="0">
                <a:latin typeface="Times New Roman" panose="02020603050405020304" pitchFamily="18" charset="0"/>
                <a:cs typeface="Times New Roman" panose="02020603050405020304" pitchFamily="18" charset="0"/>
                <a:hlinkClick r:id="rId4" tooltip="Antonie Van Leeuwenhoek"/>
              </a:rPr>
              <a:t>Van</a:t>
            </a:r>
            <a:r>
              <a:rPr lang="ru-RU" sz="2900" b="1" u="sng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4" tooltip="Antonie Van Leeuwenhoek"/>
              </a:rPr>
              <a:t> </a:t>
            </a:r>
            <a:r>
              <a:rPr lang="ru-RU" sz="2900" b="1" u="sng" dirty="0" err="1" smtClean="0">
                <a:latin typeface="Times New Roman" panose="02020603050405020304" pitchFamily="18" charset="0"/>
                <a:cs typeface="Times New Roman" panose="02020603050405020304" pitchFamily="18" charset="0"/>
                <a:hlinkClick r:id="rId4" tooltip="Antonie Van Leeuwenhoek"/>
              </a:rPr>
              <a:t>Leeuwenhoek</a:t>
            </a:r>
            <a:r>
              <a:rPr lang="ru-RU" sz="2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(1632–1723) </a:t>
            </a:r>
            <a:r>
              <a:rPr lang="ru-RU" sz="29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was</a:t>
            </a:r>
            <a:r>
              <a:rPr lang="ru-RU" sz="2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one</a:t>
            </a:r>
            <a:r>
              <a:rPr lang="ru-RU" sz="2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of</a:t>
            </a:r>
            <a:r>
              <a:rPr lang="ru-RU" sz="2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ru-RU" sz="2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first</a:t>
            </a:r>
            <a:r>
              <a:rPr lang="ru-RU" sz="2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people</a:t>
            </a:r>
            <a:r>
              <a:rPr lang="ru-RU" sz="2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to</a:t>
            </a:r>
            <a:r>
              <a:rPr lang="ru-RU" sz="2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observe</a:t>
            </a:r>
            <a:r>
              <a:rPr lang="ru-RU" sz="2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microorganisms</a:t>
            </a:r>
            <a:r>
              <a:rPr lang="ru-RU" sz="2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using</a:t>
            </a:r>
            <a:r>
              <a:rPr lang="ru-RU" sz="2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a </a:t>
            </a:r>
            <a:r>
              <a:rPr lang="ru-RU" sz="29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microscope</a:t>
            </a:r>
            <a:r>
              <a:rPr lang="ru-RU" sz="2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of</a:t>
            </a:r>
            <a:r>
              <a:rPr lang="ru-RU" sz="2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his</a:t>
            </a:r>
            <a:r>
              <a:rPr lang="ru-RU" sz="2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own</a:t>
            </a:r>
            <a:r>
              <a:rPr lang="ru-RU" sz="2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design</a:t>
            </a:r>
            <a:r>
              <a:rPr lang="ru-RU" sz="2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and</a:t>
            </a:r>
            <a:r>
              <a:rPr lang="ru-RU" sz="2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made</a:t>
            </a:r>
            <a:r>
              <a:rPr lang="ru-RU" sz="2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one</a:t>
            </a:r>
            <a:r>
              <a:rPr lang="ru-RU" sz="2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of</a:t>
            </a:r>
            <a:r>
              <a:rPr lang="ru-RU" sz="2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ru-RU" sz="2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most</a:t>
            </a:r>
            <a:r>
              <a:rPr lang="ru-RU" sz="2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important</a:t>
            </a:r>
            <a:r>
              <a:rPr lang="ru-RU" sz="2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contributions</a:t>
            </a:r>
            <a:r>
              <a:rPr lang="ru-RU" sz="2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to</a:t>
            </a:r>
            <a:r>
              <a:rPr lang="ru-RU" sz="2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9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biology</a:t>
            </a:r>
            <a:r>
              <a:rPr lang="ru-RU" sz="2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 </a:t>
            </a:r>
            <a:r>
              <a:rPr lang="ru-RU" sz="2900" b="1" u="sng" dirty="0" err="1" smtClean="0">
                <a:latin typeface="Times New Roman" panose="02020603050405020304" pitchFamily="18" charset="0"/>
                <a:cs typeface="Times New Roman" panose="02020603050405020304" pitchFamily="18" charset="0"/>
                <a:hlinkClick r:id="rId5" tooltip="Robert Hooke"/>
              </a:rPr>
              <a:t>Robert</a:t>
            </a:r>
            <a:r>
              <a:rPr lang="ru-RU" sz="2900" b="1" u="sng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5" tooltip="Robert Hooke"/>
              </a:rPr>
              <a:t> </a:t>
            </a:r>
            <a:r>
              <a:rPr lang="ru-RU" sz="2900" b="1" u="sng" dirty="0" err="1" smtClean="0">
                <a:latin typeface="Times New Roman" panose="02020603050405020304" pitchFamily="18" charset="0"/>
                <a:cs typeface="Times New Roman" panose="02020603050405020304" pitchFamily="18" charset="0"/>
                <a:hlinkClick r:id="rId5" tooltip="Robert Hooke"/>
              </a:rPr>
              <a:t>Hooke</a:t>
            </a:r>
            <a:r>
              <a:rPr lang="ru-RU" sz="2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9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was</a:t>
            </a:r>
            <a:r>
              <a:rPr lang="ru-RU" sz="2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ru-RU" sz="2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first</a:t>
            </a:r>
            <a:r>
              <a:rPr lang="ru-RU" sz="2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to</a:t>
            </a:r>
            <a:r>
              <a:rPr lang="ru-RU" sz="2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use</a:t>
            </a:r>
            <a:r>
              <a:rPr lang="ru-RU" sz="2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a </a:t>
            </a:r>
            <a:r>
              <a:rPr lang="ru-RU" sz="29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microscope</a:t>
            </a:r>
            <a:r>
              <a:rPr lang="ru-RU" sz="2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to</a:t>
            </a:r>
            <a:r>
              <a:rPr lang="ru-RU" sz="2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observe</a:t>
            </a:r>
            <a:r>
              <a:rPr lang="ru-RU" sz="2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living</a:t>
            </a:r>
            <a:r>
              <a:rPr lang="ru-RU" sz="2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things</a:t>
            </a:r>
            <a:r>
              <a:rPr lang="ru-RU" sz="2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  <a:r>
              <a:rPr lang="ru-RU" sz="29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his</a:t>
            </a:r>
            <a:r>
              <a:rPr lang="ru-RU" sz="2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29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book</a:t>
            </a:r>
            <a:r>
              <a:rPr lang="en-US" sz="2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“</a:t>
            </a:r>
            <a:r>
              <a:rPr lang="ru-RU" sz="2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900" b="1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Micrographia</a:t>
            </a:r>
            <a:r>
              <a:rPr lang="en-US" sz="29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” </a:t>
            </a:r>
            <a:r>
              <a:rPr lang="en-US" sz="2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published in 1665</a:t>
            </a:r>
            <a:r>
              <a:rPr lang="ru-RU" sz="2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9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contained</a:t>
            </a:r>
            <a:r>
              <a:rPr lang="ru-RU" sz="2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descriptions</a:t>
            </a:r>
            <a:r>
              <a:rPr lang="ru-RU" sz="2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of</a:t>
            </a:r>
            <a:r>
              <a:rPr lang="ru-RU" sz="2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plant</a:t>
            </a:r>
            <a:r>
              <a:rPr lang="ru-RU" sz="2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cells</a:t>
            </a:r>
            <a:r>
              <a:rPr lang="ru-RU" sz="2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algn="just">
              <a:spcBef>
                <a:spcPts val="0"/>
              </a:spcBef>
            </a:pPr>
            <a:r>
              <a:rPr lang="ru-RU" sz="29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Before</a:t>
            </a:r>
            <a:r>
              <a:rPr lang="ru-RU" sz="2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Leeuwenhoek's</a:t>
            </a:r>
            <a:r>
              <a:rPr lang="ru-RU" sz="2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discovery</a:t>
            </a:r>
            <a:r>
              <a:rPr lang="ru-RU" sz="2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of</a:t>
            </a:r>
            <a:r>
              <a:rPr lang="ru-RU" sz="2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microorganisms</a:t>
            </a:r>
            <a:r>
              <a:rPr lang="ru-RU" sz="2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</a:t>
            </a:r>
            <a:r>
              <a:rPr lang="ru-RU" sz="2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1675 </a:t>
            </a:r>
            <a:r>
              <a:rPr lang="ru-RU" sz="29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it</a:t>
            </a:r>
            <a:r>
              <a:rPr lang="ru-RU" sz="2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had</a:t>
            </a:r>
            <a:r>
              <a:rPr lang="ru-RU" sz="2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been</a:t>
            </a:r>
            <a:r>
              <a:rPr lang="ru-RU" sz="2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a </a:t>
            </a:r>
            <a:r>
              <a:rPr lang="ru-RU" sz="29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mystery</a:t>
            </a:r>
            <a:r>
              <a:rPr lang="ru-RU" sz="2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why</a:t>
            </a:r>
            <a:r>
              <a:rPr lang="ru-RU" sz="2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9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grapes</a:t>
            </a:r>
            <a:r>
              <a:rPr lang="ru-RU" sz="2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9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could</a:t>
            </a:r>
            <a:r>
              <a:rPr lang="ru-RU" sz="2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be</a:t>
            </a:r>
            <a:r>
              <a:rPr lang="ru-RU" sz="2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turned</a:t>
            </a:r>
            <a:r>
              <a:rPr lang="ru-RU" sz="2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into</a:t>
            </a:r>
            <a:r>
              <a:rPr lang="ru-RU" sz="2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9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wine</a:t>
            </a:r>
            <a:r>
              <a:rPr lang="ru-RU" sz="2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 </a:t>
            </a:r>
            <a:r>
              <a:rPr lang="ru-RU" sz="29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milk</a:t>
            </a:r>
            <a:r>
              <a:rPr lang="ru-RU" sz="2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9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into</a:t>
            </a:r>
            <a:r>
              <a:rPr lang="ru-RU" sz="2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9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cheese</a:t>
            </a:r>
            <a:r>
              <a:rPr lang="ru-RU" sz="2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9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or</a:t>
            </a:r>
            <a:r>
              <a:rPr lang="ru-RU" sz="2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why</a:t>
            </a:r>
            <a:r>
              <a:rPr lang="ru-RU" sz="2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food</a:t>
            </a:r>
            <a:r>
              <a:rPr lang="ru-RU" sz="2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would</a:t>
            </a:r>
            <a:r>
              <a:rPr lang="ru-RU" sz="2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spoil</a:t>
            </a:r>
            <a:r>
              <a:rPr lang="ru-RU" sz="2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9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Leeuwenhoek</a:t>
            </a:r>
            <a:r>
              <a:rPr lang="ru-RU" sz="2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did</a:t>
            </a:r>
            <a:r>
              <a:rPr lang="ru-RU" sz="2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not</a:t>
            </a:r>
            <a:r>
              <a:rPr lang="ru-RU" sz="2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make</a:t>
            </a:r>
            <a:r>
              <a:rPr lang="ru-RU" sz="2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ru-RU" sz="2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connection</a:t>
            </a:r>
            <a:r>
              <a:rPr lang="ru-RU" sz="2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between</a:t>
            </a:r>
            <a:r>
              <a:rPr lang="ru-RU" sz="2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these</a:t>
            </a:r>
            <a:r>
              <a:rPr lang="ru-RU" sz="2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processes</a:t>
            </a:r>
            <a:r>
              <a:rPr lang="ru-RU" sz="2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and</a:t>
            </a:r>
            <a:r>
              <a:rPr lang="ru-RU" sz="2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microorganisms</a:t>
            </a:r>
            <a:r>
              <a:rPr lang="ru-RU" sz="2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but</a:t>
            </a:r>
            <a:r>
              <a:rPr lang="ru-RU" sz="2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using</a:t>
            </a:r>
            <a:r>
              <a:rPr lang="ru-RU" sz="2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a </a:t>
            </a:r>
            <a:r>
              <a:rPr lang="ru-RU" sz="29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microscope</a:t>
            </a:r>
            <a:r>
              <a:rPr lang="ru-RU" sz="2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he</a:t>
            </a:r>
            <a:r>
              <a:rPr lang="ru-RU" sz="2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did</a:t>
            </a:r>
            <a:r>
              <a:rPr lang="ru-RU" sz="2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establish</a:t>
            </a:r>
            <a:r>
              <a:rPr lang="ru-RU" sz="2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that</a:t>
            </a:r>
            <a:r>
              <a:rPr lang="ru-RU" sz="2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there</a:t>
            </a:r>
            <a:r>
              <a:rPr lang="ru-RU" sz="2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were</a:t>
            </a:r>
            <a:r>
              <a:rPr lang="ru-RU" sz="2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forms</a:t>
            </a:r>
            <a:r>
              <a:rPr lang="ru-RU" sz="2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of</a:t>
            </a:r>
            <a:r>
              <a:rPr lang="ru-RU" sz="2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life</a:t>
            </a:r>
            <a:r>
              <a:rPr lang="ru-RU" sz="2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that</a:t>
            </a:r>
            <a:r>
              <a:rPr lang="ru-RU" sz="2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were</a:t>
            </a:r>
            <a:r>
              <a:rPr lang="ru-RU" sz="2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not</a:t>
            </a:r>
            <a:r>
              <a:rPr lang="ru-RU" sz="2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visible</a:t>
            </a:r>
            <a:r>
              <a:rPr lang="ru-RU" sz="2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to</a:t>
            </a:r>
            <a:r>
              <a:rPr lang="ru-RU" sz="2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ru-RU" sz="2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naked</a:t>
            </a:r>
            <a:r>
              <a:rPr lang="ru-RU" sz="2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eye</a:t>
            </a:r>
            <a:r>
              <a:rPr lang="ru-RU" sz="2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 </a:t>
            </a:r>
            <a:r>
              <a:rPr lang="ru-RU" sz="29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Leeuwenhoek's</a:t>
            </a:r>
            <a:r>
              <a:rPr lang="ru-RU" sz="2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discovery</a:t>
            </a:r>
            <a:r>
              <a:rPr lang="ru-RU" sz="2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9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along</a:t>
            </a:r>
            <a:r>
              <a:rPr lang="ru-RU" sz="2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with</a:t>
            </a:r>
            <a:r>
              <a:rPr lang="ru-RU" sz="2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subsequent</a:t>
            </a:r>
            <a:r>
              <a:rPr lang="ru-RU" sz="2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observations</a:t>
            </a:r>
            <a:r>
              <a:rPr lang="ru-RU" sz="2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by</a:t>
            </a:r>
            <a:r>
              <a:rPr lang="ru-RU" sz="2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Spallanzani</a:t>
            </a:r>
            <a:r>
              <a:rPr lang="ru-RU" sz="2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and</a:t>
            </a:r>
            <a:r>
              <a:rPr lang="ru-RU" sz="2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Pasteur</a:t>
            </a:r>
            <a:r>
              <a:rPr lang="ru-RU" sz="2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9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ended</a:t>
            </a:r>
            <a:r>
              <a:rPr lang="ru-RU" sz="2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ru-RU" sz="2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long-held</a:t>
            </a:r>
            <a:r>
              <a:rPr lang="ru-RU" sz="2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belief</a:t>
            </a:r>
            <a:r>
              <a:rPr lang="ru-RU" sz="2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that</a:t>
            </a:r>
            <a:r>
              <a:rPr lang="ru-RU" sz="2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life</a:t>
            </a:r>
            <a:r>
              <a:rPr lang="ru-RU" sz="2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9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spontaneously</a:t>
            </a:r>
            <a:r>
              <a:rPr lang="ru-RU" sz="2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appeared</a:t>
            </a:r>
            <a:r>
              <a:rPr lang="ru-RU" sz="2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9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from</a:t>
            </a:r>
            <a:r>
              <a:rPr lang="ru-RU" sz="2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nonliving</a:t>
            </a:r>
            <a:r>
              <a:rPr lang="ru-RU" sz="2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substances</a:t>
            </a:r>
            <a:r>
              <a:rPr lang="ru-RU" sz="2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during</a:t>
            </a:r>
            <a:r>
              <a:rPr lang="ru-RU" sz="2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ru-RU" sz="2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process</a:t>
            </a:r>
            <a:r>
              <a:rPr lang="ru-RU" sz="2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of</a:t>
            </a:r>
            <a:r>
              <a:rPr lang="ru-RU" sz="2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spoilage</a:t>
            </a:r>
            <a:r>
              <a:rPr lang="ru-RU" sz="2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ru-RU" b="1" dirty="0" smtClean="0"/>
          </a:p>
          <a:p>
            <a:endParaRPr lang="ru-RU" dirty="0"/>
          </a:p>
        </p:txBody>
      </p:sp>
      <p:pic>
        <p:nvPicPr>
          <p:cNvPr id="5" name="Содержимое 4" descr="http://upload.wikimedia.org/wikipedia/commons/thumb/8/83/Antoni_van_Leeuwenhoek.png/170px-Antoni_van_Leeuwenhoek.png">
            <a:hlinkClick r:id="rId6"/>
          </p:cNvPr>
          <p:cNvPicPr>
            <a:picLocks noGrp="1"/>
          </p:cNvPicPr>
          <p:nvPr>
            <p:ph sz="half" idx="2"/>
          </p:nvPr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553200" y="1905000"/>
            <a:ext cx="2461217" cy="289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4724400" y="6248400"/>
            <a:ext cx="44196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none" strike="noStrike" cap="none" normalizeH="0" baseline="0" dirty="0" err="1" smtClean="0">
                <a:ln>
                  <a:noFill/>
                </a:ln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Бичан</a:t>
            </a:r>
            <a:r>
              <a:rPr kumimoji="0" lang="ru-RU" sz="12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О.И.,  </a:t>
            </a:r>
            <a:r>
              <a:rPr lang="ru-RU" sz="1200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ФГБВОУ  ВО </a:t>
            </a:r>
            <a:r>
              <a:rPr kumimoji="0" lang="ru-RU" sz="12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«</a:t>
            </a:r>
            <a:r>
              <a:rPr lang="ru-RU" sz="1200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Военно-медицинская академия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200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                        имени С.М. Кирова» МО РФ </a:t>
            </a: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400" y="274638"/>
            <a:ext cx="8839200" cy="563562"/>
          </a:xfrm>
        </p:spPr>
        <p:txBody>
          <a:bodyPr>
            <a:normAutofit fontScale="90000"/>
          </a:bodyPr>
          <a:lstStyle/>
          <a:p>
            <a:pPr algn="ctr"/>
            <a:r>
              <a:rPr lang="ru-RU" u="sng" dirty="0" smtClean="0">
                <a:hlinkClick r:id="rId2" tooltip="Lazzaro Spallanzani"/>
              </a:rPr>
              <a:t/>
            </a:r>
            <a:br>
              <a:rPr lang="ru-RU" u="sng" dirty="0" smtClean="0">
                <a:hlinkClick r:id="rId2" tooltip="Lazzaro Spallanzani"/>
              </a:rPr>
            </a:br>
            <a:r>
              <a:rPr lang="ru-RU" sz="4000" b="1" u="sng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2" tooltip="Lazzaro Spallanzani"/>
              </a:rPr>
              <a:t>Lazzaro</a:t>
            </a:r>
            <a:r>
              <a:rPr lang="ru-RU" sz="4000" b="1" u="sng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2" tooltip="Lazzaro Spallanzani"/>
              </a:rPr>
              <a:t> </a:t>
            </a:r>
            <a:r>
              <a:rPr lang="ru-RU" sz="4000" b="1" u="sng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2" tooltip="Lazzaro Spallanzani"/>
              </a:rPr>
              <a:t>Spallanzani</a:t>
            </a:r>
            <a:r>
              <a:rPr lang="ru-RU" sz="4000" b="1" dirty="0" smtClean="0">
                <a:solidFill>
                  <a:srgbClr val="FF0000"/>
                </a:solidFill>
              </a:rPr>
              <a:t> </a:t>
            </a:r>
            <a:br>
              <a:rPr lang="ru-RU" sz="4000" b="1" dirty="0" smtClean="0">
                <a:solidFill>
                  <a:srgbClr val="FF0000"/>
                </a:solidFill>
              </a:rPr>
            </a:br>
            <a:endParaRPr lang="ru-RU" sz="4000" dirty="0">
              <a:solidFill>
                <a:srgbClr val="FF0000"/>
              </a:solidFill>
            </a:endParaRPr>
          </a:p>
        </p:txBody>
      </p:sp>
      <p:pic>
        <p:nvPicPr>
          <p:cNvPr id="5" name="Содержимое 4" descr="http://upload.wikimedia.org/wikipedia/commons/thumb/2/2c/Spallanzani.jpg/170px-Spallanzani.jpg">
            <a:hlinkClick r:id="rId3"/>
          </p:cNvPr>
          <p:cNvPicPr>
            <a:picLocks noGrp="1"/>
          </p:cNvPicPr>
          <p:nvPr>
            <p:ph sz="half" idx="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8600" y="1905000"/>
            <a:ext cx="2159000" cy="275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2514600" y="1219200"/>
            <a:ext cx="6477000" cy="4648200"/>
          </a:xfrm>
        </p:spPr>
        <p:txBody>
          <a:bodyPr>
            <a:normAutofit fontScale="92500" lnSpcReduction="10000"/>
          </a:bodyPr>
          <a:lstStyle/>
          <a:p>
            <a:pPr marL="0">
              <a:spcBef>
                <a:spcPts val="0"/>
              </a:spcBef>
            </a:pPr>
            <a:r>
              <a:rPr lang="ru-RU" sz="3200" b="1" u="sng" dirty="0" err="1" smtClean="0">
                <a:latin typeface="Times New Roman" panose="02020603050405020304" pitchFamily="18" charset="0"/>
                <a:cs typeface="Times New Roman" panose="02020603050405020304" pitchFamily="18" charset="0"/>
                <a:hlinkClick r:id="rId2" tooltip="Lazzaro Spallanzani"/>
              </a:rPr>
              <a:t>Lazzaro</a:t>
            </a:r>
            <a:r>
              <a:rPr lang="ru-RU" sz="3200" b="1" u="sng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2" tooltip="Lazzaro Spallanzani"/>
              </a:rPr>
              <a:t> </a:t>
            </a:r>
            <a:r>
              <a:rPr lang="ru-RU" sz="3200" b="1" u="sng" dirty="0" err="1" smtClean="0">
                <a:latin typeface="Times New Roman" panose="02020603050405020304" pitchFamily="18" charset="0"/>
                <a:cs typeface="Times New Roman" panose="02020603050405020304" pitchFamily="18" charset="0"/>
                <a:hlinkClick r:id="rId2" tooltip="Lazzaro Spallanzani"/>
              </a:rPr>
              <a:t>Spallanzani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b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showed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that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boiling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broth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stopped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it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from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decaying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>
              <a:spcBef>
                <a:spcPts val="0"/>
              </a:spcBef>
            </a:pPr>
            <a:r>
              <a:rPr lang="ru-RU" sz="3200" b="1" u="sng" dirty="0" err="1" smtClean="0">
                <a:latin typeface="Times New Roman" panose="02020603050405020304" pitchFamily="18" charset="0"/>
                <a:cs typeface="Times New Roman" panose="02020603050405020304" pitchFamily="18" charset="0"/>
                <a:hlinkClick r:id="rId2" tooltip="Lazzaro Spallanzani"/>
              </a:rPr>
              <a:t>Lazzaro</a:t>
            </a:r>
            <a:r>
              <a:rPr lang="ru-RU" sz="3200" b="1" u="sng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2" tooltip="Lazzaro Spallanzani"/>
              </a:rPr>
              <a:t> </a:t>
            </a:r>
            <a:r>
              <a:rPr lang="ru-RU" sz="3200" b="1" u="sng" dirty="0" err="1" smtClean="0">
                <a:latin typeface="Times New Roman" panose="02020603050405020304" pitchFamily="18" charset="0"/>
                <a:cs typeface="Times New Roman" panose="02020603050405020304" pitchFamily="18" charset="0"/>
                <a:hlinkClick r:id="rId2" tooltip="Lazzaro Spallanzani"/>
              </a:rPr>
              <a:t>Spallanzani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(1729–1799) </a:t>
            </a:r>
            <a:r>
              <a:rPr lang="ru-RU" sz="32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found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that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boiling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broth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would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3200" b="1" u="sng" dirty="0" err="1" smtClean="0">
                <a:latin typeface="Times New Roman" panose="02020603050405020304" pitchFamily="18" charset="0"/>
                <a:cs typeface="Times New Roman" panose="02020603050405020304" pitchFamily="18" charset="0"/>
                <a:hlinkClick r:id="rId5" tooltip="Sterilization (microbiology)"/>
              </a:rPr>
              <a:t>sterilise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32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it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and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kill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any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microorganisms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it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32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He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also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found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that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new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microorganisms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could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settle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only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broth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if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broth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was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exposed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to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air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ru-RU" dirty="0"/>
          </a:p>
        </p:txBody>
      </p:sp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4572000" y="6172200"/>
            <a:ext cx="44196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none" strike="noStrike" cap="none" normalizeH="0" baseline="0" dirty="0" err="1" smtClean="0">
                <a:ln>
                  <a:noFill/>
                </a:ln>
                <a:effectLst/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Бичан</a:t>
            </a:r>
            <a:r>
              <a:rPr kumimoji="0" lang="ru-RU" sz="1200" b="1" i="0" u="none" strike="noStrike" cap="none" normalizeH="0" baseline="0" dirty="0" smtClean="0">
                <a:ln>
                  <a:noFill/>
                </a:ln>
                <a:effectLst/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 О.И.,  </a:t>
            </a:r>
            <a:r>
              <a:rPr lang="ru-RU" sz="1200" b="1" dirty="0" smtClean="0"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ФГБВОУ  ВО </a:t>
            </a:r>
            <a:r>
              <a:rPr kumimoji="0" lang="ru-RU" sz="1200" b="1" i="0" u="none" strike="noStrike" cap="none" normalizeH="0" baseline="0" dirty="0" smtClean="0">
                <a:ln>
                  <a:noFill/>
                </a:ln>
                <a:effectLst/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«</a:t>
            </a:r>
            <a:r>
              <a:rPr lang="ru-RU" sz="1200" b="1" dirty="0" smtClean="0"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Военно-медицинская академия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200" b="1" dirty="0" smtClean="0"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                        имени С.М. Кирова» МО РФ </a:t>
            </a: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  <a:hlinkClick r:id="rId2" tooltip="Louis Pasteur"/>
              </a:rPr>
              <a:t>Louis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  <a:hlinkClick r:id="rId2" tooltip="Louis Pasteur"/>
              </a:rPr>
              <a:t> </a:t>
            </a:r>
            <a:r>
              <a:rPr lang="ru-RU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  <a:hlinkClick r:id="rId2" tooltip="Louis Pasteur"/>
              </a:rPr>
              <a:t>Pasteur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76200" y="1295400"/>
            <a:ext cx="6248400" cy="4953000"/>
          </a:xfrm>
        </p:spPr>
        <p:txBody>
          <a:bodyPr>
            <a:noAutofit/>
          </a:bodyPr>
          <a:lstStyle/>
          <a:p>
            <a:r>
              <a:rPr lang="ru-RU" sz="1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  <a:hlinkClick r:id="rId2" tooltip="Louis Pasteur"/>
              </a:rPr>
              <a:t>Louis</a:t>
            </a: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2" tooltip="Louis Pasteur"/>
              </a:rPr>
              <a:t> </a:t>
            </a:r>
            <a:r>
              <a:rPr lang="ru-RU" sz="1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  <a:hlinkClick r:id="rId2" tooltip="Louis Pasteur"/>
              </a:rPr>
              <a:t>Pasteur</a:t>
            </a: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1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showed</a:t>
            </a: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that</a:t>
            </a: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Spallanzani's</a:t>
            </a: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findings</a:t>
            </a: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held</a:t>
            </a: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even</a:t>
            </a: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if</a:t>
            </a: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air</a:t>
            </a: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could</a:t>
            </a: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enter</a:t>
            </a: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through</a:t>
            </a: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filter</a:t>
            </a: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that</a:t>
            </a: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kept</a:t>
            </a: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particles</a:t>
            </a: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out</a:t>
            </a:r>
            <a:endParaRPr lang="ru-RU" sz="1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800" b="1" u="sng" dirty="0" err="1" smtClean="0">
                <a:latin typeface="Times New Roman" panose="02020603050405020304" pitchFamily="18" charset="0"/>
                <a:cs typeface="Times New Roman" panose="02020603050405020304" pitchFamily="18" charset="0"/>
                <a:hlinkClick r:id="rId2" tooltip="Louis Pasteur"/>
              </a:rPr>
              <a:t>Louis</a:t>
            </a:r>
            <a:r>
              <a:rPr lang="ru-RU" sz="1800" b="1" u="sng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2" tooltip="Louis Pasteur"/>
              </a:rPr>
              <a:t> </a:t>
            </a:r>
            <a:r>
              <a:rPr lang="ru-RU" sz="1800" b="1" u="sng" dirty="0" err="1" smtClean="0">
                <a:latin typeface="Times New Roman" panose="02020603050405020304" pitchFamily="18" charset="0"/>
                <a:cs typeface="Times New Roman" panose="02020603050405020304" pitchFamily="18" charset="0"/>
                <a:hlinkClick r:id="rId2" tooltip="Louis Pasteur"/>
              </a:rPr>
              <a:t>Pasteur</a:t>
            </a: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(1822–1895) </a:t>
            </a:r>
            <a:r>
              <a:rPr lang="ru-RU" sz="1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expanded</a:t>
            </a: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upon</a:t>
            </a: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Spallanzani's</a:t>
            </a: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findings</a:t>
            </a: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by</a:t>
            </a: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exposing</a:t>
            </a: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boiled</a:t>
            </a: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broths</a:t>
            </a: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to</a:t>
            </a: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air</a:t>
            </a: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</a:t>
            </a: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vessels</a:t>
            </a: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that</a:t>
            </a: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contained</a:t>
            </a: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filter</a:t>
            </a: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to</a:t>
            </a: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prevent</a:t>
            </a: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all</a:t>
            </a: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particles</a:t>
            </a: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from</a:t>
            </a: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passing</a:t>
            </a: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through</a:t>
            </a: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to</a:t>
            </a: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growth</a:t>
            </a: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medium</a:t>
            </a: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and</a:t>
            </a: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also</a:t>
            </a: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</a:t>
            </a: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vessels</a:t>
            </a: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with</a:t>
            </a: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no</a:t>
            </a: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filter</a:t>
            </a: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at</a:t>
            </a: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all</a:t>
            </a: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with</a:t>
            </a: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air</a:t>
            </a: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being</a:t>
            </a: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admitted</a:t>
            </a: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via</a:t>
            </a: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curved</a:t>
            </a: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tube</a:t>
            </a: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that</a:t>
            </a: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would</a:t>
            </a: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not</a:t>
            </a: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allow</a:t>
            </a: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dust</a:t>
            </a: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particles</a:t>
            </a: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to</a:t>
            </a: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come</a:t>
            </a: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</a:t>
            </a: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contact</a:t>
            </a: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with</a:t>
            </a: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broth</a:t>
            </a: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By</a:t>
            </a: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boiling</a:t>
            </a: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broth</a:t>
            </a: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beforehand</a:t>
            </a: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Pasteur</a:t>
            </a: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ensured</a:t>
            </a: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that</a:t>
            </a: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no</a:t>
            </a: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microorganisms</a:t>
            </a: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survived</a:t>
            </a: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within</a:t>
            </a: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broths</a:t>
            </a: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at</a:t>
            </a: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beginning</a:t>
            </a: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of</a:t>
            </a: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his</a:t>
            </a: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experiment</a:t>
            </a: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Nothing</a:t>
            </a: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grew</a:t>
            </a: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</a:t>
            </a: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broths</a:t>
            </a: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</a:t>
            </a: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course</a:t>
            </a: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of</a:t>
            </a: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Pasteur's</a:t>
            </a: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experiment</a:t>
            </a: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This</a:t>
            </a: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meant</a:t>
            </a: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that</a:t>
            </a: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living</a:t>
            </a: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organisms</a:t>
            </a: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that</a:t>
            </a: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grew</a:t>
            </a: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</a:t>
            </a: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such</a:t>
            </a: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broths</a:t>
            </a: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came</a:t>
            </a: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from</a:t>
            </a: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outside</a:t>
            </a: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as</a:t>
            </a: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1800" b="1" u="sng" dirty="0" err="1" smtClean="0">
                <a:latin typeface="Times New Roman" panose="02020603050405020304" pitchFamily="18" charset="0"/>
                <a:cs typeface="Times New Roman" panose="02020603050405020304" pitchFamily="18" charset="0"/>
                <a:hlinkClick r:id="rId3" tooltip="Spore"/>
              </a:rPr>
              <a:t>spores</a:t>
            </a: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1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on</a:t>
            </a: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dust</a:t>
            </a: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rather</a:t>
            </a: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than</a:t>
            </a: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spontaneously</a:t>
            </a: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generated</a:t>
            </a: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within</a:t>
            </a: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broth</a:t>
            </a: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Thus</a:t>
            </a: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Pasteur</a:t>
            </a: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dealt</a:t>
            </a: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death</a:t>
            </a: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blow</a:t>
            </a: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to</a:t>
            </a: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theory</a:t>
            </a: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of</a:t>
            </a: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spontaneous</a:t>
            </a: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generation</a:t>
            </a: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and</a:t>
            </a: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supported</a:t>
            </a: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1800" b="1" u="sng" dirty="0" err="1" smtClean="0">
                <a:latin typeface="Times New Roman" panose="02020603050405020304" pitchFamily="18" charset="0"/>
                <a:cs typeface="Times New Roman" panose="02020603050405020304" pitchFamily="18" charset="0"/>
                <a:hlinkClick r:id="rId4" tooltip="Germ theory of disease"/>
              </a:rPr>
              <a:t>germ</a:t>
            </a:r>
            <a:r>
              <a:rPr lang="ru-RU" sz="1800" b="1" u="sng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4" tooltip="Germ theory of disease"/>
              </a:rPr>
              <a:t> </a:t>
            </a:r>
            <a:r>
              <a:rPr lang="ru-RU" sz="1800" b="1" u="sng" dirty="0" err="1" smtClean="0">
                <a:latin typeface="Times New Roman" panose="02020603050405020304" pitchFamily="18" charset="0"/>
                <a:cs typeface="Times New Roman" panose="02020603050405020304" pitchFamily="18" charset="0"/>
                <a:hlinkClick r:id="rId4" tooltip="Germ theory of disease"/>
              </a:rPr>
              <a:t>theory</a:t>
            </a: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Содержимое 4" descr="http://upload.wikimedia.org/wikipedia/commons/thumb/8/83/SIL14-P002-03a.jpg/170px-SIL14-P002-03a.jpg">
            <a:hlinkClick r:id="rId5"/>
          </p:cNvPr>
          <p:cNvPicPr>
            <a:picLocks noGrp="1"/>
          </p:cNvPicPr>
          <p:nvPr>
            <p:ph sz="half" idx="2"/>
          </p:nvPr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356732" y="1981200"/>
            <a:ext cx="2558667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4572000" y="6248400"/>
            <a:ext cx="44196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none" strike="noStrike" cap="none" normalizeH="0" baseline="0" dirty="0" err="1" smtClean="0">
                <a:ln>
                  <a:noFill/>
                </a:ln>
                <a:effectLst/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Бичан</a:t>
            </a:r>
            <a:r>
              <a:rPr kumimoji="0" lang="ru-RU" sz="1200" b="1" i="0" u="none" strike="noStrike" cap="none" normalizeH="0" baseline="0" dirty="0" smtClean="0">
                <a:ln>
                  <a:noFill/>
                </a:ln>
                <a:effectLst/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 О.И.,  </a:t>
            </a:r>
            <a:r>
              <a:rPr lang="ru-RU" sz="1200" b="1" dirty="0" smtClean="0"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ФГБВОУ  ВО </a:t>
            </a:r>
            <a:r>
              <a:rPr kumimoji="0" lang="ru-RU" sz="1200" b="1" i="0" u="none" strike="noStrike" cap="none" normalizeH="0" baseline="0" dirty="0" smtClean="0">
                <a:ln>
                  <a:noFill/>
                </a:ln>
                <a:effectLst/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«</a:t>
            </a:r>
            <a:r>
              <a:rPr lang="ru-RU" sz="1200" b="1" dirty="0" smtClean="0"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Военно-медицинская академия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200" b="1" dirty="0" smtClean="0"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                        имени С.М. Кирова» МО РФ </a:t>
            </a: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502</TotalTime>
  <Words>476</Words>
  <Application>Microsoft Office PowerPoint</Application>
  <PresentationFormat>Экран (4:3)</PresentationFormat>
  <Paragraphs>100</Paragraphs>
  <Slides>20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7" baseType="lpstr">
      <vt:lpstr>Arial</vt:lpstr>
      <vt:lpstr>Calibri</vt:lpstr>
      <vt:lpstr>Franklin Gothic Book</vt:lpstr>
      <vt:lpstr>Franklin Gothic Medium</vt:lpstr>
      <vt:lpstr>Times New Roman</vt:lpstr>
      <vt:lpstr>Wingdings 2</vt:lpstr>
      <vt:lpstr>Трек</vt:lpstr>
      <vt:lpstr>   MicroorganismS </vt:lpstr>
      <vt:lpstr>Презентация PowerPoint</vt:lpstr>
      <vt:lpstr>Презентация PowerPoint</vt:lpstr>
      <vt:lpstr>Презентация PowerPoint</vt:lpstr>
      <vt:lpstr> Evolution </vt:lpstr>
      <vt:lpstr>Pre-microbiology</vt:lpstr>
      <vt:lpstr>History of microorganisms'     discovery</vt:lpstr>
      <vt:lpstr> Lazzaro Spallanzani  </vt:lpstr>
      <vt:lpstr>Louis Pasteur</vt:lpstr>
      <vt:lpstr>Robert Koch</vt:lpstr>
      <vt:lpstr>Classification and structure</vt:lpstr>
      <vt:lpstr> Prokaryotes </vt:lpstr>
      <vt:lpstr>Bacteria</vt:lpstr>
      <vt:lpstr> Archaea </vt:lpstr>
      <vt:lpstr>Eukaryotes</vt:lpstr>
      <vt:lpstr>Protists</vt:lpstr>
      <vt:lpstr> Animals </vt:lpstr>
      <vt:lpstr>Fungi</vt:lpstr>
      <vt:lpstr>Plants</vt:lpstr>
      <vt:lpstr>    Thank you for attention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Microorganism </dc:title>
  <cp:lastModifiedBy>Оксана</cp:lastModifiedBy>
  <cp:revision>114</cp:revision>
  <dcterms:modified xsi:type="dcterms:W3CDTF">2016-01-21T08:46:44Z</dcterms:modified>
</cp:coreProperties>
</file>