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77" r:id="rId4"/>
    <p:sldId id="278" r:id="rId5"/>
    <p:sldId id="279" r:id="rId6"/>
    <p:sldId id="258" r:id="rId7"/>
    <p:sldId id="280" r:id="rId8"/>
    <p:sldId id="281" r:id="rId9"/>
    <p:sldId id="260" r:id="rId10"/>
    <p:sldId id="261" r:id="rId11"/>
    <p:sldId id="262" r:id="rId12"/>
    <p:sldId id="263" r:id="rId13"/>
    <p:sldId id="282" r:id="rId14"/>
    <p:sldId id="283" r:id="rId15"/>
    <p:sldId id="264" r:id="rId16"/>
    <p:sldId id="265" r:id="rId17"/>
    <p:sldId id="266" r:id="rId18"/>
    <p:sldId id="284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97" autoAdjust="0"/>
  </p:normalViewPr>
  <p:slideViewPr>
    <p:cSldViewPr>
      <p:cViewPr varScale="1">
        <p:scale>
          <a:sx n="45" d="100"/>
          <a:sy n="45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8FC8D-2614-4245-B050-0B4FC414AF2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DAFB5-CD1E-4FA8-B89F-1F825F838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551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AFB5-CD1E-4FA8-B89F-1F825F83849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4698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0D895-4EE5-4EF2-9949-664856B25886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A7797-F1C6-49AC-814D-4C50CDDFE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военное образовательное учреждение высшего профессионального образования «Военно-медицинская академия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Имени С. М. Кирова»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Факультет  среднего профессионального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786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Plurals form of the nouns in English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Language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pPr algn="ctr"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Бичан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О. 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4437112"/>
            <a:ext cx="5486400" cy="930226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Nouns ending in a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consonant+</a:t>
            </a:r>
            <a:r>
              <a:rPr lang="en-US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take –</a:t>
            </a:r>
            <a:r>
              <a:rPr lang="en-US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plural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лубника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0750" b="10750"/>
          <a:stretch>
            <a:fillRect/>
          </a:stretch>
        </p:blipFill>
        <p:spPr>
          <a:xfrm>
            <a:off x="251519" y="260648"/>
            <a:ext cx="3493489" cy="3635879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998264" y="5402084"/>
            <a:ext cx="5486400" cy="8048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strawberry-strawberr</a:t>
            </a:r>
            <a:r>
              <a:rPr lang="en-US" sz="2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</a:p>
          <a:p>
            <a:endParaRPr lang="en-US" sz="24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4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клубника.jpeg"/>
          <p:cNvPicPr>
            <a:picLocks noChangeAspect="1"/>
          </p:cNvPicPr>
          <p:nvPr/>
        </p:nvPicPr>
        <p:blipFill>
          <a:blip r:embed="rId2" cstate="print"/>
          <a:srcRect l="2211" r="2211"/>
          <a:stretch>
            <a:fillRect/>
          </a:stretch>
        </p:blipFill>
        <p:spPr>
          <a:xfrm rot="20773159">
            <a:off x="4819606" y="1117019"/>
            <a:ext cx="1441692" cy="1648551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  <p:pic>
        <p:nvPicPr>
          <p:cNvPr id="7" name="Рисунок 6" descr="клубника.jpeg"/>
          <p:cNvPicPr>
            <a:picLocks noChangeAspect="1"/>
          </p:cNvPicPr>
          <p:nvPr/>
        </p:nvPicPr>
        <p:blipFill>
          <a:blip r:embed="rId2" cstate="print"/>
          <a:srcRect l="2211" r="2211"/>
          <a:stretch>
            <a:fillRect/>
          </a:stretch>
        </p:blipFill>
        <p:spPr>
          <a:xfrm rot="20407962">
            <a:off x="6814210" y="820214"/>
            <a:ext cx="1451662" cy="1584176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3602" y="3782081"/>
            <a:ext cx="5486400" cy="74946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Nouns ending in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–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drop the 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take –</a:t>
            </a:r>
            <a:r>
              <a:rPr lang="en-US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plural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клён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583" r="15583"/>
          <a:stretch>
            <a:fillRect/>
          </a:stretch>
        </p:blipFill>
        <p:spPr>
          <a:xfrm>
            <a:off x="395536" y="252880"/>
            <a:ext cx="4206240" cy="361213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6632"/>
            <a:ext cx="3575390" cy="2520280"/>
          </a:xfrm>
        </p:spPr>
        <p:txBody>
          <a:bodyPr>
            <a:normAutofit/>
          </a:bodyPr>
          <a:lstStyle/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lea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-lea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</a:p>
          <a:p>
            <a:pPr algn="ctr"/>
            <a:r>
              <a:rPr lang="en-US" sz="4400" strike="sng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-f/-</a:t>
            </a:r>
            <a:r>
              <a:rPr lang="en-US" sz="4400" strike="sngStrik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-v+es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лён.jpeg"/>
          <p:cNvPicPr>
            <a:picLocks noChangeAspect="1"/>
          </p:cNvPicPr>
          <p:nvPr/>
        </p:nvPicPr>
        <p:blipFill>
          <a:blip r:embed="rId2" cstate="print"/>
          <a:srcRect l="15583" r="15583"/>
          <a:stretch>
            <a:fillRect/>
          </a:stretch>
        </p:blipFill>
        <p:spPr>
          <a:xfrm rot="21062464">
            <a:off x="343559" y="4676766"/>
            <a:ext cx="1498222" cy="1299430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  <p:pic>
        <p:nvPicPr>
          <p:cNvPr id="8" name="Рисунок 7" descr="клён.jpeg"/>
          <p:cNvPicPr>
            <a:picLocks noChangeAspect="1"/>
          </p:cNvPicPr>
          <p:nvPr/>
        </p:nvPicPr>
        <p:blipFill>
          <a:blip r:embed="rId2" cstate="print"/>
          <a:srcRect l="15583" r="15583"/>
          <a:stretch>
            <a:fillRect/>
          </a:stretch>
        </p:blipFill>
        <p:spPr>
          <a:xfrm rot="20912779">
            <a:off x="2373562" y="5115133"/>
            <a:ext cx="1440080" cy="1425583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chiefs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roofs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safes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cliffs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beliefs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scarf(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wharfs(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dwarfs(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buNone/>
            </a:pP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hoofs(</a:t>
            </a:r>
            <a:r>
              <a:rPr lang="en-US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Put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nouns into the plural: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A lady, a girl, a woman,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queen, a story, a fox, a match, a country, a town, a surgeon, a wolf, a physician, a bus, a day, a room, a mother, a baby, a dress, a shelf, the watch, a tree, the city,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teacup, a pipette, a compress, a syringe, a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weel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-chair, a ward, an injection, a nurse, a student, operation, patient.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4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Эталон ответа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Ladie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girl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wom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n, queen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stor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fox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match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countr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town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surgeon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wol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physician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bus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day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room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mother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bab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dress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shel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watch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tree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cit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teacup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pipette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compress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syringe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weel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-chair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ward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injection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nurse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student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operation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patient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906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 PLURALS: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man-men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woman-women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child-children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foot-feet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tooth-teeth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goose-geese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mouse-mice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mouse-mice</a:t>
            </a:r>
          </a:p>
          <a:p>
            <a:pPr algn="ctr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ox-oxen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 NOUNS HAVE THE SAME singular and plural forms: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fish-fish</a:t>
            </a:r>
          </a:p>
          <a:p>
            <a:pPr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deer-deer</a:t>
            </a:r>
          </a:p>
          <a:p>
            <a:pPr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sheep-sheep</a:t>
            </a:r>
          </a:p>
          <a:p>
            <a:pPr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trout-trout</a:t>
            </a:r>
          </a:p>
          <a:p>
            <a:pPr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swine-swine</a:t>
            </a:r>
          </a:p>
          <a:p>
            <a:pPr algn="ctr">
              <a:buNone/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aircraft-aircraft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2744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words which come from foreign languages have special plurals: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əʹnᴂlǝsis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- analyses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əʹ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nᴂlǝsi:z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Appendix-appendices/appendixes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Bacterium-bacteria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Basis ['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beisis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– bases ['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beisi:z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Cactus-cacti/cactuses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 ['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kraisis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]-crises [‘</a:t>
            </a:r>
            <a:r>
              <a:rPr lang="en-US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kraisi:z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Criterion-criteria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Diagnosis-diagnoses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532859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Formula-formulae/formulas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Fungus-fungi/funguses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Hypothesis-hypotheses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Medium-media/mediums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Phenomenon-phenomen</a:t>
            </a:r>
            <a:r>
              <a:rPr lang="en-US" dirty="0"/>
              <a:t>a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Atrium [‘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eitriǝm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]- atria [‘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eitriə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Bronchus [‘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brɔŋkǝs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– bronchi [‘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brɔŋkai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Vertebra [‘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vǝ:tibrǝ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- 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vertebrae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[‘</a:t>
            </a:r>
            <a:r>
              <a:rPr lang="en-US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vǝ:tibri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:]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9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1080120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Noun+preposition+noun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we add –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the first noun</a:t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3600" dirty="0" smtClean="0"/>
              <a:t>a mother-in-law- mother</a:t>
            </a:r>
            <a:r>
              <a:rPr lang="en-US" sz="3600" u="sng" dirty="0" smtClean="0">
                <a:solidFill>
                  <a:srgbClr val="FF0000"/>
                </a:solidFill>
              </a:rPr>
              <a:t>s</a:t>
            </a:r>
            <a:r>
              <a:rPr lang="en-US" sz="3600" dirty="0" smtClean="0"/>
              <a:t>-in-law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9600" dirty="0" smtClean="0"/>
              <a:t>+s</a:t>
            </a:r>
            <a:endParaRPr lang="ru-RU" sz="9600" dirty="0"/>
          </a:p>
        </p:txBody>
      </p:sp>
      <p:pic>
        <p:nvPicPr>
          <p:cNvPr id="5" name="Рисунок 4" descr="яблоко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091" r="10091"/>
          <a:stretch>
            <a:fillRect/>
          </a:stretch>
        </p:blipFill>
        <p:spPr>
          <a:xfrm rot="20867110">
            <a:off x="327561" y="404831"/>
            <a:ext cx="4206240" cy="354643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dirty="0" smtClean="0"/>
              <a:t>an apple-apples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0816">
            <a:off x="146115" y="4552913"/>
            <a:ext cx="1790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51532">
            <a:off x="1910036" y="4070985"/>
            <a:ext cx="159914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 first word is man or woman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woman-doctor -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women-doctors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Noun+adverb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we add –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first word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passer-by-passer</a:t>
            </a:r>
            <a:r>
              <a:rPr lang="en-US" sz="4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-by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no noun-stem in the compound –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added to the last element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pPr marL="914400" lvl="2" indent="0" algn="ctr">
              <a:buNone/>
            </a:pPr>
            <a:endParaRPr lang="en-US" dirty="0"/>
          </a:p>
          <a:p>
            <a:pPr marL="914400" lvl="2" indent="0" algn="ctr">
              <a:buNone/>
            </a:pPr>
            <a:endParaRPr lang="en-US" sz="360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 algn="ctr">
              <a:buNone/>
            </a:pP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Forget-me-not-forget-me-not</a:t>
            </a:r>
            <a:r>
              <a:rPr lang="en-US" sz="3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36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Uncountable nouns are used in singular: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96869602"/>
              </p:ext>
            </p:extLst>
          </p:nvPr>
        </p:nvGraphicFramePr>
        <p:xfrm>
          <a:off x="457200" y="870935"/>
          <a:ext cx="8229600" cy="596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7606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nouns: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Beer, blood, bread, butter, air, oxygen, corn, flour 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37930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Subjects: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History, mathematics, physics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421949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Languages: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Spanish, French, Japanese, Italian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663783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Games: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Baseball, billiards, football, golf,</a:t>
                      </a:r>
                    </a:p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darts, cricket, rugby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663783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Diseases: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Flu, pneumonia, measles, mumps,</a:t>
                      </a:r>
                    </a:p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tuberculosis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37930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Natural phenomena: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Darkness, fog, gravity, show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94826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Collective nouns: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Baggage, crockery, cutlery,</a:t>
                      </a:r>
                    </a:p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furniture, 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jewellery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luggage,</a:t>
                      </a:r>
                    </a:p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machinery, money, rubbish.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1864914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Others: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Advice, anger,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assistance, behavior, business, chaos,</a:t>
                      </a:r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countryside, education,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courage, evidence, homework,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information, knowledge, luck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music, peace, news,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progress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seaside, traffic, </a:t>
                      </a:r>
                      <a:r>
                        <a:rPr 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trouble,truth,work,summons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crossroads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rubbish.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 plural: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people                                                                  arms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clothes                                                                 ashes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trousers                                                                barracks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jeans                                                                   goods                                        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shorts                                                                 congratulations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shoes                                                                   outskirts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gloves                                                                  police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pajamas                                                               riches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tights                                                                   stairs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earrings                                                               surroundings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scissors                                                                wages</a:t>
            </a:r>
          </a:p>
          <a:p>
            <a:pPr marL="360000">
              <a:spcBef>
                <a:spcPts val="0"/>
              </a:spcBef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group of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nglish nouns that can be used as countable or uncountable with a difference in meaning: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9299123"/>
              </p:ext>
            </p:extLst>
          </p:nvPr>
        </p:nvGraphicFramePr>
        <p:xfrm>
          <a:off x="457200" y="1916832"/>
          <a:ext cx="8229600" cy="4392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32081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Glass(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стекло)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glass</a:t>
                      </a:r>
                      <a:r>
                        <a:rPr lang="ru-RU" sz="2400" dirty="0" smtClean="0"/>
                        <a:t>(стакан)</a:t>
                      </a:r>
                      <a:endParaRPr lang="ru-RU" sz="2400" dirty="0"/>
                    </a:p>
                  </a:txBody>
                  <a:tcPr marL="103953" marR="103953"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Hair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(волосы)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hair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(волос)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Iron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(железо)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 iron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(утюг)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Experience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(опыт)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 experience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(событие)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Work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(работа)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work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(произведение)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73208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Paper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(бумага)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paper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(газета)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Collective nouns that can be both singular and plural: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sz="2400" dirty="0" smtClean="0"/>
              <a:t>Army</a:t>
            </a:r>
          </a:p>
          <a:p>
            <a:r>
              <a:rPr lang="en-US" sz="2400" dirty="0" smtClean="0"/>
              <a:t>Audience</a:t>
            </a:r>
          </a:p>
          <a:p>
            <a:r>
              <a:rPr lang="en-US" sz="2400" dirty="0" smtClean="0"/>
              <a:t>Class</a:t>
            </a:r>
          </a:p>
          <a:p>
            <a:r>
              <a:rPr lang="en-US" sz="2400" dirty="0" smtClean="0"/>
              <a:t>Committee</a:t>
            </a:r>
          </a:p>
          <a:p>
            <a:r>
              <a:rPr lang="en-US" sz="2400" dirty="0" smtClean="0"/>
              <a:t>Company</a:t>
            </a:r>
          </a:p>
          <a:p>
            <a:r>
              <a:rPr lang="en-US" sz="2400" dirty="0" smtClean="0"/>
              <a:t>Crew</a:t>
            </a:r>
          </a:p>
          <a:p>
            <a:r>
              <a:rPr lang="en-US" sz="2400" dirty="0" smtClean="0"/>
              <a:t>Crowd</a:t>
            </a:r>
          </a:p>
          <a:p>
            <a:r>
              <a:rPr lang="en-US" sz="2400" dirty="0" smtClean="0"/>
              <a:t>Government</a:t>
            </a:r>
          </a:p>
          <a:p>
            <a:r>
              <a:rPr lang="en-US" sz="2400" dirty="0" smtClean="0"/>
              <a:t>Group</a:t>
            </a:r>
          </a:p>
          <a:p>
            <a:r>
              <a:rPr lang="en-US" sz="2400" dirty="0" smtClean="0"/>
              <a:t>Faculty</a:t>
            </a:r>
          </a:p>
          <a:p>
            <a:r>
              <a:rPr lang="en-US" sz="2400" dirty="0" smtClean="0"/>
              <a:t>Family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singular when it is regarded as one unit:</a:t>
            </a:r>
          </a:p>
          <a:p>
            <a:pPr>
              <a:buNone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team </a:t>
            </a:r>
            <a:r>
              <a:rPr lang="en-US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winning</a:t>
            </a:r>
            <a:r>
              <a:rPr lang="en-US" i="1" dirty="0" smtClean="0"/>
              <a:t>.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plural when we mean each member of this unit individually:</a:t>
            </a:r>
          </a:p>
          <a:p>
            <a:pPr>
              <a:buNone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team are going back to their homes.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Russian nouns that are always plural in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ussian but are singular and plural in English.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15183828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08"/>
                <a:gridCol w="40427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ворота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gate-gates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124968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сани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sledge-sledges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175068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каникулы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vacation-vacations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  <a:tr h="156168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часы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watch/clock-watches/clocks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3953" marR="10395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1554481"/>
            <a:ext cx="8229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385765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в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ook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– books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boy - boys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nurse – nurses         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physician - physicians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rain – rains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surgeon - surgeons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actor - actors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Окончание множественного числа читается как [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s]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после глухих согласных,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[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после звонких согласных и гласных и как[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]  после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tch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x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Books 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buks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           rains - 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rainz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    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boys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bɔiz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               classes - [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kla:siz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]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Окончание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 множественном числе имеют:</a:t>
            </a:r>
          </a:p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существительные, оканчивающиеся в ед. ч. на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s,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tch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x:</a:t>
            </a:r>
          </a:p>
          <a:p>
            <a:pPr algn="just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bus – bus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class – class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pPr algn="just"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bush – bush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speech – speech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  <a:p>
            <a:pPr algn="just"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match – match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box - box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40000" algn="just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существительные, оканчивающиеся в ед. ч. на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о: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40000" algn="just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hero- hero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potato- potato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40000" algn="just">
              <a:spcBef>
                <a:spcPts val="0"/>
              </a:spcBef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tomato - tomato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помидор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000" b="13000"/>
          <a:stretch>
            <a:fillRect/>
          </a:stretch>
        </p:blipFill>
        <p:spPr>
          <a:xfrm>
            <a:off x="1142976" y="612775"/>
            <a:ext cx="5214974" cy="411480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572132" y="1785926"/>
            <a:ext cx="3392356" cy="2214578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a tomato-tomatoes</a:t>
            </a:r>
            <a:endParaRPr lang="ru-RU" sz="4400" dirty="0"/>
          </a:p>
        </p:txBody>
      </p:sp>
      <p:pic>
        <p:nvPicPr>
          <p:cNvPr id="14" name="Рисунок 13" descr="помидор.jpeg"/>
          <p:cNvPicPr>
            <a:picLocks noChangeAspect="1"/>
          </p:cNvPicPr>
          <p:nvPr/>
        </p:nvPicPr>
        <p:blipFill>
          <a:blip r:embed="rId2" cstate="print"/>
          <a:srcRect t="685" b="685"/>
          <a:stretch>
            <a:fillRect/>
          </a:stretch>
        </p:blipFill>
        <p:spPr>
          <a:xfrm rot="20754601">
            <a:off x="387563" y="1408566"/>
            <a:ext cx="1798352" cy="1645815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  <p:pic>
        <p:nvPicPr>
          <p:cNvPr id="15" name="Рисунок 14" descr="помидор.jpeg"/>
          <p:cNvPicPr>
            <a:picLocks noChangeAspect="1"/>
          </p:cNvPicPr>
          <p:nvPr/>
        </p:nvPicPr>
        <p:blipFill>
          <a:blip r:embed="rId2" cstate="print"/>
          <a:srcRect t="685" b="685"/>
          <a:stretch>
            <a:fillRect/>
          </a:stretch>
        </p:blipFill>
        <p:spPr>
          <a:xfrm rot="20630121">
            <a:off x="632038" y="3565219"/>
            <a:ext cx="1582046" cy="1608943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Но: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photo – photos</a:t>
            </a:r>
          </a:p>
          <a:p>
            <a:pPr>
              <a:spcBef>
                <a:spcPts val="0"/>
              </a:spcBef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piano – pianos  </a:t>
            </a:r>
          </a:p>
          <a:p>
            <a:pPr>
              <a:spcBef>
                <a:spcPts val="0"/>
              </a:spcBef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 zero – zeros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radio – radios</a:t>
            </a:r>
          </a:p>
          <a:p>
            <a:pPr>
              <a:spcBef>
                <a:spcPts val="0"/>
              </a:spcBef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hippo – hippos</a:t>
            </a:r>
          </a:p>
          <a:p>
            <a:pPr>
              <a:spcBef>
                <a:spcPts val="0"/>
              </a:spcBef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   video - videos</a:t>
            </a:r>
          </a:p>
          <a:p>
            <a:pPr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165908"/>
            <a:ext cx="8229600" cy="107140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Leaf – lea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shelf – shel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Half – hal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wife - wi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ves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764704"/>
            <a:ext cx="69847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c) c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уществительные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оканчивающиеся в ед. ч. на –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перед которым стоит согласная (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этом меняется на </a:t>
            </a:r>
            <a:r>
              <a:rPr lang="en-US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):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arm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y-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arm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ies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некоторые существительные, оканчивающиеся в ед. ч. на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этом меняется  на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):</a:t>
            </a:r>
          </a:p>
        </p:txBody>
      </p:sp>
    </p:spTree>
    <p:extLst>
      <p:ext uri="{BB962C8B-B14F-4D97-AF65-F5344CB8AC3E}">
        <p14:creationId xmlns:p14="http://schemas.microsoft.com/office/powerpoint/2010/main" xmlns="" val="41128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                               Nouns ending in a  </a:t>
            </a:r>
            <a:r>
              <a:rPr lang="en-US" sz="4000" dirty="0" err="1" smtClean="0"/>
              <a:t>vowel+y</a:t>
            </a:r>
            <a:r>
              <a:rPr lang="en-US" sz="4000" dirty="0" smtClean="0"/>
              <a:t> take –</a:t>
            </a:r>
            <a:r>
              <a:rPr lang="en-US" sz="4000" dirty="0" smtClean="0">
                <a:solidFill>
                  <a:srgbClr val="FF0000"/>
                </a:solidFill>
              </a:rPr>
              <a:t>s</a:t>
            </a:r>
            <a:r>
              <a:rPr lang="en-US" sz="4000" dirty="0" smtClean="0"/>
              <a:t> in the plural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" name="Рисунок 5" descr="медведь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>
          <a:xfrm>
            <a:off x="179512" y="172248"/>
            <a:ext cx="3528392" cy="357852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a toy-to</a:t>
            </a:r>
            <a:r>
              <a:rPr lang="en-US" sz="4400" u="sng" dirty="0" smtClean="0"/>
              <a:t>ys</a:t>
            </a:r>
            <a:endParaRPr lang="ru-RU" sz="4400" u="sng" dirty="0"/>
          </a:p>
        </p:txBody>
      </p:sp>
      <p:pic>
        <p:nvPicPr>
          <p:cNvPr id="8" name="Рисунок 7" descr="медведь.jpeg"/>
          <p:cNvPicPr>
            <a:picLocks noChangeAspect="1"/>
          </p:cNvPicPr>
          <p:nvPr/>
        </p:nvPicPr>
        <p:blipFill>
          <a:blip r:embed="rId2" cstate="print"/>
          <a:srcRect t="19" b="19"/>
          <a:stretch>
            <a:fillRect/>
          </a:stretch>
        </p:blipFill>
        <p:spPr>
          <a:xfrm rot="20415047">
            <a:off x="772840" y="4970340"/>
            <a:ext cx="1252746" cy="1598859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  <p:pic>
        <p:nvPicPr>
          <p:cNvPr id="9" name="Рисунок 8" descr="медведь.jpeg"/>
          <p:cNvPicPr>
            <a:picLocks noChangeAspect="1"/>
          </p:cNvPicPr>
          <p:nvPr/>
        </p:nvPicPr>
        <p:blipFill>
          <a:blip r:embed="rId2" cstate="print"/>
          <a:srcRect t="19" b="19"/>
          <a:stretch>
            <a:fillRect/>
          </a:stretch>
        </p:blipFill>
        <p:spPr>
          <a:xfrm rot="20849932">
            <a:off x="1871613" y="4669425"/>
            <a:ext cx="1202747" cy="1382341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853</TotalTime>
  <Words>1042</Words>
  <Application>Microsoft Office PowerPoint</Application>
  <PresentationFormat>Экран (4:3)</PresentationFormat>
  <Paragraphs>193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Федеральное государственное бюджетное военное образовательное учреждение высшего профессионального образования «Военно-медицинская академия Имени С. М. Кирова»  Факультет  среднего профессионального образования</vt:lpstr>
      <vt:lpstr>+s</vt:lpstr>
      <vt:lpstr>А вook – books          а boy - boys                а nurse – nurses                     а physician - physicians                     а rain – rains                а surgeon - surgeons                      an actor - actors</vt:lpstr>
      <vt:lpstr>Слайд 4</vt:lpstr>
      <vt:lpstr>Слайд 5</vt:lpstr>
      <vt:lpstr>Слайд 6</vt:lpstr>
      <vt:lpstr>Слайд 7</vt:lpstr>
      <vt:lpstr>Слайд 8</vt:lpstr>
      <vt:lpstr>                               Nouns ending in a  vowel+y take –s in the plural  </vt:lpstr>
      <vt:lpstr>Nouns ending in a consonant+y,  take –ies in the plural</vt:lpstr>
      <vt:lpstr>Nouns ending in –f or –fe, drop the f or fe and take –ves in the plural</vt:lpstr>
      <vt:lpstr>BUT:</vt:lpstr>
      <vt:lpstr>Слайд 13</vt:lpstr>
      <vt:lpstr>Эталон ответа</vt:lpstr>
      <vt:lpstr>IRREGULAR PLURALS:</vt:lpstr>
      <vt:lpstr>SOME NOUNS HAVE THE SAME singular and plural forms:</vt:lpstr>
      <vt:lpstr>Some words which come from foreign languages have special plurals:</vt:lpstr>
      <vt:lpstr>Слайд 18</vt:lpstr>
      <vt:lpstr>Noun+preposition+noun, we add –s to the first noun </vt:lpstr>
      <vt:lpstr>If the first word is man or woman</vt:lpstr>
      <vt:lpstr>Noun+adverb, we add –s to the first word</vt:lpstr>
      <vt:lpstr>If there is no noun-stem in the compound –s is added to the last element</vt:lpstr>
      <vt:lpstr>Uncountable nouns are used in singular:</vt:lpstr>
      <vt:lpstr>Always plural:</vt:lpstr>
      <vt:lpstr>A group of English nouns that can be used as countable or uncountable with a difference in meaning:</vt:lpstr>
      <vt:lpstr>Collective nouns that can be both singular and plural:</vt:lpstr>
      <vt:lpstr>team</vt:lpstr>
      <vt:lpstr>Russian nouns that are always plural in Russian but are singular and plural in English.</vt:lpstr>
      <vt:lpstr>СПАСИБО ЗА ВНИМАНИЕ.</vt:lpstr>
    </vt:vector>
  </TitlesOfParts>
  <Company>Repola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PLURALS</dc:title>
  <dc:creator>Rauma</dc:creator>
  <cp:lastModifiedBy>Администратор</cp:lastModifiedBy>
  <cp:revision>114</cp:revision>
  <dcterms:created xsi:type="dcterms:W3CDTF">2013-10-21T17:48:21Z</dcterms:created>
  <dcterms:modified xsi:type="dcterms:W3CDTF">2016-12-09T07:46:20Z</dcterms:modified>
</cp:coreProperties>
</file>