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1" r:id="rId5"/>
    <p:sldId id="260" r:id="rId6"/>
    <p:sldId id="265" r:id="rId7"/>
    <p:sldId id="266" r:id="rId8"/>
    <p:sldId id="262" r:id="rId9"/>
    <p:sldId id="263" r:id="rId10"/>
    <p:sldId id="264" r:id="rId11"/>
    <p:sldId id="267" r:id="rId12"/>
    <p:sldId id="269" r:id="rId13"/>
    <p:sldId id="273" r:id="rId14"/>
    <p:sldId id="274" r:id="rId15"/>
    <p:sldId id="281" r:id="rId16"/>
    <p:sldId id="280" r:id="rId17"/>
    <p:sldId id="289" r:id="rId18"/>
    <p:sldId id="288" r:id="rId19"/>
    <p:sldId id="286" r:id="rId20"/>
    <p:sldId id="285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82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4" d="100"/>
          <a:sy n="34" d="100"/>
        </p:scale>
        <p:origin x="-229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2993-1496-4C61-811E-ED40CFB733F4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CB65D-79D3-4C7E-8EAC-E4C82BD9E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a339d84a7d615cd1c2061dbc7d719bf7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Тема: Примерная основная образовательная программа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43804" cy="175260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</a:t>
            </a:r>
            <a:r>
              <a:rPr lang="ru-RU" sz="4000" dirty="0" smtClean="0">
                <a:solidFill>
                  <a:schemeClr val="tx1"/>
                </a:solidFill>
              </a:rPr>
              <a:t>Выполнила: Саблина Т.С.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357166"/>
            <a:ext cx="77153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Цель программы </a:t>
            </a:r>
            <a:r>
              <a:rPr lang="ru-RU" sz="3200" dirty="0" smtClean="0"/>
              <a:t>- </a:t>
            </a:r>
            <a:r>
              <a:rPr lang="ru-RU" sz="3600" dirty="0" smtClean="0"/>
              <a:t>проектирование социальных ситуаций развития ребенка и развивающей предметно-пространственной среды, обеспечивающую позитивную социализацию, мотивацию и поддержку индивидуальности детей через общение , игру и </a:t>
            </a:r>
            <a:r>
              <a:rPr lang="ru-RU" sz="3600" dirty="0" err="1" smtClean="0"/>
              <a:t>др</a:t>
            </a:r>
            <a:r>
              <a:rPr lang="ru-RU" sz="3600" dirty="0" smtClean="0"/>
              <a:t> .формы активности</a:t>
            </a:r>
            <a:r>
              <a:rPr lang="ru-RU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742955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Задачи программы:</a:t>
            </a:r>
          </a:p>
          <a:p>
            <a:r>
              <a:rPr lang="ru-RU" sz="3200" dirty="0" smtClean="0"/>
              <a:t>-охрана и укрепление физического и психического здоровья детей</a:t>
            </a:r>
          </a:p>
          <a:p>
            <a:r>
              <a:rPr lang="ru-RU" sz="3200" dirty="0" smtClean="0"/>
              <a:t>-обеспечение равных возможностей для полноценного развития каждого ребенка в период дошкольного детства независимо от места проживания, пола, нации, языка, социального статуса</a:t>
            </a:r>
          </a:p>
          <a:p>
            <a:r>
              <a:rPr lang="ru-RU" sz="3200" dirty="0" smtClean="0"/>
              <a:t>-создание благоприятных условий развития детей в соответствии с их возрастными и индивидуальными особенностями</a:t>
            </a:r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742955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Задачи программы:</a:t>
            </a:r>
          </a:p>
          <a:p>
            <a:r>
              <a:rPr lang="ru-RU" sz="3200" dirty="0" smtClean="0"/>
              <a:t>-объединение обучения и воспитания в целостный образовательный процесс на основе духовно-нравственных и </a:t>
            </a:r>
            <a:r>
              <a:rPr lang="ru-RU" sz="3200" dirty="0" err="1" smtClean="0"/>
              <a:t>социокультурных</a:t>
            </a:r>
            <a:r>
              <a:rPr lang="ru-RU" sz="3200" dirty="0" smtClean="0"/>
              <a:t> ценностей</a:t>
            </a:r>
          </a:p>
          <a:p>
            <a:r>
              <a:rPr lang="ru-RU" sz="3200" dirty="0" smtClean="0"/>
              <a:t>-формирование общей культуры личности детей, развитие их социальных, нравственных, эстетических, интеллектуальных, </a:t>
            </a:r>
            <a:r>
              <a:rPr lang="ru-RU" sz="3200" dirty="0" err="1" smtClean="0"/>
              <a:t>физичеких</a:t>
            </a:r>
            <a:r>
              <a:rPr lang="ru-RU" sz="3200" dirty="0" smtClean="0"/>
              <a:t> качеств.</a:t>
            </a:r>
          </a:p>
          <a:p>
            <a:r>
              <a:rPr lang="ru-RU" sz="3200" dirty="0" smtClean="0"/>
              <a:t>-формирование </a:t>
            </a:r>
            <a:r>
              <a:rPr lang="ru-RU" sz="3200" dirty="0" err="1" smtClean="0"/>
              <a:t>социокультурной</a:t>
            </a:r>
            <a:r>
              <a:rPr lang="ru-RU" sz="3200" dirty="0" smtClean="0"/>
              <a:t> среды, </a:t>
            </a:r>
            <a:r>
              <a:rPr lang="ru-RU" sz="3200" dirty="0" err="1" smtClean="0"/>
              <a:t>соответсвующей</a:t>
            </a:r>
            <a:r>
              <a:rPr lang="ru-RU" sz="3200" dirty="0" smtClean="0"/>
              <a:t> возрастным и индивидуальным особенностям детей</a:t>
            </a:r>
          </a:p>
          <a:p>
            <a:endParaRPr lang="ru-RU" sz="3200" dirty="0" smtClean="0"/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Задачи программы:</a:t>
            </a:r>
          </a:p>
          <a:p>
            <a:r>
              <a:rPr lang="ru-RU" sz="3200" dirty="0" smtClean="0"/>
              <a:t>-обеспечение психолого-педагогической поддержки семьи и повышение компетентности родителей </a:t>
            </a:r>
          </a:p>
          <a:p>
            <a:r>
              <a:rPr lang="ru-RU" sz="3200" dirty="0" smtClean="0"/>
              <a:t>-</a:t>
            </a:r>
            <a:r>
              <a:rPr lang="ru-RU" sz="3200" dirty="0" err="1" smtClean="0"/>
              <a:t>обеспечени</a:t>
            </a:r>
            <a:r>
              <a:rPr lang="ru-RU" sz="3200" dirty="0" smtClean="0"/>
              <a:t> </a:t>
            </a:r>
            <a:r>
              <a:rPr lang="ru-RU" sz="3200" dirty="0" err="1" smtClean="0"/>
              <a:t>епреемственности</a:t>
            </a:r>
            <a:r>
              <a:rPr lang="ru-RU" sz="3200" dirty="0" smtClean="0"/>
              <a:t> целей, задач и содержания дошкольного общего и начального общего образования</a:t>
            </a:r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357166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57158" y="0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Принципы и подходы к формированию Программы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8992" y="157161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57488" y="157161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43174" y="150017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12" name="Багетная рамка 11"/>
          <p:cNvSpPr/>
          <p:nvPr/>
        </p:nvSpPr>
        <p:spPr>
          <a:xfrm>
            <a:off x="0" y="1071546"/>
            <a:ext cx="2285984" cy="107157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Поддержка</a:t>
            </a:r>
          </a:p>
          <a:p>
            <a:pPr algn="ctr"/>
            <a:r>
              <a:rPr lang="ru-RU" dirty="0" smtClean="0"/>
              <a:t>разнообразия детства</a:t>
            </a:r>
            <a:endParaRPr lang="ru-RU" dirty="0"/>
          </a:p>
        </p:txBody>
      </p:sp>
      <p:sp>
        <p:nvSpPr>
          <p:cNvPr id="13" name="Багетная рамка 12"/>
          <p:cNvSpPr/>
          <p:nvPr/>
        </p:nvSpPr>
        <p:spPr>
          <a:xfrm>
            <a:off x="3000364" y="1071546"/>
            <a:ext cx="2571768" cy="128588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Сохранение уникальности и </a:t>
            </a:r>
            <a:r>
              <a:rPr lang="ru-RU" dirty="0" err="1" smtClean="0"/>
              <a:t>самоценности</a:t>
            </a:r>
            <a:r>
              <a:rPr lang="ru-RU" dirty="0" smtClean="0"/>
              <a:t> детства</a:t>
            </a:r>
            <a:endParaRPr lang="ru-RU" dirty="0"/>
          </a:p>
        </p:txBody>
      </p:sp>
      <p:sp>
        <p:nvSpPr>
          <p:cNvPr id="14" name="Багетная рамка 13"/>
          <p:cNvSpPr/>
          <p:nvPr/>
        </p:nvSpPr>
        <p:spPr>
          <a:xfrm>
            <a:off x="5929322" y="1071546"/>
            <a:ext cx="2786082" cy="1214446"/>
          </a:xfrm>
          <a:prstGeom prst="bevel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Позитивная социализация ребенка</a:t>
            </a:r>
            <a:endParaRPr lang="ru-RU" dirty="0"/>
          </a:p>
        </p:txBody>
      </p:sp>
      <p:sp>
        <p:nvSpPr>
          <p:cNvPr id="15" name="Багетная рамка 14"/>
          <p:cNvSpPr/>
          <p:nvPr/>
        </p:nvSpPr>
        <p:spPr>
          <a:xfrm>
            <a:off x="0" y="2428868"/>
            <a:ext cx="2643174" cy="207170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Личностно-развивающий и гуманистический характер взаимодействия взрослых и детей</a:t>
            </a:r>
            <a:endParaRPr lang="ru-RU" dirty="0"/>
          </a:p>
        </p:txBody>
      </p:sp>
      <p:sp>
        <p:nvSpPr>
          <p:cNvPr id="16" name="Багетная рамка 15"/>
          <p:cNvSpPr/>
          <p:nvPr/>
        </p:nvSpPr>
        <p:spPr>
          <a:xfrm>
            <a:off x="3000364" y="2643182"/>
            <a:ext cx="3143272" cy="1143008"/>
          </a:xfrm>
          <a:prstGeom prst="bevel">
            <a:avLst>
              <a:gd name="adj" fmla="val 83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Содействие и сотрудничество детей и взрослых</a:t>
            </a:r>
            <a:endParaRPr lang="ru-RU" dirty="0"/>
          </a:p>
        </p:txBody>
      </p:sp>
      <p:sp>
        <p:nvSpPr>
          <p:cNvPr id="17" name="Багетная рамка 16"/>
          <p:cNvSpPr/>
          <p:nvPr/>
        </p:nvSpPr>
        <p:spPr>
          <a:xfrm>
            <a:off x="6429388" y="2714620"/>
            <a:ext cx="2256862" cy="107157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Сотрудничество организации с семьей</a:t>
            </a:r>
            <a:endParaRPr lang="ru-RU" dirty="0"/>
          </a:p>
        </p:txBody>
      </p:sp>
      <p:sp>
        <p:nvSpPr>
          <p:cNvPr id="18" name="Багетная рамка 17"/>
          <p:cNvSpPr/>
          <p:nvPr/>
        </p:nvSpPr>
        <p:spPr>
          <a:xfrm>
            <a:off x="6429388" y="3929066"/>
            <a:ext cx="2071702" cy="1000132"/>
          </a:xfrm>
          <a:prstGeom prst="bevel">
            <a:avLst>
              <a:gd name="adj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Возрастная адекватность образования</a:t>
            </a:r>
            <a:endParaRPr lang="ru-RU" dirty="0"/>
          </a:p>
        </p:txBody>
      </p:sp>
      <p:sp>
        <p:nvSpPr>
          <p:cNvPr id="19" name="Багетная рамка 18"/>
          <p:cNvSpPr/>
          <p:nvPr/>
        </p:nvSpPr>
        <p:spPr>
          <a:xfrm>
            <a:off x="0" y="4786322"/>
            <a:ext cx="2285984" cy="164307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Сетевое взаимодействие с организациями социализации, образования </a:t>
            </a:r>
            <a:r>
              <a:rPr lang="ru-RU" dirty="0" err="1" smtClean="0"/>
              <a:t>итд</a:t>
            </a:r>
            <a:endParaRPr lang="ru-RU" dirty="0"/>
          </a:p>
        </p:txBody>
      </p:sp>
      <p:sp>
        <p:nvSpPr>
          <p:cNvPr id="20" name="Багетная рамка 19"/>
          <p:cNvSpPr/>
          <p:nvPr/>
        </p:nvSpPr>
        <p:spPr>
          <a:xfrm>
            <a:off x="3000364" y="3929066"/>
            <a:ext cx="2928958" cy="107157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Индивидуализация дошкольного образования</a:t>
            </a:r>
            <a:endParaRPr lang="ru-RU" dirty="0"/>
          </a:p>
        </p:txBody>
      </p:sp>
      <p:sp>
        <p:nvSpPr>
          <p:cNvPr id="21" name="Багетная рамка 20"/>
          <p:cNvSpPr/>
          <p:nvPr/>
        </p:nvSpPr>
        <p:spPr>
          <a:xfrm>
            <a:off x="2428860" y="5214950"/>
            <a:ext cx="2143140" cy="121444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Развивающее вариативное образование</a:t>
            </a:r>
            <a:endParaRPr lang="ru-RU" dirty="0"/>
          </a:p>
        </p:txBody>
      </p:sp>
      <p:sp>
        <p:nvSpPr>
          <p:cNvPr id="22" name="Багетная рамка 21"/>
          <p:cNvSpPr/>
          <p:nvPr/>
        </p:nvSpPr>
        <p:spPr>
          <a:xfrm>
            <a:off x="4786314" y="5214950"/>
            <a:ext cx="2428892" cy="1214446"/>
          </a:xfrm>
          <a:prstGeom prst="bevel">
            <a:avLst>
              <a:gd name="adj" fmla="val 102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Полнота содержания и интеграция отдельных областей</a:t>
            </a:r>
            <a:endParaRPr lang="ru-RU" dirty="0"/>
          </a:p>
        </p:txBody>
      </p:sp>
      <p:sp>
        <p:nvSpPr>
          <p:cNvPr id="23" name="Багетная рамка 22"/>
          <p:cNvSpPr/>
          <p:nvPr/>
        </p:nvSpPr>
        <p:spPr>
          <a:xfrm>
            <a:off x="7286644" y="5214950"/>
            <a:ext cx="1571636" cy="11430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Инвариантность ценностей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V="1">
            <a:off x="1928794" y="57148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 соответствии с психическим развитием ребенка, дошкольное детство делится </a:t>
            </a:r>
          </a:p>
          <a:p>
            <a:pPr algn="ctr"/>
            <a:r>
              <a:rPr lang="ru-RU" sz="2400" dirty="0" smtClean="0"/>
              <a:t>н</a:t>
            </a:r>
            <a:r>
              <a:rPr lang="ru-RU" sz="2400" dirty="0" smtClean="0"/>
              <a:t>а 3 возраста детства: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6" name="Стрелка вниз 5"/>
          <p:cNvSpPr/>
          <p:nvPr/>
        </p:nvSpPr>
        <p:spPr>
          <a:xfrm>
            <a:off x="4572000" y="19288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000892" y="185736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000232" y="19288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42976" y="3214687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Младенческий</a:t>
            </a:r>
          </a:p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1 и 2 полугодия жизни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7" y="3286125"/>
            <a:ext cx="164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Ранний </a:t>
            </a:r>
          </a:p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От 1 года </a:t>
            </a:r>
          </a:p>
          <a:p>
            <a:pPr algn="ct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до 3 лет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0694" y="3143248"/>
            <a:ext cx="36433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Дошкольный</a:t>
            </a:r>
          </a:p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 возраст</a:t>
            </a:r>
          </a:p>
          <a:p>
            <a:pPr algn="ctr"/>
            <a:r>
              <a:rPr lang="ru-RU" sz="2800" i="1" dirty="0" smtClean="0">
                <a:solidFill>
                  <a:schemeClr val="accent2">
                    <a:lumMod val="50000"/>
                  </a:schemeClr>
                </a:solidFill>
              </a:rPr>
              <a:t>От 3 до 7 лет</a:t>
            </a:r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4786322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 связи с этим  в Программе (1.2Планируемые результаты)</a:t>
            </a:r>
          </a:p>
          <a:p>
            <a:pPr algn="ctr"/>
            <a:r>
              <a:rPr lang="ru-RU" sz="2000" dirty="0" smtClean="0"/>
              <a:t>Выделяются целевые ориентиры для каждого возраста  детства.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500042"/>
            <a:ext cx="756239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Оценивание  качества образовательной деятельности по Программе</a:t>
            </a:r>
          </a:p>
          <a:p>
            <a:pPr algn="ctr"/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Программой не предусматривается оценивание качества образовательной деятельности Организации на основе достижения детьми планируемых результатов освоения Программы, а предполагает оценивание качества условий образовательной деятельности.</a:t>
            </a:r>
          </a:p>
          <a:p>
            <a:pPr algn="ctr"/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10800000" flipV="1">
            <a:off x="-571536" y="87019"/>
            <a:ext cx="971552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</a:rPr>
              <a:t>Система оценки качества дошкольного образования:</a:t>
            </a:r>
          </a:p>
          <a:p>
            <a:pPr algn="ctr"/>
            <a:r>
              <a:rPr lang="ru-RU" sz="3200" dirty="0" smtClean="0"/>
              <a:t>-</a:t>
            </a:r>
            <a:r>
              <a:rPr lang="ru-RU" sz="3200" dirty="0" smtClean="0"/>
              <a:t>должна быть сфокусирована на оценивание психолого-педагогических и других условий реализации основной образовательной программы в Организации в пяти образовательных областях;</a:t>
            </a:r>
          </a:p>
          <a:p>
            <a:pPr algn="ctr"/>
            <a:r>
              <a:rPr lang="ru-RU" sz="3200" dirty="0" smtClean="0"/>
              <a:t>-учитывает образовательные предпочтения и удовлетворенность дошкольным образованием со стороны семьи ребенка</a:t>
            </a:r>
          </a:p>
          <a:p>
            <a:pPr algn="ctr"/>
            <a:r>
              <a:rPr lang="ru-RU" sz="3200" dirty="0" smtClean="0"/>
              <a:t>-исключает использование оценки индивидуального развития ребенка в контексте оценки работы Организации</a:t>
            </a:r>
          </a:p>
          <a:p>
            <a:pPr algn="ctr"/>
            <a:endParaRPr lang="ru-RU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3143248"/>
            <a:ext cx="3643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4357694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V="1">
            <a:off x="1928794" y="57148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28630" y="357166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143372" y="3071810"/>
            <a:ext cx="3643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4786322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28596" y="428604"/>
            <a:ext cx="81439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-</a:t>
            </a:r>
            <a:r>
              <a:rPr lang="ru-RU" sz="3200" dirty="0" smtClean="0"/>
              <a:t>исключает унификацию и поддерживает вариативность программ</a:t>
            </a:r>
          </a:p>
          <a:p>
            <a:pPr algn="ctr"/>
            <a:r>
              <a:rPr lang="ru-RU" sz="3200" dirty="0" smtClean="0"/>
              <a:t>-способствует открытости по отношению к ожиданиям ребенка, семьи, педагогов, общества и </a:t>
            </a:r>
            <a:r>
              <a:rPr lang="ru-RU" sz="3200" dirty="0" smtClean="0"/>
              <a:t>государства;</a:t>
            </a:r>
          </a:p>
          <a:p>
            <a:pPr algn="ctr"/>
            <a:r>
              <a:rPr lang="ru-RU" sz="3200" dirty="0" smtClean="0"/>
              <a:t>-Включает как оценку педагогами Организации собственной работы, так и независимую профессиональную и общественную оценку</a:t>
            </a:r>
          </a:p>
          <a:p>
            <a:pPr algn="ctr"/>
            <a:r>
              <a:rPr lang="ru-RU" sz="3200" dirty="0" smtClean="0"/>
              <a:t>-использует единые инструменты, оценивающие условия реализации программы в Организации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V="1">
            <a:off x="1928794" y="57148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3143248"/>
            <a:ext cx="3643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4786322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28572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8286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 </a:t>
            </a:r>
            <a:r>
              <a:rPr lang="ru-RU" sz="2800" dirty="0" smtClean="0">
                <a:solidFill>
                  <a:srgbClr val="C00000"/>
                </a:solidFill>
              </a:rPr>
              <a:t>содержательном разделе </a:t>
            </a:r>
            <a:r>
              <a:rPr lang="ru-RU" sz="2800" dirty="0" smtClean="0"/>
              <a:t>представлены:</a:t>
            </a:r>
          </a:p>
          <a:p>
            <a:pPr algn="ctr"/>
            <a:r>
              <a:rPr lang="ru-RU" sz="2800" dirty="0" smtClean="0"/>
              <a:t>-Описание модулей образовательной деятельности в соответствии с направлениями развития ребенка в пяти образовательных областях</a:t>
            </a:r>
          </a:p>
          <a:p>
            <a:pPr algn="ctr"/>
            <a:r>
              <a:rPr lang="ru-RU" sz="2800" dirty="0" smtClean="0"/>
              <a:t>-описание вариативных форм, способов, методов и средств реализации  Программы с учетом возрастных и индивидуально- психологических особенностей воспитанников</a:t>
            </a:r>
          </a:p>
          <a:p>
            <a:pPr algn="ctr"/>
            <a:r>
              <a:rPr lang="ru-RU" sz="2800" dirty="0" smtClean="0"/>
              <a:t>-адаптивная программа коррекционно-развивающей работы с детьми с ограниченными возможностями здоровья, описывающая образовательную деятельность по профессиональной коррекции нарушения развития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8406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Примерная основная образовательная программа</a:t>
            </a:r>
            <a:br>
              <a:rPr lang="ru-RU" u="sng" dirty="0" smtClean="0"/>
            </a:br>
            <a:r>
              <a:rPr lang="ru-RU" u="sng" dirty="0" smtClean="0"/>
              <a:t>-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484030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- это документ, с учетом которого организации,</a:t>
            </a:r>
          </a:p>
          <a:p>
            <a:pPr algn="ctr">
              <a:buNone/>
            </a:pPr>
            <a:r>
              <a:rPr lang="ru-RU" dirty="0" smtClean="0"/>
              <a:t>    осуществляющие образовательную деятельность на  уровне дошкольного образования, самостоятельно разрабатывают и утверждают основную образовательную программу дошкольного образования.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Примерная основная образовательная программа обладает модульной структурой.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V="1">
            <a:off x="428596" y="642918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3143248"/>
            <a:ext cx="3643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800" i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4786322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 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984562" y="565400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Организационный  раздел</a:t>
            </a:r>
            <a:r>
              <a:rPr lang="ru-RU" sz="3200" dirty="0" smtClean="0"/>
              <a:t> включает 10  </a:t>
            </a:r>
            <a:r>
              <a:rPr lang="ru-RU" sz="3200" dirty="0" smtClean="0"/>
              <a:t>подразделов</a:t>
            </a:r>
            <a:r>
              <a:rPr lang="ru-RU" sz="3200" dirty="0" smtClean="0"/>
              <a:t> :</a:t>
            </a:r>
            <a:endParaRPr lang="ru-RU" sz="3200" dirty="0" smtClean="0"/>
          </a:p>
        </p:txBody>
      </p:sp>
      <p:sp>
        <p:nvSpPr>
          <p:cNvPr id="8" name="Овал 7"/>
          <p:cNvSpPr/>
          <p:nvPr/>
        </p:nvSpPr>
        <p:spPr>
          <a:xfrm>
            <a:off x="-285784" y="1500174"/>
            <a:ext cx="235745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Психолого-педагогические условия, обеспечивающие развитие ребенка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143108" y="1714488"/>
            <a:ext cx="2214578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развивающей предметно-пространственной среды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572000" y="1643050"/>
            <a:ext cx="2000264" cy="18430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Кадровые условия реализации Программы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857884" y="3500438"/>
            <a:ext cx="2714644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Перспективы работы по совершенствованию и развитию содержания Программы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786578" y="1571612"/>
            <a:ext cx="214314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Материально-техническое обеспечение Программы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-285784" y="3786190"/>
            <a:ext cx="2071702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Финансовые условия реализации Программы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1928794" y="3643314"/>
            <a:ext cx="1928826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Планирование  образовательной деятельности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071934" y="3857628"/>
            <a:ext cx="1500198" cy="134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 и распорядок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1071538" y="5357826"/>
            <a:ext cx="2214578" cy="15001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Перечень  нормативных документов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929058" y="5500702"/>
            <a:ext cx="2643206" cy="13572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Перечень литературных источников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a339d84a7d615cd1c2061dbc7d719bf7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2143116"/>
            <a:ext cx="7050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Спасибо за внимание</a:t>
            </a:r>
            <a:r>
              <a:rPr lang="ru-RU" sz="4000" i="1" dirty="0" smtClean="0"/>
              <a:t>!</a:t>
            </a:r>
            <a:endParaRPr lang="ru-RU" sz="4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81263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000232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500034" y="428604"/>
          <a:ext cx="8286808" cy="1643074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16430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Примерная основная образовательная программа</a:t>
                      </a:r>
                    </a:p>
                    <a:p>
                      <a:pPr algn="ctr"/>
                      <a:r>
                        <a:rPr lang="ru-RU" sz="3200" dirty="0" smtClean="0"/>
                        <a:t>направлена</a:t>
                      </a:r>
                      <a:r>
                        <a:rPr lang="ru-RU" sz="3200" baseline="0" dirty="0" smtClean="0"/>
                        <a:t> на создание: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00034" y="2643181"/>
          <a:ext cx="8286808" cy="1785951"/>
        </p:xfrm>
        <a:graphic>
          <a:graphicData uri="http://schemas.openxmlformats.org/drawingml/2006/table">
            <a:tbl>
              <a:tblPr/>
              <a:tblGrid>
                <a:gridCol w="8286808"/>
              </a:tblGrid>
              <a:tr h="1785951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Социальной ситуации                                                                      Обеспечение здоровья</a:t>
                      </a:r>
                    </a:p>
                    <a:p>
                      <a:r>
                        <a:rPr lang="ru-RU" dirty="0" smtClean="0"/>
                        <a:t>развития дошкольников                                                                  и безопасности детей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214679" y="2643182"/>
          <a:ext cx="3071834" cy="1785950"/>
        </p:xfrm>
        <a:graphic>
          <a:graphicData uri="http://schemas.openxmlformats.org/drawingml/2006/table">
            <a:tbl>
              <a:tblPr/>
              <a:tblGrid>
                <a:gridCol w="3071834"/>
              </a:tblGrid>
              <a:tr h="1785950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Социальных и материальных условий ,           </a:t>
                      </a:r>
                    </a:p>
                    <a:p>
                      <a:r>
                        <a:rPr lang="ru-RU" dirty="0" smtClean="0"/>
                        <a:t>открывающих</a:t>
                      </a:r>
                      <a:r>
                        <a:rPr lang="ru-RU" baseline="0" dirty="0" smtClean="0"/>
                        <a:t> возможности позитивной </a:t>
                      </a:r>
                    </a:p>
                    <a:p>
                      <a:r>
                        <a:rPr lang="ru-RU" baseline="0" dirty="0" smtClean="0"/>
                        <a:t>социализации ребенка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4348" y="285728"/>
            <a:ext cx="75724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Содержание Программы</a:t>
            </a:r>
          </a:p>
          <a:p>
            <a:pPr algn="ctr"/>
            <a:r>
              <a:rPr lang="ru-RU" sz="3600" dirty="0" smtClean="0"/>
              <a:t>Примерная основная образовательная программа включает  три раздела:</a:t>
            </a:r>
          </a:p>
          <a:p>
            <a:pPr algn="ctr"/>
            <a:r>
              <a:rPr lang="ru-RU" sz="3600" dirty="0" smtClean="0"/>
              <a:t>-</a:t>
            </a:r>
            <a:r>
              <a:rPr lang="ru-RU" sz="3600" b="1" u="sng" dirty="0" smtClean="0"/>
              <a:t>Целевой раздел</a:t>
            </a:r>
          </a:p>
          <a:p>
            <a:pPr algn="ctr"/>
            <a:r>
              <a:rPr lang="ru-RU" sz="3600" dirty="0" smtClean="0"/>
              <a:t> (определяет цели и задачи, принципы и подходы к формированию программы, планируемые результаты ее освоения в виде целевых ориентиров)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571480"/>
            <a:ext cx="67866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-Содержательный раздел </a:t>
            </a:r>
            <a:r>
              <a:rPr lang="ru-RU" sz="3600" dirty="0" smtClean="0"/>
              <a:t>(включает описание образовательной деятельности в пяти образовательных областях:</a:t>
            </a:r>
          </a:p>
          <a:p>
            <a:pPr algn="ctr"/>
            <a:r>
              <a:rPr lang="en-US" sz="3600" dirty="0" smtClean="0"/>
              <a:t>-</a:t>
            </a:r>
            <a:r>
              <a:rPr lang="ru-RU" sz="3600" dirty="0" smtClean="0"/>
              <a:t>социально-коммуникативной</a:t>
            </a:r>
          </a:p>
          <a:p>
            <a:pPr algn="ctr"/>
            <a:r>
              <a:rPr lang="ru-RU" sz="3600" dirty="0" smtClean="0"/>
              <a:t>-познавательной</a:t>
            </a:r>
          </a:p>
          <a:p>
            <a:pPr algn="ctr"/>
            <a:r>
              <a:rPr lang="ru-RU" sz="3600" dirty="0" smtClean="0"/>
              <a:t>-речевой</a:t>
            </a:r>
          </a:p>
          <a:p>
            <a:pPr algn="ctr"/>
            <a:r>
              <a:rPr lang="ru-RU" sz="3600" dirty="0" smtClean="0"/>
              <a:t>-художественно-эстетической</a:t>
            </a:r>
          </a:p>
          <a:p>
            <a:pPr algn="ctr"/>
            <a:r>
              <a:rPr lang="ru-RU" sz="3600" dirty="0" smtClean="0"/>
              <a:t>-физической)</a:t>
            </a:r>
          </a:p>
          <a:p>
            <a:pPr algn="ctr"/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357166"/>
            <a:ext cx="808390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Содержательный  раздел </a:t>
            </a:r>
            <a:r>
              <a:rPr lang="ru-RU" sz="2800" dirty="0" smtClean="0"/>
              <a:t>включает различные виды деятельности: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-</a:t>
            </a:r>
            <a:r>
              <a:rPr lang="ru-RU" sz="2800" i="1" dirty="0" smtClean="0">
                <a:solidFill>
                  <a:srgbClr val="C00000"/>
                </a:solidFill>
              </a:rPr>
              <a:t>игровая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(сюжетно-ролевая игра с правилами и другими детьми)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-</a:t>
            </a:r>
            <a:r>
              <a:rPr lang="ru-RU" sz="2800" i="1" dirty="0" smtClean="0">
                <a:solidFill>
                  <a:srgbClr val="C00000"/>
                </a:solidFill>
              </a:rPr>
              <a:t>коммуникативная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(общение и взаимодействие со взрослыми и другими детьми)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-познавательно-исследовательская </a:t>
            </a:r>
            <a:r>
              <a:rPr lang="ru-RU" sz="2800" i="1" dirty="0" smtClean="0"/>
              <a:t>(</a:t>
            </a:r>
            <a:r>
              <a:rPr lang="ru-RU" sz="2800" dirty="0" smtClean="0"/>
              <a:t>исследование и познание природного и социального миров в процессе наблюдения и взаимодействия с ними</a:t>
            </a:r>
            <a:r>
              <a:rPr lang="ru-RU" sz="2800" i="1" dirty="0" smtClean="0"/>
              <a:t>)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-восприятие художественной литературы и фольклора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-самообслуживание и элементарный бытовой труд</a:t>
            </a:r>
          </a:p>
          <a:p>
            <a:endParaRPr lang="ru-RU" sz="2800" i="1" dirty="0" smtClean="0">
              <a:solidFill>
                <a:srgbClr val="C00000"/>
              </a:solidFill>
            </a:endParaRPr>
          </a:p>
          <a:p>
            <a:pPr algn="ctr"/>
            <a:endParaRPr lang="ru-RU" sz="2800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357166"/>
            <a:ext cx="9143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        </a:t>
            </a:r>
            <a:r>
              <a:rPr lang="ru-RU" sz="2800" i="1" dirty="0" smtClean="0">
                <a:solidFill>
                  <a:srgbClr val="C00000"/>
                </a:solidFill>
              </a:rPr>
              <a:t>-конструирование из разного материала</a:t>
            </a:r>
          </a:p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-изобразительная </a:t>
            </a:r>
            <a:r>
              <a:rPr lang="ru-RU" sz="2800" i="1" dirty="0" smtClean="0"/>
              <a:t>(рисование , лепка, аппликация)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       -музыкальная</a:t>
            </a:r>
          </a:p>
          <a:p>
            <a:r>
              <a:rPr lang="ru-RU" sz="2800" i="1" dirty="0" smtClean="0">
                <a:solidFill>
                  <a:srgbClr val="C00000"/>
                </a:solidFill>
              </a:rPr>
              <a:t>       -двигательная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i="1" dirty="0" smtClean="0"/>
              <a:t>Содержательный раздел включает также описание коррекционно-развивающей работы, обеспечивающей</a:t>
            </a:r>
          </a:p>
          <a:p>
            <a:r>
              <a:rPr lang="ru-RU" sz="2800" i="1" dirty="0" smtClean="0"/>
              <a:t>Адаптацию и интеграцию детей с ОВЗ в общество.</a:t>
            </a:r>
          </a:p>
          <a:p>
            <a:pPr algn="ctr"/>
            <a:endParaRPr lang="ru-RU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500042"/>
            <a:ext cx="73581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-Организационный раздел</a:t>
            </a:r>
          </a:p>
          <a:p>
            <a:pPr algn="ctr"/>
            <a:r>
              <a:rPr lang="ru-RU" sz="3600" dirty="0" smtClean="0"/>
              <a:t>(описывает систему условий реализации образовательной деятельности, необходимых для достижения целей Программы, планируемых результатов, ее усвоения в виде целевых ориентиров, особенностей организации образовательной деятельности)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d55a4eeb06f365976bb8abe3c057640a&amp;n=33&amp;h=215&amp;w=2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84296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Организационный раздел включает особенности организации образовательной деятельности , а именно  описание:</a:t>
            </a:r>
          </a:p>
          <a:p>
            <a:r>
              <a:rPr lang="ru-RU" dirty="0" smtClean="0"/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928801"/>
          <a:ext cx="7858180" cy="45930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0"/>
              </a:tblGrid>
              <a:tr h="822960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2400" dirty="0" smtClean="0"/>
                        <a:t>психолого-педагогических, кадровых, материально-технических и финансовых условий</a:t>
                      </a:r>
                      <a:endParaRPr lang="ru-RU" sz="2400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-особенностей организации  развивающей предметно-пространственной среды</a:t>
                      </a:r>
                      <a:endParaRPr lang="ru-RU" sz="2400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-особенностей образовательной деятельности разных видов  и культурных практик</a:t>
                      </a:r>
                      <a:endParaRPr lang="ru-RU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-способов и направлений поддержки детской инициативы</a:t>
                      </a:r>
                      <a:endParaRPr lang="ru-RU" sz="2400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-особенностей взаимодействия педагогического коллектива с семьями дошкольников</a:t>
                      </a:r>
                      <a:endParaRPr lang="ru-RU" sz="2400" dirty="0"/>
                    </a:p>
                  </a:txBody>
                  <a:tcPr/>
                </a:tc>
              </a:tr>
              <a:tr h="844009"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r>
                        <a:rPr lang="ru-RU" sz="2400" dirty="0" smtClean="0"/>
                        <a:t>особенности разработки</a:t>
                      </a:r>
                      <a:r>
                        <a:rPr lang="ru-RU" sz="2400" baseline="0" dirty="0" smtClean="0"/>
                        <a:t> режима дня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850</Words>
  <PresentationFormat>Экран (4:3)</PresentationFormat>
  <Paragraphs>135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Тема: Примерная основная образовательная программа</vt:lpstr>
      <vt:lpstr>Примерная основная образовательная программа -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48</cp:revision>
  <dcterms:created xsi:type="dcterms:W3CDTF">2017-04-16T12:27:52Z</dcterms:created>
  <dcterms:modified xsi:type="dcterms:W3CDTF">2017-04-17T10:45:47Z</dcterms:modified>
</cp:coreProperties>
</file>