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2" r:id="rId10"/>
    <p:sldId id="263" r:id="rId11"/>
    <p:sldId id="264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учащихся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9"/>
                <c:pt idx="0">
                  <c:v>1кл</c:v>
                </c:pt>
                <c:pt idx="1">
                  <c:v>2кл</c:v>
                </c:pt>
                <c:pt idx="2">
                  <c:v>3кл</c:v>
                </c:pt>
                <c:pt idx="3">
                  <c:v>4кл</c:v>
                </c:pt>
                <c:pt idx="4">
                  <c:v>5кл</c:v>
                </c:pt>
                <c:pt idx="5">
                  <c:v>6кл</c:v>
                </c:pt>
                <c:pt idx="6">
                  <c:v>7кл</c:v>
                </c:pt>
                <c:pt idx="7">
                  <c:v>8кл</c:v>
                </c:pt>
                <c:pt idx="8">
                  <c:v>9кл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2</c:v>
                </c:pt>
                <c:pt idx="1">
                  <c:v>1</c:v>
                </c:pt>
                <c:pt idx="2">
                  <c:v>0</c:v>
                </c:pt>
                <c:pt idx="3">
                  <c:v>8</c:v>
                </c:pt>
                <c:pt idx="4">
                  <c:v>3</c:v>
                </c:pt>
                <c:pt idx="5">
                  <c:v>2</c:v>
                </c:pt>
                <c:pt idx="6">
                  <c:v>2</c:v>
                </c:pt>
                <c:pt idx="7">
                  <c:v>5</c:v>
                </c:pt>
                <c:pt idx="8">
                  <c:v>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процент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9"/>
                <c:pt idx="0">
                  <c:v>1кл</c:v>
                </c:pt>
                <c:pt idx="1">
                  <c:v>2кл</c:v>
                </c:pt>
                <c:pt idx="2">
                  <c:v>3кл</c:v>
                </c:pt>
                <c:pt idx="3">
                  <c:v>4кл</c:v>
                </c:pt>
                <c:pt idx="4">
                  <c:v>5кл</c:v>
                </c:pt>
                <c:pt idx="5">
                  <c:v>6кл</c:v>
                </c:pt>
                <c:pt idx="6">
                  <c:v>7кл</c:v>
                </c:pt>
                <c:pt idx="7">
                  <c:v>8кл</c:v>
                </c:pt>
                <c:pt idx="8">
                  <c:v>9кл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6</c:v>
                </c:pt>
                <c:pt idx="1">
                  <c:v>3</c:v>
                </c:pt>
                <c:pt idx="2">
                  <c:v>0</c:v>
                </c:pt>
                <c:pt idx="3">
                  <c:v>25</c:v>
                </c:pt>
                <c:pt idx="4">
                  <c:v>9</c:v>
                </c:pt>
                <c:pt idx="5">
                  <c:v>6</c:v>
                </c:pt>
                <c:pt idx="6">
                  <c:v>6</c:v>
                </c:pt>
                <c:pt idx="7">
                  <c:v>16</c:v>
                </c:pt>
                <c:pt idx="8">
                  <c:v>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3614720"/>
        <c:axId val="104499840"/>
      </c:barChart>
      <c:catAx>
        <c:axId val="103614720"/>
        <c:scaling>
          <c:orientation val="minMax"/>
        </c:scaling>
        <c:delete val="0"/>
        <c:axPos val="b"/>
        <c:majorTickMark val="out"/>
        <c:minorTickMark val="none"/>
        <c:tickLblPos val="nextTo"/>
        <c:crossAx val="104499840"/>
        <c:crosses val="autoZero"/>
        <c:auto val="1"/>
        <c:lblAlgn val="ctr"/>
        <c:lblOffset val="100"/>
        <c:noMultiLvlLbl val="0"/>
      </c:catAx>
      <c:valAx>
        <c:axId val="104499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36147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абсолютная</c:v>
                </c:pt>
              </c:strCache>
            </c:strRef>
          </c:tx>
          <c:invertIfNegative val="0"/>
          <c:cat>
            <c:strRef>
              <c:f>Лист1!$A$2:$A$10</c:f>
              <c:strCache>
                <c:ptCount val="6"/>
                <c:pt idx="0">
                  <c:v>4кл</c:v>
                </c:pt>
                <c:pt idx="1">
                  <c:v>5кл</c:v>
                </c:pt>
                <c:pt idx="2">
                  <c:v>6кл</c:v>
                </c:pt>
                <c:pt idx="3">
                  <c:v>7кл</c:v>
                </c:pt>
                <c:pt idx="4">
                  <c:v>8кл</c:v>
                </c:pt>
                <c:pt idx="5">
                  <c:v>9кл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качественная</c:v>
                </c:pt>
              </c:strCache>
            </c:strRef>
          </c:tx>
          <c:invertIfNegative val="0"/>
          <c:cat>
            <c:strRef>
              <c:f>Лист1!$A$2:$A$10</c:f>
              <c:strCache>
                <c:ptCount val="6"/>
                <c:pt idx="0">
                  <c:v>4кл</c:v>
                </c:pt>
                <c:pt idx="1">
                  <c:v>5кл</c:v>
                </c:pt>
                <c:pt idx="2">
                  <c:v>6кл</c:v>
                </c:pt>
                <c:pt idx="3">
                  <c:v>7кл</c:v>
                </c:pt>
                <c:pt idx="4">
                  <c:v>8кл</c:v>
                </c:pt>
                <c:pt idx="5">
                  <c:v>9кл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38</c:v>
                </c:pt>
                <c:pt idx="1">
                  <c:v>0</c:v>
                </c:pt>
                <c:pt idx="2">
                  <c:v>50</c:v>
                </c:pt>
                <c:pt idx="3">
                  <c:v>50</c:v>
                </c:pt>
                <c:pt idx="4">
                  <c:v>0</c:v>
                </c:pt>
                <c:pt idx="5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7134976"/>
        <c:axId val="110298240"/>
        <c:axId val="0"/>
      </c:bar3DChart>
      <c:catAx>
        <c:axId val="107134976"/>
        <c:scaling>
          <c:orientation val="minMax"/>
        </c:scaling>
        <c:delete val="0"/>
        <c:axPos val="b"/>
        <c:majorTickMark val="out"/>
        <c:minorTickMark val="none"/>
        <c:tickLblPos val="nextTo"/>
        <c:crossAx val="110298240"/>
        <c:crosses val="autoZero"/>
        <c:auto val="1"/>
        <c:lblAlgn val="ctr"/>
        <c:lblOffset val="100"/>
        <c:noMultiLvlLbl val="0"/>
      </c:catAx>
      <c:valAx>
        <c:axId val="1102982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713497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</c:v>
                </c:pt>
              </c:strCache>
            </c:strRef>
          </c:tx>
          <c:cat>
            <c:strRef>
              <c:f>Лист1!$A$2:$A$5</c:f>
              <c:strCache>
                <c:ptCount val="3"/>
                <c:pt idx="1">
                  <c:v>мальчики</c:v>
                </c:pt>
                <c:pt idx="2">
                  <c:v>девочки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1">
                  <c:v>50</c:v>
                </c:pt>
                <c:pt idx="2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100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33</c:v>
                </c:pt>
                <c:pt idx="1">
                  <c:v>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</c:v>
                </c:pt>
                <c:pt idx="1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44</c:v>
                </c:pt>
                <c:pt idx="1">
                  <c:v>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5197B-CA96-46A0-B13A-4FB6A066E16C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8CC7-A253-4145-8233-6DABB83323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5197B-CA96-46A0-B13A-4FB6A066E16C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8CC7-A253-4145-8233-6DABB83323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5197B-CA96-46A0-B13A-4FB6A066E16C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8CC7-A253-4145-8233-6DABB833237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5197B-CA96-46A0-B13A-4FB6A066E16C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8CC7-A253-4145-8233-6DABB833237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5197B-CA96-46A0-B13A-4FB6A066E16C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8CC7-A253-4145-8233-6DABB83323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5197B-CA96-46A0-B13A-4FB6A066E16C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8CC7-A253-4145-8233-6DABB833237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5197B-CA96-46A0-B13A-4FB6A066E16C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8CC7-A253-4145-8233-6DABB83323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5197B-CA96-46A0-B13A-4FB6A066E16C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8CC7-A253-4145-8233-6DABB83323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5197B-CA96-46A0-B13A-4FB6A066E16C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8CC7-A253-4145-8233-6DABB83323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5197B-CA96-46A0-B13A-4FB6A066E16C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8CC7-A253-4145-8233-6DABB833237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5197B-CA96-46A0-B13A-4FB6A066E16C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38CC7-A253-4145-8233-6DABB833237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EA5197B-CA96-46A0-B13A-4FB6A066E16C}" type="datetimeFigureOut">
              <a:rPr lang="ru-RU" smtClean="0"/>
              <a:t>29.04.2015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4538CC7-A253-4145-8233-6DABB833237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2916325"/>
          </a:xfrm>
        </p:spPr>
        <p:txBody>
          <a:bodyPr>
            <a:normAutofit/>
          </a:bodyPr>
          <a:lstStyle/>
          <a:p>
            <a:r>
              <a:rPr kumimoji="0" lang="ru-RU" sz="6000" b="1" i="1" u="none" strike="noStrike" kern="0" cap="none" spc="0" normalizeH="0" baseline="0" noProof="0" dirty="0" smtClean="0">
                <a:ln>
                  <a:noFill/>
                </a:ln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llins" pitchFamily="2" charset="0"/>
                <a:ea typeface="+mj-ea"/>
                <a:cs typeface="+mj-cs"/>
              </a:rPr>
              <a:t>Проценты и статистика в жизни и в нашей школе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6828" y="4725144"/>
            <a:ext cx="7124836" cy="1473200"/>
          </a:xfrm>
        </p:spPr>
        <p:txBody>
          <a:bodyPr/>
          <a:lstStyle/>
          <a:p>
            <a:r>
              <a:rPr lang="ru-RU" dirty="0" smtClean="0"/>
              <a:t>                                    </a:t>
            </a:r>
            <a:r>
              <a:rPr lang="ru-RU" sz="2800" dirty="0" smtClean="0">
                <a:solidFill>
                  <a:srgbClr val="FF0000"/>
                </a:solidFill>
              </a:rPr>
              <a:t>Выполнила: ученица 6 класса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                                         </a:t>
            </a:r>
            <a:r>
              <a:rPr lang="ru-RU" sz="2800" dirty="0" err="1" smtClean="0">
                <a:solidFill>
                  <a:srgbClr val="FF0000"/>
                </a:solidFill>
              </a:rPr>
              <a:t>Ярик</a:t>
            </a:r>
            <a:r>
              <a:rPr lang="ru-RU" sz="2800" dirty="0" smtClean="0">
                <a:solidFill>
                  <a:srgbClr val="FF0000"/>
                </a:solidFill>
              </a:rPr>
              <a:t> Ирина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Picture 4" descr="j023716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38438">
            <a:off x="211753" y="3849033"/>
            <a:ext cx="3421062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010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1852600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 класс: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6355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4062076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8</a:t>
            </a:r>
            <a:r>
              <a:rPr lang="ru-RU" dirty="0" smtClean="0"/>
              <a:t> класс: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7279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6350571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9</a:t>
            </a:r>
            <a:r>
              <a:rPr lang="ru-RU" dirty="0" smtClean="0"/>
              <a:t> класс: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1992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5835155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Успеваемость учащихся </a:t>
            </a:r>
            <a:br>
              <a:rPr lang="ru-RU" dirty="0" smtClean="0"/>
            </a:br>
            <a:r>
              <a:rPr lang="ru-RU" dirty="0" smtClean="0"/>
              <a:t>по классам: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72848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Велика роль процентов в повседневной жизни. Очень часто приходится решать </a:t>
            </a:r>
            <a:r>
              <a:rPr lang="ru-RU" dirty="0" smtClean="0"/>
              <a:t>задачи на проценты в повседневной жизни. Уметь </a:t>
            </a:r>
            <a:r>
              <a:rPr lang="ru-RU" dirty="0"/>
              <a:t>грамотно и экономно проводить элементарные процентные вычисления должен каждый современный учащийся.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7240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541" y="1772816"/>
            <a:ext cx="5040560" cy="3450696"/>
          </a:xfrm>
        </p:spPr>
        <p:txBody>
          <a:bodyPr>
            <a:normAutofit lnSpcReduction="10000"/>
          </a:bodyPr>
          <a:lstStyle/>
          <a:p>
            <a:pPr marL="0" lvl="0" indent="0" algn="ctr" fontAlgn="base">
              <a:lnSpc>
                <a:spcPct val="90000"/>
              </a:lnSpc>
              <a:spcAft>
                <a:spcPct val="0"/>
              </a:spcAft>
              <a:buClr>
                <a:srgbClr val="FFFFFF"/>
              </a:buClr>
              <a:buSzPct val="60000"/>
              <a:buNone/>
              <a:defRPr/>
            </a:pPr>
            <a:r>
              <a:rPr lang="ru-RU" sz="4000" i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Rage Italic" pitchFamily="66" charset="0"/>
              </a:rPr>
              <a:t>Узнать, для чего нужны </a:t>
            </a:r>
            <a:r>
              <a:rPr lang="ru-RU" sz="4000" i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Rage Italic" pitchFamily="66" charset="0"/>
              </a:rPr>
              <a:t>проценты;</a:t>
            </a:r>
            <a:endParaRPr lang="ru-RU" sz="4000" i="1" kern="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Rage Italic" pitchFamily="66" charset="0"/>
            </a:endParaRPr>
          </a:p>
          <a:p>
            <a:pPr marL="0" lvl="0" indent="0" algn="ctr" fontAlgn="base">
              <a:lnSpc>
                <a:spcPct val="90000"/>
              </a:lnSpc>
              <a:spcAft>
                <a:spcPct val="0"/>
              </a:spcAft>
              <a:buClr>
                <a:srgbClr val="FFFFFF"/>
              </a:buClr>
              <a:buSzPct val="60000"/>
              <a:buNone/>
              <a:defRPr/>
            </a:pPr>
            <a:r>
              <a:rPr lang="ru-RU" sz="4000" i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Rage Italic" pitchFamily="66" charset="0"/>
              </a:rPr>
              <a:t>Понять, как их </a:t>
            </a:r>
            <a:r>
              <a:rPr lang="ru-RU" sz="4000" i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Rage Italic" pitchFamily="66" charset="0"/>
              </a:rPr>
              <a:t>можно используют в жизни на примере нашей школы.</a:t>
            </a:r>
            <a:endParaRPr lang="ru-RU" sz="4000" i="1" kern="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Rage Italic" pitchFamily="66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pic>
        <p:nvPicPr>
          <p:cNvPr id="4" name="Picture 4" descr="j02343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556792"/>
            <a:ext cx="2520950" cy="380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6297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9412400"/>
              </p:ext>
            </p:extLst>
          </p:nvPr>
        </p:nvGraphicFramePr>
        <p:xfrm>
          <a:off x="251520" y="1808820"/>
          <a:ext cx="8712968" cy="4140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 классов: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9251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Количественный </a:t>
            </a:r>
            <a:r>
              <a:rPr lang="ru-RU" dirty="0"/>
              <a:t>состав </a:t>
            </a:r>
            <a:r>
              <a:rPr lang="ru-RU" dirty="0" smtClean="0"/>
              <a:t> мальчиков и девочек класса: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400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1973837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7952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0547627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класс: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0750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3590207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класс: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6242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0386198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класс: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7860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2305433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 класс: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27083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</TotalTime>
  <Words>116</Words>
  <Application>Microsoft Office PowerPoint</Application>
  <PresentationFormat>Экран (4:3)</PresentationFormat>
  <Paragraphs>27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Проценты и статистика в жизни и в нашей школе</vt:lpstr>
      <vt:lpstr>Цели:</vt:lpstr>
      <vt:lpstr>Состав классов:</vt:lpstr>
      <vt:lpstr>Количественный состав  мальчиков и девочек класса:</vt:lpstr>
      <vt:lpstr>1 класс</vt:lpstr>
      <vt:lpstr>2 класс:</vt:lpstr>
      <vt:lpstr>4 класс:</vt:lpstr>
      <vt:lpstr>5 класс:</vt:lpstr>
      <vt:lpstr>6 класс:</vt:lpstr>
      <vt:lpstr>7 класс:</vt:lpstr>
      <vt:lpstr>8 класс:</vt:lpstr>
      <vt:lpstr>9 класс:</vt:lpstr>
      <vt:lpstr>Успеваемость учащихся  по классам:</vt:lpstr>
      <vt:lpstr>Вывод: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Проценты и статистика в жизни и в нашей школе</dc:title>
  <dc:creator>школа</dc:creator>
  <cp:lastModifiedBy>школа</cp:lastModifiedBy>
  <cp:revision>5</cp:revision>
  <dcterms:created xsi:type="dcterms:W3CDTF">2015-04-29T14:36:46Z</dcterms:created>
  <dcterms:modified xsi:type="dcterms:W3CDTF">2015-04-29T15:20:45Z</dcterms:modified>
</cp:coreProperties>
</file>