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8" r:id="rId2"/>
    <p:sldId id="277" r:id="rId3"/>
    <p:sldId id="257" r:id="rId4"/>
    <p:sldId id="276" r:id="rId5"/>
    <p:sldId id="259" r:id="rId6"/>
    <p:sldId id="275" r:id="rId7"/>
    <p:sldId id="274" r:id="rId8"/>
    <p:sldId id="260" r:id="rId9"/>
    <p:sldId id="261" r:id="rId10"/>
    <p:sldId id="262" r:id="rId11"/>
    <p:sldId id="263" r:id="rId12"/>
    <p:sldId id="265" r:id="rId13"/>
    <p:sldId id="266" r:id="rId14"/>
    <p:sldId id="267" r:id="rId15"/>
    <p:sldId id="268" r:id="rId16"/>
    <p:sldId id="269" r:id="rId17"/>
    <p:sldId id="270" r:id="rId18"/>
    <p:sldId id="272" r:id="rId19"/>
    <p:sldId id="271" r:id="rId20"/>
    <p:sldId id="273" r:id="rId21"/>
    <p:sldId id="26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74324" autoAdjust="0"/>
  </p:normalViewPr>
  <p:slideViewPr>
    <p:cSldViewPr>
      <p:cViewPr varScale="1">
        <p:scale>
          <a:sx n="76" d="100"/>
          <a:sy n="76" d="100"/>
        </p:scale>
        <p:origin x="-9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50FB33-A68E-4832-9F62-1F97A75FEB3F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6C7B00-4707-44F7-90E1-AC9DC5BB731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6C7B00-4707-44F7-90E1-AC9DC5BB731B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6C7B00-4707-44F7-90E1-AC9DC5BB731B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07A11-4640-4633-94E3-FA6298A52F8F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A6505-400A-4F73-A679-57AEDDACA7C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07A11-4640-4633-94E3-FA6298A52F8F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A6505-400A-4F73-A679-57AEDDACA7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07A11-4640-4633-94E3-FA6298A52F8F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A6505-400A-4F73-A679-57AEDDACA7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07A11-4640-4633-94E3-FA6298A52F8F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A6505-400A-4F73-A679-57AEDDACA7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07A11-4640-4633-94E3-FA6298A52F8F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A6505-400A-4F73-A679-57AEDDACA7C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07A11-4640-4633-94E3-FA6298A52F8F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A6505-400A-4F73-A679-57AEDDACA7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07A11-4640-4633-94E3-FA6298A52F8F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A6505-400A-4F73-A679-57AEDDACA7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07A11-4640-4633-94E3-FA6298A52F8F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A6505-400A-4F73-A679-57AEDDACA7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07A11-4640-4633-94E3-FA6298A52F8F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A6505-400A-4F73-A679-57AEDDACA7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07A11-4640-4633-94E3-FA6298A52F8F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A6505-400A-4F73-A679-57AEDDACA7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07A11-4640-4633-94E3-FA6298A52F8F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59A6505-400A-4F73-A679-57AEDDACA7C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8E07A11-4640-4633-94E3-FA6298A52F8F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59A6505-400A-4F73-A679-57AEDDACA7CF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0" y="142852"/>
            <a:ext cx="9144000" cy="657229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                                                                                                            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Здоровьесберегающие технологии в системе оздоровительной работы в"/>
          <p:cNvPicPr/>
          <p:nvPr/>
        </p:nvPicPr>
        <p:blipFill>
          <a:blip r:embed="rId3"/>
          <a:srcRect b="80099"/>
          <a:stretch>
            <a:fillRect/>
          </a:stretch>
        </p:blipFill>
        <p:spPr bwMode="auto">
          <a:xfrm>
            <a:off x="0" y="0"/>
            <a:ext cx="9144000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Здоровьесберегающие технологии в системе оздоровительной работы в"/>
          <p:cNvPicPr/>
          <p:nvPr/>
        </p:nvPicPr>
        <p:blipFill>
          <a:blip r:embed="rId3"/>
          <a:srcRect l="88829" t="20300" b="30341"/>
          <a:stretch>
            <a:fillRect/>
          </a:stretch>
        </p:blipFill>
        <p:spPr bwMode="auto">
          <a:xfrm>
            <a:off x="8143900" y="1643050"/>
            <a:ext cx="100010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Здоровьесберегающие технологии в системе оздоровительной работы в"/>
          <p:cNvPicPr/>
          <p:nvPr/>
        </p:nvPicPr>
        <p:blipFill>
          <a:blip r:embed="rId3"/>
          <a:srcRect t="70749"/>
          <a:stretch>
            <a:fillRect/>
          </a:stretch>
        </p:blipFill>
        <p:spPr bwMode="auto">
          <a:xfrm>
            <a:off x="0" y="4714885"/>
            <a:ext cx="9144000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Здоровьесберегающие технологии в системе оздоровительной работы в"/>
          <p:cNvPicPr/>
          <p:nvPr/>
        </p:nvPicPr>
        <p:blipFill>
          <a:blip r:embed="rId3"/>
          <a:srcRect t="15598" r="85362" b="28846"/>
          <a:stretch>
            <a:fillRect/>
          </a:stretch>
        </p:blipFill>
        <p:spPr bwMode="auto">
          <a:xfrm>
            <a:off x="0" y="1285860"/>
            <a:ext cx="135729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1357290" y="1428736"/>
            <a:ext cx="6786610" cy="3286148"/>
          </a:xfrm>
          <a:prstGeom prst="rect">
            <a:avLst/>
          </a:prstGeom>
          <a:solidFill>
            <a:srgbClr val="DAEEF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«Организация процесса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здоровьясбережения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и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здоровьясохранения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обучающихся в воспитательной работе школы - интернате»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cs typeface="Arial" pitchFamily="34" charset="0"/>
              </a:rPr>
              <a:t>подготовил воспитатель школы – интерната Коновалова Галина Афанасьевна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Утренняя гимнастика: Способствует развитию у детей правильной осанки,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9144000" cy="5857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Утренняя гимнастика: Способствует развитию у детей правильной осанки,"/>
          <p:cNvPicPr>
            <a:picLocks noChangeAspect="1" noChangeArrowheads="1"/>
          </p:cNvPicPr>
          <p:nvPr/>
        </p:nvPicPr>
        <p:blipFill>
          <a:blip r:embed="rId2"/>
          <a:srcRect t="48781" r="71094"/>
          <a:stretch>
            <a:fillRect/>
          </a:stretch>
        </p:blipFill>
        <p:spPr bwMode="auto">
          <a:xfrm>
            <a:off x="0" y="1000108"/>
            <a:ext cx="9144000" cy="5857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0" y="1000108"/>
            <a:ext cx="364330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/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Водные процедуры</a:t>
            </a:r>
            <a:endParaRPr lang="ru-RU" sz="30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Обширное умывание детей"/>
          <p:cNvPicPr/>
          <p:nvPr/>
        </p:nvPicPr>
        <p:blipFill>
          <a:blip r:embed="rId3"/>
          <a:srcRect l="59808" t="22436" r="23699" b="3846"/>
          <a:stretch>
            <a:fillRect/>
          </a:stretch>
        </p:blipFill>
        <p:spPr bwMode="auto">
          <a:xfrm>
            <a:off x="285720" y="1857364"/>
            <a:ext cx="2928958" cy="5000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143372" y="1357298"/>
            <a:ext cx="4857784" cy="280076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Физминутки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8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69875" algn="ctr"/>
            <a:r>
              <a:rPr lang="ru-RU" sz="16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Физминутки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предназначены для обучающихся для того, чтобы сбросить напряжение от непосредственно образовательной деятельности. Непосредственно от образовательной деятельности воспитанник часто утомляется внимание его рассеивается и т. д. </a:t>
            </a:r>
          </a:p>
          <a:p>
            <a:pPr marL="269875" algn="ctr"/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Продолжительность </a:t>
            </a:r>
            <a:r>
              <a:rPr lang="ru-RU" sz="16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физминутки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2-3 минуты, после чего, ребенок, сняв напряжение, может с новыми силами приступить к занятиям.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Физминутки"/>
          <p:cNvPicPr/>
          <p:nvPr/>
        </p:nvPicPr>
        <p:blipFill>
          <a:blip r:embed="rId4"/>
          <a:srcRect t="64930"/>
          <a:stretch>
            <a:fillRect/>
          </a:stretch>
        </p:blipFill>
        <p:spPr bwMode="auto">
          <a:xfrm>
            <a:off x="3571868" y="4286256"/>
            <a:ext cx="5572132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альчиковая гимнастика"/>
          <p:cNvPicPr/>
          <p:nvPr/>
        </p:nvPicPr>
        <p:blipFill>
          <a:blip r:embed="rId2"/>
          <a:srcRect t="5215" r="4997" b="89049"/>
          <a:stretch>
            <a:fillRect/>
          </a:stretch>
        </p:blipFill>
        <p:spPr bwMode="auto">
          <a:xfrm>
            <a:off x="0" y="1000108"/>
            <a:ext cx="9144000" cy="642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Пальчиковая гимнастика"/>
          <p:cNvPicPr/>
          <p:nvPr/>
        </p:nvPicPr>
        <p:blipFill>
          <a:blip r:embed="rId2"/>
          <a:srcRect l="24853" t="12322" r="6990" b="41667"/>
          <a:stretch>
            <a:fillRect/>
          </a:stretch>
        </p:blipFill>
        <p:spPr bwMode="auto">
          <a:xfrm>
            <a:off x="500034" y="3286124"/>
            <a:ext cx="8001056" cy="3571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Пальчиковая гимнастика"/>
          <p:cNvPicPr/>
          <p:nvPr/>
        </p:nvPicPr>
        <p:blipFill>
          <a:blip r:embed="rId2"/>
          <a:srcRect l="68787" t="68196" b="11174"/>
          <a:stretch>
            <a:fillRect/>
          </a:stretch>
        </p:blipFill>
        <p:spPr bwMode="auto">
          <a:xfrm>
            <a:off x="1785918" y="1643050"/>
            <a:ext cx="4572032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Зрительная гимнасти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000108"/>
            <a:ext cx="8809500" cy="5572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Дыхательная гимнастика"/>
          <p:cNvPicPr>
            <a:picLocks noChangeAspect="1" noChangeArrowheads="1"/>
          </p:cNvPicPr>
          <p:nvPr/>
        </p:nvPicPr>
        <p:blipFill>
          <a:blip r:embed="rId2"/>
          <a:srcRect l="1042" t="73612" r="83333" b="12500"/>
          <a:stretch>
            <a:fillRect/>
          </a:stretch>
        </p:blipFill>
        <p:spPr bwMode="auto">
          <a:xfrm>
            <a:off x="285720" y="1643050"/>
            <a:ext cx="3929058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44" name="Picture 4" descr="Дыхательная гимнастика"/>
          <p:cNvPicPr>
            <a:picLocks noChangeAspect="1" noChangeArrowheads="1"/>
          </p:cNvPicPr>
          <p:nvPr/>
        </p:nvPicPr>
        <p:blipFill>
          <a:blip r:embed="rId2"/>
          <a:srcRect l="35231" t="10493" r="35325" b="39507"/>
          <a:stretch>
            <a:fillRect/>
          </a:stretch>
        </p:blipFill>
        <p:spPr bwMode="auto">
          <a:xfrm>
            <a:off x="4214810" y="1643050"/>
            <a:ext cx="4500562" cy="4572032"/>
          </a:xfrm>
          <a:prstGeom prst="rect">
            <a:avLst/>
          </a:prstGeom>
          <a:noFill/>
        </p:spPr>
      </p:pic>
      <p:pic>
        <p:nvPicPr>
          <p:cNvPr id="35846" name="Picture 6" descr="Дыхательная гимнастика"/>
          <p:cNvPicPr>
            <a:picLocks noChangeAspect="1" noChangeArrowheads="1"/>
          </p:cNvPicPr>
          <p:nvPr/>
        </p:nvPicPr>
        <p:blipFill>
          <a:blip r:embed="rId2"/>
          <a:srcRect l="24815" t="5152" r="25185" b="89507"/>
          <a:stretch>
            <a:fillRect/>
          </a:stretch>
        </p:blipFill>
        <p:spPr bwMode="auto">
          <a:xfrm>
            <a:off x="0" y="1000108"/>
            <a:ext cx="9144000" cy="642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Дыхательная гимнастика"/>
          <p:cNvPicPr>
            <a:picLocks noChangeAspect="1" noChangeArrowheads="1"/>
          </p:cNvPicPr>
          <p:nvPr/>
        </p:nvPicPr>
        <p:blipFill>
          <a:blip r:embed="rId2"/>
          <a:srcRect l="21875" t="72223" r="56250" b="8333"/>
          <a:stretch>
            <a:fillRect/>
          </a:stretch>
        </p:blipFill>
        <p:spPr bwMode="auto">
          <a:xfrm>
            <a:off x="285720" y="4000504"/>
            <a:ext cx="3929058" cy="24288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4" descr="Психогимнастика Психогимнастические образы, этюды и упражнения"/>
          <p:cNvPicPr>
            <a:picLocks noChangeAspect="1" noChangeArrowheads="1"/>
          </p:cNvPicPr>
          <p:nvPr/>
        </p:nvPicPr>
        <p:blipFill>
          <a:blip r:embed="rId2"/>
          <a:srcRect t="40869" r="65470" b="8598"/>
          <a:stretch>
            <a:fillRect/>
          </a:stretch>
        </p:blipFill>
        <p:spPr bwMode="auto">
          <a:xfrm>
            <a:off x="928662" y="2928934"/>
            <a:ext cx="3857621" cy="39290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66" name="Picture 6" descr="Психогимнастика Психогимнастические образы, этюды и упражнения"/>
          <p:cNvPicPr>
            <a:picLocks noChangeAspect="1" noChangeArrowheads="1"/>
          </p:cNvPicPr>
          <p:nvPr/>
        </p:nvPicPr>
        <p:blipFill>
          <a:blip r:embed="rId2"/>
          <a:srcRect t="5425" b="65278"/>
          <a:stretch>
            <a:fillRect/>
          </a:stretch>
        </p:blipFill>
        <p:spPr bwMode="auto">
          <a:xfrm>
            <a:off x="0" y="1000108"/>
            <a:ext cx="9144000" cy="1928826"/>
          </a:xfrm>
          <a:prstGeom prst="rect">
            <a:avLst/>
          </a:prstGeom>
          <a:noFill/>
        </p:spPr>
      </p:pic>
      <p:pic>
        <p:nvPicPr>
          <p:cNvPr id="40968" name="Picture 8" descr="Психогимнастика Психогимнастические образы, этюды и упражнения"/>
          <p:cNvPicPr>
            <a:picLocks noChangeAspect="1" noChangeArrowheads="1"/>
          </p:cNvPicPr>
          <p:nvPr/>
        </p:nvPicPr>
        <p:blipFill>
          <a:blip r:embed="rId2"/>
          <a:srcRect l="38995" t="38777" r="33519" b="3041"/>
          <a:stretch>
            <a:fillRect/>
          </a:stretch>
        </p:blipFill>
        <p:spPr bwMode="auto">
          <a:xfrm>
            <a:off x="5286380" y="2857496"/>
            <a:ext cx="3071834" cy="4000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Здоровьесберегающие технологии в системе оздоровительной работы 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9144000" cy="5857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Обширное умывание детей"/>
          <p:cNvPicPr>
            <a:picLocks noChangeAspect="1" noChangeArrowheads="1"/>
          </p:cNvPicPr>
          <p:nvPr/>
        </p:nvPicPr>
        <p:blipFill>
          <a:blip r:embed="rId2"/>
          <a:srcRect l="1042" r="-1" b="91667"/>
          <a:stretch>
            <a:fillRect/>
          </a:stretch>
        </p:blipFill>
        <p:spPr bwMode="auto">
          <a:xfrm>
            <a:off x="214282" y="-2428916"/>
            <a:ext cx="6786610" cy="428628"/>
          </a:xfrm>
          <a:prstGeom prst="rect">
            <a:avLst/>
          </a:prstGeom>
          <a:noFill/>
        </p:spPr>
      </p:pic>
      <p:sp>
        <p:nvSpPr>
          <p:cNvPr id="44039" name="Text Box 7"/>
          <p:cNvSpPr txBox="1">
            <a:spLocks noChangeArrowheads="1"/>
          </p:cNvSpPr>
          <p:nvPr/>
        </p:nvSpPr>
        <p:spPr bwMode="auto">
          <a:xfrm>
            <a:off x="0" y="1000108"/>
            <a:ext cx="9144000" cy="5857892"/>
          </a:xfrm>
          <a:prstGeom prst="rect">
            <a:avLst/>
          </a:prstGeom>
          <a:solidFill>
            <a:srgbClr val="B6DDE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Режимные моменты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формированию навыков личной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гигиены.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200" dirty="0" smtClean="0"/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Прогулка </a:t>
            </a:r>
            <a:r>
              <a:rPr lang="ru-RU" sz="2400" dirty="0"/>
              <a:t>в режиме дня является важным моментом, обеспечивающим бодрость и готовность к продуктивным занятиям, является паузой для восстановления сил, снятия умственного и физического утомления, повышения работоспособности обучающихся, воспитанников</a:t>
            </a:r>
            <a:r>
              <a:rPr lang="ru-RU" sz="2800" dirty="0"/>
              <a:t>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60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Arial" pitchFamily="34" charset="0"/>
            </a:endParaRPr>
          </a:p>
        </p:txBody>
      </p:sp>
      <p:pic>
        <p:nvPicPr>
          <p:cNvPr id="10" name="Picture 4" descr="Прогулки на свежем воздухе"/>
          <p:cNvPicPr>
            <a:picLocks noChangeAspect="1" noChangeArrowheads="1"/>
          </p:cNvPicPr>
          <p:nvPr/>
        </p:nvPicPr>
        <p:blipFill>
          <a:blip r:embed="rId3"/>
          <a:srcRect l="46736" t="12388" r="14980" b="84395"/>
          <a:stretch>
            <a:fillRect/>
          </a:stretch>
        </p:blipFill>
        <p:spPr bwMode="auto">
          <a:xfrm>
            <a:off x="0" y="2000240"/>
            <a:ext cx="9144000" cy="785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4" descr="Прогулки на свежем воздухе"/>
          <p:cNvPicPr>
            <a:picLocks noChangeAspect="1" noChangeArrowheads="1"/>
          </p:cNvPicPr>
          <p:nvPr/>
        </p:nvPicPr>
        <p:blipFill>
          <a:blip r:embed="rId3"/>
          <a:srcRect t="73078" r="53125" b="5555"/>
          <a:stretch>
            <a:fillRect/>
          </a:stretch>
        </p:blipFill>
        <p:spPr bwMode="auto">
          <a:xfrm>
            <a:off x="142844" y="4857760"/>
            <a:ext cx="4286248" cy="1785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4" descr="Прогулки на свежем воздухе"/>
          <p:cNvPicPr>
            <a:picLocks noChangeAspect="1" noChangeArrowheads="1"/>
          </p:cNvPicPr>
          <p:nvPr/>
        </p:nvPicPr>
        <p:blipFill>
          <a:blip r:embed="rId3"/>
          <a:srcRect l="63177" t="73078" r="19635" b="5555"/>
          <a:stretch>
            <a:fillRect/>
          </a:stretch>
        </p:blipFill>
        <p:spPr bwMode="auto">
          <a:xfrm>
            <a:off x="5214942" y="4571984"/>
            <a:ext cx="3286148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Игры с водой"/>
          <p:cNvPicPr>
            <a:picLocks noChangeAspect="1" noChangeArrowheads="1"/>
          </p:cNvPicPr>
          <p:nvPr/>
        </p:nvPicPr>
        <p:blipFill>
          <a:blip r:embed="rId2"/>
          <a:srcRect l="82022" b="77528"/>
          <a:stretch>
            <a:fillRect/>
          </a:stretch>
        </p:blipFill>
        <p:spPr bwMode="auto">
          <a:xfrm>
            <a:off x="0" y="1071546"/>
            <a:ext cx="9144000" cy="5786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42844" y="1214422"/>
            <a:ext cx="8786875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Подвижные игры</a:t>
            </a:r>
          </a:p>
          <a:p>
            <a:pPr algn="ctr"/>
            <a:r>
              <a:rPr lang="ru-RU" sz="48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на сплочение </a:t>
            </a:r>
            <a:r>
              <a:rPr lang="ru-RU" sz="4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коллектива</a:t>
            </a:r>
            <a:r>
              <a:rPr lang="ru-RU" sz="48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на разогрев и организацию класса, снижение </a:t>
            </a:r>
            <a:r>
              <a:rPr lang="ru-RU" sz="4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напряженности и т. д.</a:t>
            </a:r>
            <a:r>
              <a:rPr lang="ru-RU" sz="48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Утренняя гимнастика: Способствует развитию у детей правильной осанки,"/>
          <p:cNvPicPr>
            <a:picLocks noChangeAspect="1" noChangeArrowheads="1"/>
          </p:cNvPicPr>
          <p:nvPr/>
        </p:nvPicPr>
        <p:blipFill>
          <a:blip r:embed="rId2"/>
          <a:srcRect t="48781" r="71094"/>
          <a:stretch>
            <a:fillRect/>
          </a:stretch>
        </p:blipFill>
        <p:spPr bwMode="auto">
          <a:xfrm>
            <a:off x="0" y="1000108"/>
            <a:ext cx="9144000" cy="5857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85720" y="1214422"/>
            <a:ext cx="864399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в 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заключение </a:t>
            </a:r>
            <a:r>
              <a:rPr lang="ru-RU" sz="4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хочется сказать, что 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правильно организованный </a:t>
            </a:r>
            <a:r>
              <a:rPr lang="ru-RU" sz="4000" b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образовательно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воспитательный процесс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нас в 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школе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существенно 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положительно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влиять 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укрепление и развитие здоровья, как учащихся, так и педагогов.</a:t>
            </a:r>
            <a:endParaRPr lang="ru-RU" sz="40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Утренняя гимнастика: Способствует развитию у детей правильной осанки,"/>
          <p:cNvPicPr>
            <a:picLocks noChangeAspect="1" noChangeArrowheads="1"/>
          </p:cNvPicPr>
          <p:nvPr/>
        </p:nvPicPr>
        <p:blipFill>
          <a:blip r:embed="rId2"/>
          <a:srcRect t="48781" r="71094"/>
          <a:stretch>
            <a:fillRect/>
          </a:stretch>
        </p:blipFill>
        <p:spPr bwMode="auto">
          <a:xfrm>
            <a:off x="0" y="1000108"/>
            <a:ext cx="9144000" cy="585789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1000108"/>
            <a:ext cx="9144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algn="ctr">
              <a:tabLst>
                <a:tab pos="8701088" algn="l"/>
                <a:tab pos="8878888" algn="l"/>
              </a:tabLst>
            </a:pPr>
            <a:r>
              <a:rPr lang="ru-RU" sz="4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Вступление ребенка в возраст ученичества повышает нагрузку на весь организм. Именно поэтому охрана и укрепление здоровья ребенка является не только важной медицинской проблемой, но и актуальной педагогической задачей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Утренняя гимнастика: Способствует развитию у детей правильной осанки,"/>
          <p:cNvPicPr>
            <a:picLocks noChangeAspect="1" noChangeArrowheads="1"/>
          </p:cNvPicPr>
          <p:nvPr/>
        </p:nvPicPr>
        <p:blipFill>
          <a:blip r:embed="rId2"/>
          <a:srcRect t="48781" r="71094"/>
          <a:stretch>
            <a:fillRect/>
          </a:stretch>
        </p:blipFill>
        <p:spPr bwMode="auto">
          <a:xfrm>
            <a:off x="0" y="1000108"/>
            <a:ext cx="9144000" cy="5857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0" y="1000108"/>
            <a:ext cx="900115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9875" algn="ctr"/>
            <a:r>
              <a:rPr lang="ru-RU" sz="4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40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4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образовательных технологий обучения – обеспечить школьнику возможность сохранения здоровья за период обучения в школе, сформировать у него необходимые знания, умения и навыки по здоровому образу жизни, научить использовать знания в повседневной жизни.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Утренняя гимнастика: Способствует развитию у детей правильной осанки,"/>
          <p:cNvPicPr>
            <a:picLocks noChangeAspect="1" noChangeArrowheads="1"/>
          </p:cNvPicPr>
          <p:nvPr/>
        </p:nvPicPr>
        <p:blipFill>
          <a:blip r:embed="rId2"/>
          <a:srcRect t="48781" r="71094"/>
          <a:stretch>
            <a:fillRect/>
          </a:stretch>
        </p:blipFill>
        <p:spPr bwMode="auto">
          <a:xfrm>
            <a:off x="0" y="1000108"/>
            <a:ext cx="9144000" cy="5857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1071538" y="2143116"/>
            <a:ext cx="67151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</a:t>
            </a:r>
            <a:r>
              <a:rPr lang="ru-RU" sz="54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5400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Здоровьесберегающие технологии– это целостная систем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Утренняя гимнастика: Способствует развитию у детей правильной осанки,"/>
          <p:cNvPicPr>
            <a:picLocks noChangeAspect="1" noChangeArrowheads="1"/>
          </p:cNvPicPr>
          <p:nvPr/>
        </p:nvPicPr>
        <p:blipFill>
          <a:blip r:embed="rId2"/>
          <a:srcRect t="48781" r="71094"/>
          <a:stretch>
            <a:fillRect/>
          </a:stretch>
        </p:blipFill>
        <p:spPr bwMode="auto">
          <a:xfrm>
            <a:off x="0" y="1000108"/>
            <a:ext cx="9144000" cy="5857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1000108"/>
            <a:ext cx="9144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algn="ctr"/>
            <a:r>
              <a:rPr lang="ru-RU" sz="4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работе с детьми моей группы, я использую принцип «Здоровье – это не просто отсутствие болезней или физических дефектов у учащихся, а состояние полного физического, психического и социального благополучия, а также доброжелательные отношения с людьми».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доровьесберегающие технологии в детском саду-это прежде всего"/>
          <p:cNvPicPr/>
          <p:nvPr/>
        </p:nvPicPr>
        <p:blipFill>
          <a:blip r:embed="rId2"/>
          <a:srcRect t="35470"/>
          <a:stretch>
            <a:fillRect/>
          </a:stretch>
        </p:blipFill>
        <p:spPr bwMode="auto">
          <a:xfrm>
            <a:off x="0" y="857232"/>
            <a:ext cx="9143999" cy="6000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Утренняя гимнастика: Способствует развитию у детей правильной осанки,"/>
          <p:cNvPicPr>
            <a:picLocks noChangeAspect="1" noChangeArrowheads="1"/>
          </p:cNvPicPr>
          <p:nvPr/>
        </p:nvPicPr>
        <p:blipFill>
          <a:blip r:embed="rId2"/>
          <a:srcRect t="48781" r="71094"/>
          <a:stretch>
            <a:fillRect/>
          </a:stretch>
        </p:blipFill>
        <p:spPr bwMode="auto">
          <a:xfrm>
            <a:off x="0" y="1000108"/>
            <a:ext cx="9144000" cy="5857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1000108"/>
            <a:ext cx="91440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algn="ctr"/>
            <a:r>
              <a:rPr lang="ru-RU" sz="3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Поэтому цель моей работы как воспитателя: формирование интереса и потребности к занятиям спортом, активному образу жизни; создание единого</a:t>
            </a:r>
          </a:p>
          <a:p>
            <a:pPr marL="269875" algn="ctr"/>
            <a:r>
              <a:rPr lang="ru-RU" sz="30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здоровьесберегающего</a:t>
            </a:r>
            <a:r>
              <a:rPr lang="ru-RU" sz="3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пространства, обеспечивающего развитие личности с учетом физиологических и интеллектуальных способностей; предоставление учащимся возможности участвовать в различных видах деятельности, проявлять интересы и склонности; вовлечение учащихся самостоятельную познавательную деятельность.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Утренняя гимнастика: Способствует развитию у детей правильной осанки,"/>
          <p:cNvPicPr>
            <a:picLocks noChangeAspect="1" noChangeArrowheads="1"/>
          </p:cNvPicPr>
          <p:nvPr/>
        </p:nvPicPr>
        <p:blipFill>
          <a:blip r:embed="rId2"/>
          <a:srcRect t="48781" r="71094"/>
          <a:stretch>
            <a:fillRect/>
          </a:stretch>
        </p:blipFill>
        <p:spPr bwMode="auto">
          <a:xfrm>
            <a:off x="0" y="1000108"/>
            <a:ext cx="9144000" cy="5857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1000109"/>
            <a:ext cx="91440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algn="ctr"/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физически здоровой толерантной личности – задача моей воспитательской деятельности. Эта задача решается с помощью бесед, диспутов, ролевых игр во время воспитательских часов –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часы 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общения на различные нравственные темы. Подготовка и проведение праздников,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экскурсии, 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походы в парки – эти мероприятия направлены на оздоровление учащихся, на воспитание морально – волевых качеств, формирование развитой личности.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Общие требования 1. Создание экологически благоприятных условий в"/>
          <p:cNvPicPr>
            <a:picLocks noChangeAspect="1" noChangeArrowheads="1"/>
          </p:cNvPicPr>
          <p:nvPr/>
        </p:nvPicPr>
        <p:blipFill>
          <a:blip r:embed="rId2"/>
          <a:srcRect l="9375" b="40991"/>
          <a:stretch>
            <a:fillRect/>
          </a:stretch>
        </p:blipFill>
        <p:spPr bwMode="auto">
          <a:xfrm>
            <a:off x="285720" y="785794"/>
            <a:ext cx="8643998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Общие требования 1. Создание экологически благоприятных условий в"/>
          <p:cNvPicPr>
            <a:picLocks noChangeAspect="1" noChangeArrowheads="1"/>
          </p:cNvPicPr>
          <p:nvPr/>
        </p:nvPicPr>
        <p:blipFill>
          <a:blip r:embed="rId2"/>
          <a:srcRect l="9375" t="77778" r="10156" b="833"/>
          <a:stretch>
            <a:fillRect/>
          </a:stretch>
        </p:blipFill>
        <p:spPr bwMode="auto">
          <a:xfrm>
            <a:off x="357158" y="5357826"/>
            <a:ext cx="7358082" cy="1214446"/>
          </a:xfrm>
          <a:prstGeom prst="rect">
            <a:avLst/>
          </a:prstGeom>
          <a:noFill/>
        </p:spPr>
      </p:pic>
      <p:pic>
        <p:nvPicPr>
          <p:cNvPr id="6" name="Рисунок 5" descr="Общие требования 1. Создание экологически благоприятных условий в"/>
          <p:cNvPicPr/>
          <p:nvPr/>
        </p:nvPicPr>
        <p:blipFill>
          <a:blip r:embed="rId2"/>
          <a:srcRect l="89688" t="57014"/>
          <a:stretch>
            <a:fillRect/>
          </a:stretch>
        </p:blipFill>
        <p:spPr bwMode="auto">
          <a:xfrm>
            <a:off x="7572396" y="4143380"/>
            <a:ext cx="1285884" cy="2428892"/>
          </a:xfrm>
          <a:prstGeom prst="rect">
            <a:avLst/>
          </a:prstGeom>
          <a:noFill/>
        </p:spPr>
      </p:pic>
      <p:pic>
        <p:nvPicPr>
          <p:cNvPr id="7" name="Picture 2" descr="Общие требования 1. Создание экологически благоприятных условий в"/>
          <p:cNvPicPr>
            <a:picLocks noChangeAspect="1" noChangeArrowheads="1"/>
          </p:cNvPicPr>
          <p:nvPr/>
        </p:nvPicPr>
        <p:blipFill>
          <a:blip r:embed="rId2"/>
          <a:srcRect l="9375" t="58852" r="11719" b="28009"/>
          <a:stretch>
            <a:fillRect/>
          </a:stretch>
        </p:blipFill>
        <p:spPr bwMode="auto">
          <a:xfrm>
            <a:off x="357158" y="4429132"/>
            <a:ext cx="7215238" cy="857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Утренняя гимнастика: Способствует развитию у детей правильной осанки,"/>
          <p:cNvPicPr>
            <a:picLocks noChangeAspect="1" noChangeArrowheads="1"/>
          </p:cNvPicPr>
          <p:nvPr/>
        </p:nvPicPr>
        <p:blipFill>
          <a:blip r:embed="rId3"/>
          <a:srcRect t="48781" r="71094"/>
          <a:stretch>
            <a:fillRect/>
          </a:stretch>
        </p:blipFill>
        <p:spPr bwMode="auto">
          <a:xfrm>
            <a:off x="0" y="1000108"/>
            <a:ext cx="9144000" cy="585789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1071546"/>
            <a:ext cx="664371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Ежедневная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утренняя гимнастика, прогулки и подвижные игры на свежем воздухе, физкультминутки, спортивные часы, занятия спортом в кружках, уроки физкультуры способствуют сохранению и укреплению здоровья обучающихся.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Важными условиями, способствующим реализации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технологий в образовании являются два условия. Это внимательное отношение к здоровью и соблюдение тех норм поведения, которые называются здоровым образом жизни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Общие требования 1. Создание экологически благоприятных условий в"/>
          <p:cNvPicPr/>
          <p:nvPr/>
        </p:nvPicPr>
        <p:blipFill>
          <a:blip r:embed="rId4"/>
          <a:srcRect l="89487" t="55750"/>
          <a:stretch>
            <a:fillRect/>
          </a:stretch>
        </p:blipFill>
        <p:spPr bwMode="auto">
          <a:xfrm>
            <a:off x="6572264" y="1071546"/>
            <a:ext cx="2428892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386</TotalTime>
  <Words>437</Words>
  <Application>Microsoft Office PowerPoint</Application>
  <PresentationFormat>Экран (4:3)</PresentationFormat>
  <Paragraphs>32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Семья</dc:creator>
  <cp:lastModifiedBy>Семья</cp:lastModifiedBy>
  <cp:revision>26</cp:revision>
  <dcterms:created xsi:type="dcterms:W3CDTF">2018-01-28T08:32:49Z</dcterms:created>
  <dcterms:modified xsi:type="dcterms:W3CDTF">2018-01-28T14:59:00Z</dcterms:modified>
</cp:coreProperties>
</file>