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2" r:id="rId6"/>
    <p:sldId id="261" r:id="rId7"/>
    <p:sldId id="269" r:id="rId8"/>
    <p:sldId id="264" r:id="rId9"/>
    <p:sldId id="265" r:id="rId10"/>
    <p:sldId id="266" r:id="rId11"/>
    <p:sldId id="268" r:id="rId12"/>
    <p:sldId id="272" r:id="rId13"/>
    <p:sldId id="275" r:id="rId14"/>
    <p:sldId id="274" r:id="rId15"/>
    <p:sldId id="273" r:id="rId16"/>
    <p:sldId id="276" r:id="rId17"/>
    <p:sldId id="277" r:id="rId18"/>
    <p:sldId id="278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6600"/>
    <a:srgbClr val="CC0099"/>
    <a:srgbClr val="57D3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36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0BB320-0212-4948-897E-D3770E6D1D9A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0D3190-56AE-416D-8C0A-6E423F8253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32942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0D3190-56AE-416D-8C0A-6E423F8253AB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913075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40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 userDrawn="1"/>
        </p:nvSpPr>
        <p:spPr>
          <a:xfrm>
            <a:off x="357158" y="285728"/>
            <a:ext cx="8501122" cy="6215106"/>
          </a:xfrm>
          <a:prstGeom prst="roundRect">
            <a:avLst>
              <a:gd name="adj" fmla="val 9106"/>
            </a:avLst>
          </a:prstGeom>
          <a:noFill/>
          <a:ln>
            <a:solidFill>
              <a:srgbClr val="57D3FF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0_75c96_b715e7d3_XL.jpeg"/>
          <p:cNvPicPr>
            <a:picLocks noChangeAspect="1"/>
          </p:cNvPicPr>
          <p:nvPr userDrawn="1"/>
        </p:nvPicPr>
        <p:blipFill>
          <a:blip r:embed="rId1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71406" y="71414"/>
            <a:ext cx="2000264" cy="200026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3CAFAF-F440-4BEA-83C0-06215780B219}" type="datetimeFigureOut">
              <a:rPr lang="ru-RU" smtClean="0"/>
              <a:pPr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corowina.ucoz.com</a:t>
            </a:r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51112" y="332656"/>
            <a:ext cx="799288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kern="0" dirty="0" smtClean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CC0099"/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Comic Sans MS" panose="030F0702030302020204" pitchFamily="66" charset="0"/>
                <a:ea typeface="+mj-ea"/>
                <a:cs typeface="+mj-cs"/>
              </a:rPr>
              <a:t>Эмоциональное благополучие ребенка в группе, во взаимодействии со сверстниками</a:t>
            </a:r>
            <a:r>
              <a:rPr kumimoji="0" lang="ru-RU" sz="4400" b="0" i="0" u="none" strike="noStrike" kern="0" cap="none" spc="0" normalizeH="0" baseline="0" noProof="0" dirty="0" smtClean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CC0099"/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mic Sans MS" panose="030F0702030302020204" pitchFamily="66" charset="0"/>
                <a:ea typeface="+mj-ea"/>
                <a:cs typeface="+mj-cs"/>
              </a:rPr>
              <a:t>.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kern="0" dirty="0" smtClean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CC0099"/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Comic Sans MS" panose="030F0702030302020204" pitchFamily="66" charset="0"/>
                <a:ea typeface="+mj-ea"/>
                <a:cs typeface="+mj-cs"/>
              </a:rPr>
              <a:t>Автор: Васильева Е.О.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CC0099"/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mic Sans MS" panose="030F0702030302020204" pitchFamily="66" charset="0"/>
                <a:ea typeface="+mj-ea"/>
                <a:cs typeface="+mj-cs"/>
              </a:rPr>
              <a:t>с.</a:t>
            </a:r>
            <a:r>
              <a:rPr kumimoji="0" lang="ru-RU" sz="2000" b="0" i="0" u="none" strike="noStrike" kern="0" cap="none" spc="0" normalizeH="0" noProof="0" dirty="0" smtClean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CC0099"/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mic Sans MS" panose="030F0702030302020204" pitchFamily="66" charset="0"/>
                <a:ea typeface="+mj-ea"/>
                <a:cs typeface="+mj-cs"/>
              </a:rPr>
              <a:t> </a:t>
            </a:r>
            <a:r>
              <a:rPr kumimoji="0" lang="ru-RU" sz="2000" b="0" i="0" u="none" strike="noStrike" kern="0" cap="none" spc="0" normalizeH="0" noProof="0" smtClean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CC0099"/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mic Sans MS" panose="030F0702030302020204" pitchFamily="66" charset="0"/>
                <a:ea typeface="+mj-ea"/>
                <a:cs typeface="+mj-cs"/>
              </a:rPr>
              <a:t>Девица, 2018г.</a:t>
            </a:r>
            <a:endParaRPr kumimoji="0" lang="ru-RU" sz="2000" b="0" i="0" u="none" strike="noStrike" kern="0" cap="none" spc="0" normalizeH="0" baseline="0" noProof="0" dirty="0" smtClean="0">
              <a:ln>
                <a:noFill/>
              </a:ln>
              <a:solidFill>
                <a:srgbClr val="CC0099"/>
              </a:solidFill>
              <a:effectLst/>
              <a:uLnTx/>
              <a:uFillTx/>
              <a:latin typeface="Comic Sans MS" panose="030F0702030302020204" pitchFamily="66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19979681">
            <a:off x="519115" y="4128432"/>
            <a:ext cx="2232439" cy="223243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1539708">
            <a:off x="6389580" y="4119570"/>
            <a:ext cx="2244639" cy="225428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840458" y="3822019"/>
            <a:ext cx="3456384" cy="260038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4682" y="404664"/>
            <a:ext cx="74168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u="none" strike="noStrike" kern="0" cap="none" spc="0" normalizeH="0" baseline="0" noProof="0" dirty="0" smtClean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FF388C">
                    <a:tint val="83000"/>
                    <a:satMod val="150000"/>
                  </a:srgb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mic Sans MS" panose="030F0702030302020204" pitchFamily="66" charset="0"/>
                <a:ea typeface="+mj-ea"/>
                <a:cs typeface="+mj-cs"/>
              </a:rPr>
              <a:t>Игры, способствующие оптимизации эмоциональной сферы ребенка:</a:t>
            </a:r>
            <a:endParaRPr kumimoji="0" lang="ru-RU" sz="1800" b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mic Sans MS" panose="030F0702030302020204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2132856"/>
            <a:ext cx="8427978" cy="41426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8056" lvl="0" indent="-384048" algn="just">
              <a:spcBef>
                <a:spcPct val="20000"/>
              </a:spcBef>
              <a:buClr>
                <a:srgbClr val="FF388C"/>
              </a:buClr>
              <a:buSzPct val="80000"/>
              <a:buFont typeface="Wingdings" panose="05000000000000000000" pitchFamily="2" charset="2"/>
              <a:buChar char="v"/>
            </a:pPr>
            <a:r>
              <a:rPr lang="ru-RU" sz="2800" dirty="0" smtClean="0">
                <a:solidFill>
                  <a:srgbClr val="006600"/>
                </a:solidFill>
                <a:latin typeface="Comic Sans MS" panose="030F0702030302020204" pitchFamily="66" charset="0"/>
              </a:rPr>
              <a:t>Эмоциональные игры</a:t>
            </a:r>
            <a:r>
              <a:rPr lang="ru-RU" sz="28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. Цель – </a:t>
            </a:r>
            <a:r>
              <a:rPr lang="ru-RU" sz="2800" dirty="0">
                <a:solidFill>
                  <a:prstClr val="black"/>
                </a:solidFill>
                <a:latin typeface="Comic Sans MS" panose="030F0702030302020204" pitchFamily="66" charset="0"/>
              </a:rPr>
              <a:t>создавать положительный эмоциональный настрой </a:t>
            </a:r>
            <a:r>
              <a:rPr lang="ru-RU" sz="28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на предстоящий день.</a:t>
            </a:r>
            <a:endParaRPr lang="ru-RU" sz="2800" dirty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pPr marL="448056" lvl="0" indent="-384048" algn="just">
              <a:spcBef>
                <a:spcPct val="20000"/>
              </a:spcBef>
              <a:buClr>
                <a:srgbClr val="FF388C"/>
              </a:buClr>
              <a:buSzPct val="80000"/>
              <a:buFont typeface="Wingdings" panose="05000000000000000000" pitchFamily="2" charset="2"/>
              <a:buChar char="v"/>
            </a:pPr>
            <a:r>
              <a:rPr lang="ru-RU" sz="2800" dirty="0" smtClean="0">
                <a:solidFill>
                  <a:srgbClr val="006600"/>
                </a:solidFill>
                <a:latin typeface="Comic Sans MS" panose="030F0702030302020204" pitchFamily="66" charset="0"/>
              </a:rPr>
              <a:t>Коммуникативные игры</a:t>
            </a:r>
            <a:r>
              <a:rPr lang="ru-RU" sz="28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. </a:t>
            </a:r>
            <a:r>
              <a:rPr lang="ru-RU" sz="2800" dirty="0">
                <a:solidFill>
                  <a:prstClr val="black"/>
                </a:solidFill>
                <a:latin typeface="Comic Sans MS" panose="030F0702030302020204" pitchFamily="66" charset="0"/>
              </a:rPr>
              <a:t>Цель</a:t>
            </a:r>
            <a:r>
              <a:rPr lang="ru-RU" sz="2800" b="1" dirty="0">
                <a:solidFill>
                  <a:prstClr val="black"/>
                </a:solidFill>
                <a:latin typeface="Comic Sans MS" panose="030F0702030302020204" pitchFamily="66" charset="0"/>
              </a:rPr>
              <a:t>: </a:t>
            </a:r>
            <a:r>
              <a:rPr lang="ru-RU" sz="2800" dirty="0">
                <a:solidFill>
                  <a:prstClr val="black"/>
                </a:solidFill>
                <a:latin typeface="Comic Sans MS" panose="030F0702030302020204" pitchFamily="66" charset="0"/>
              </a:rPr>
              <a:t>вызывать у детей радость от общения друг с другом и со взрослыми.</a:t>
            </a:r>
          </a:p>
          <a:p>
            <a:pPr marL="448056" lvl="0" indent="-384048" algn="just">
              <a:spcBef>
                <a:spcPct val="20000"/>
              </a:spcBef>
              <a:buClr>
                <a:srgbClr val="FF388C"/>
              </a:buClr>
              <a:buSzPct val="80000"/>
              <a:buFont typeface="Wingdings" panose="05000000000000000000" pitchFamily="2" charset="2"/>
              <a:buChar char="v"/>
            </a:pPr>
            <a:r>
              <a:rPr lang="ru-RU" sz="2800" dirty="0" smtClean="0">
                <a:solidFill>
                  <a:srgbClr val="006600"/>
                </a:solidFill>
                <a:latin typeface="Comic Sans MS" panose="030F0702030302020204" pitchFamily="66" charset="0"/>
              </a:rPr>
              <a:t>Терапевтические игры</a:t>
            </a:r>
            <a:r>
              <a:rPr lang="ru-RU" sz="28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. </a:t>
            </a:r>
            <a:r>
              <a:rPr lang="ru-RU" sz="2800" dirty="0">
                <a:solidFill>
                  <a:prstClr val="black"/>
                </a:solidFill>
                <a:latin typeface="Comic Sans MS" panose="030F0702030302020204" pitchFamily="66" charset="0"/>
              </a:rPr>
              <a:t>Цель</a:t>
            </a:r>
            <a:r>
              <a:rPr lang="ru-RU" sz="2800" b="1" dirty="0">
                <a:solidFill>
                  <a:prstClr val="black"/>
                </a:solidFill>
                <a:latin typeface="Comic Sans MS" panose="030F0702030302020204" pitchFamily="66" charset="0"/>
              </a:rPr>
              <a:t>:</a:t>
            </a:r>
            <a:r>
              <a:rPr lang="ru-RU" sz="2800" dirty="0">
                <a:solidFill>
                  <a:prstClr val="black"/>
                </a:solidFill>
                <a:latin typeface="Comic Sans MS" panose="030F0702030302020204" pitchFamily="66" charset="0"/>
              </a:rPr>
              <a:t> снять эмоциональное и мышечное напряжение, избавиться от страхов</a:t>
            </a:r>
            <a:r>
              <a:rPr lang="ru-RU" sz="28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.</a:t>
            </a:r>
            <a:endParaRPr lang="ru-RU" sz="2800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271279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28926" y="214290"/>
            <a:ext cx="284565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u="none" strike="noStrike" kern="0" cap="none" spc="0" normalizeH="0" baseline="0" noProof="0" dirty="0" smtClean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FF388C">
                    <a:tint val="83000"/>
                    <a:satMod val="150000"/>
                  </a:srgb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mic Sans MS" panose="030F0702030302020204" pitchFamily="66" charset="0"/>
                <a:ea typeface="+mj-ea"/>
                <a:cs typeface="+mj-cs"/>
              </a:rPr>
              <a:t>Режим дня.</a:t>
            </a:r>
            <a:endParaRPr kumimoji="0" lang="ru-RU" sz="1800" b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mic Sans MS" panose="030F0702030302020204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785794"/>
            <a:ext cx="8676456" cy="629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8056" lvl="0" indent="-384048">
              <a:spcBef>
                <a:spcPct val="20000"/>
              </a:spcBef>
              <a:buClr>
                <a:srgbClr val="FF388C"/>
              </a:buClr>
              <a:buSzPct val="80000"/>
            </a:pPr>
            <a:r>
              <a:rPr lang="ru-RU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                       В.Г</a:t>
            </a:r>
            <a:r>
              <a:rPr lang="ru-RU" dirty="0">
                <a:solidFill>
                  <a:prstClr val="black"/>
                </a:solidFill>
                <a:latin typeface="Comic Sans MS" panose="030F0702030302020204" pitchFamily="66" charset="0"/>
              </a:rPr>
              <a:t>. </a:t>
            </a:r>
            <a:r>
              <a:rPr lang="ru-RU" dirty="0" err="1">
                <a:solidFill>
                  <a:prstClr val="black"/>
                </a:solidFill>
                <a:latin typeface="Comic Sans MS" panose="030F0702030302020204" pitchFamily="66" charset="0"/>
              </a:rPr>
              <a:t>Алямовская</a:t>
            </a:r>
            <a:r>
              <a:rPr lang="ru-RU" dirty="0">
                <a:solidFill>
                  <a:prstClr val="black"/>
                </a:solidFill>
                <a:latin typeface="Comic Sans MS" panose="030F0702030302020204" pitchFamily="66" charset="0"/>
              </a:rPr>
              <a:t>, С.Н. Петрова </a:t>
            </a:r>
            <a:r>
              <a:rPr lang="ru-RU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рекомендуют:</a:t>
            </a:r>
            <a:endParaRPr lang="ru-RU" dirty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pPr marL="448056" lvl="0" indent="-384048">
              <a:spcBef>
                <a:spcPct val="20000"/>
              </a:spcBef>
              <a:buClr>
                <a:srgbClr val="FF388C"/>
              </a:buClr>
              <a:buSzPct val="80000"/>
              <a:buFont typeface="Wingdings" pitchFamily="2" charset="2"/>
              <a:buChar char="Ø"/>
            </a:pPr>
            <a:r>
              <a:rPr lang="ru-RU" dirty="0">
                <a:solidFill>
                  <a:prstClr val="black"/>
                </a:solidFill>
                <a:latin typeface="Comic Sans MS" panose="030F0702030302020204" pitchFamily="66" charset="0"/>
              </a:rPr>
              <a:t>Понедельник и пятница не </a:t>
            </a:r>
            <a:r>
              <a:rPr lang="ru-RU" dirty="0" err="1">
                <a:solidFill>
                  <a:prstClr val="black"/>
                </a:solidFill>
                <a:latin typeface="Comic Sans MS" panose="030F0702030302020204" pitchFamily="66" charset="0"/>
              </a:rPr>
              <a:t>д.б</a:t>
            </a:r>
            <a:r>
              <a:rPr lang="ru-RU" dirty="0">
                <a:solidFill>
                  <a:prstClr val="black"/>
                </a:solidFill>
                <a:latin typeface="Comic Sans MS" panose="030F0702030302020204" pitchFamily="66" charset="0"/>
              </a:rPr>
              <a:t>. физически и интеллектуально перегружены;</a:t>
            </a:r>
          </a:p>
          <a:p>
            <a:pPr marL="448056" lvl="0" indent="-384048">
              <a:spcBef>
                <a:spcPct val="20000"/>
              </a:spcBef>
              <a:buClr>
                <a:srgbClr val="FF388C"/>
              </a:buClr>
              <a:buSzPct val="80000"/>
              <a:buFont typeface="Wingdings" pitchFamily="2" charset="2"/>
              <a:buChar char="Ø"/>
            </a:pPr>
            <a:r>
              <a:rPr lang="ru-RU" dirty="0">
                <a:solidFill>
                  <a:prstClr val="black"/>
                </a:solidFill>
                <a:latin typeface="Comic Sans MS" panose="030F0702030302020204" pitchFamily="66" charset="0"/>
              </a:rPr>
              <a:t>Каждый день должен максимально отличаться от предыдущего по месту, времени, форме организации занятий;</a:t>
            </a:r>
          </a:p>
          <a:p>
            <a:pPr marL="448056" lvl="0" indent="-384048">
              <a:spcBef>
                <a:spcPct val="20000"/>
              </a:spcBef>
              <a:buClr>
                <a:srgbClr val="FF388C"/>
              </a:buClr>
              <a:buSzPct val="80000"/>
              <a:buFont typeface="Wingdings" pitchFamily="2" charset="2"/>
              <a:buChar char="Ø"/>
            </a:pPr>
            <a:r>
              <a:rPr lang="ru-RU" dirty="0">
                <a:solidFill>
                  <a:prstClr val="black"/>
                </a:solidFill>
                <a:latin typeface="Comic Sans MS" panose="030F0702030302020204" pitchFamily="66" charset="0"/>
              </a:rPr>
              <a:t>В режиме дня </a:t>
            </a:r>
            <a:r>
              <a:rPr lang="ru-RU" dirty="0" err="1">
                <a:solidFill>
                  <a:prstClr val="black"/>
                </a:solidFill>
                <a:latin typeface="Comic Sans MS" panose="030F0702030302020204" pitchFamily="66" charset="0"/>
              </a:rPr>
              <a:t>д.б</a:t>
            </a:r>
            <a:r>
              <a:rPr lang="ru-RU" dirty="0">
                <a:solidFill>
                  <a:prstClr val="black"/>
                </a:solidFill>
                <a:latin typeface="Comic Sans MS" panose="030F0702030302020204" pitchFamily="66" charset="0"/>
              </a:rPr>
              <a:t>. предусмотрено время для индивидуальных контактов каждого на основе неформального общения.</a:t>
            </a:r>
          </a:p>
          <a:p>
            <a:pPr marL="448056" lvl="0" indent="-384048">
              <a:spcBef>
                <a:spcPct val="20000"/>
              </a:spcBef>
              <a:buClr>
                <a:srgbClr val="FF388C"/>
              </a:buClr>
              <a:buSzPct val="80000"/>
              <a:buFont typeface="Wingdings" pitchFamily="2" charset="2"/>
              <a:buChar char="Ø"/>
            </a:pPr>
            <a:r>
              <a:rPr lang="ru-RU" dirty="0">
                <a:solidFill>
                  <a:prstClr val="black"/>
                </a:solidFill>
                <a:latin typeface="Comic Sans MS" panose="030F0702030302020204" pitchFamily="66" charset="0"/>
              </a:rPr>
              <a:t>Между занятиями высокой интеллектуальной и физической нагрузки </a:t>
            </a:r>
            <a:r>
              <a:rPr lang="ru-RU" dirty="0" err="1">
                <a:solidFill>
                  <a:prstClr val="black"/>
                </a:solidFill>
                <a:latin typeface="Comic Sans MS" panose="030F0702030302020204" pitchFamily="66" charset="0"/>
              </a:rPr>
              <a:t>д.б</a:t>
            </a:r>
            <a:r>
              <a:rPr lang="ru-RU" dirty="0">
                <a:solidFill>
                  <a:prstClr val="black"/>
                </a:solidFill>
                <a:latin typeface="Comic Sans MS" panose="030F0702030302020204" pitchFamily="66" charset="0"/>
              </a:rPr>
              <a:t>. не менее 48 разгрузочных часов. Поэтому нужно составить микроцикл (на неделю) и макроцикл (на месяц) интеллектуальных и физических нагрузок</a:t>
            </a:r>
            <a:r>
              <a:rPr lang="ru-RU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.</a:t>
            </a:r>
          </a:p>
          <a:p>
            <a:pPr marL="448056" lvl="0" indent="-384048">
              <a:spcBef>
                <a:spcPct val="20000"/>
              </a:spcBef>
              <a:buClr>
                <a:srgbClr val="FF388C"/>
              </a:buClr>
              <a:buSzPct val="80000"/>
              <a:buFont typeface="Wingdings" pitchFamily="2" charset="2"/>
              <a:buChar char="Ø"/>
            </a:pPr>
            <a:r>
              <a:rPr lang="ru-RU" dirty="0">
                <a:solidFill>
                  <a:prstClr val="black"/>
                </a:solidFill>
                <a:latin typeface="Comic Sans MS" panose="030F0702030302020204" pitchFamily="66" charset="0"/>
              </a:rPr>
              <a:t>Утро и вечер одного дня в неделю должны посвящаться играм воспитателя с детьми. Причем роль воспитателя в игре определяют дети.</a:t>
            </a:r>
          </a:p>
          <a:p>
            <a:pPr marL="448056" lvl="0" indent="-384048">
              <a:spcBef>
                <a:spcPct val="20000"/>
              </a:spcBef>
              <a:buClr>
                <a:srgbClr val="FF388C"/>
              </a:buClr>
              <a:buSzPct val="80000"/>
              <a:buFont typeface="Wingdings" pitchFamily="2" charset="2"/>
              <a:buChar char="Ø"/>
            </a:pPr>
            <a:r>
              <a:rPr lang="ru-RU" dirty="0">
                <a:solidFill>
                  <a:prstClr val="black"/>
                </a:solidFill>
                <a:latin typeface="Comic Sans MS" panose="030F0702030302020204" pitchFamily="66" charset="0"/>
              </a:rPr>
              <a:t>В режиме дня выделяется время для проведения лечебно-профилактических мероприятий, </a:t>
            </a:r>
            <a:r>
              <a:rPr lang="ru-RU" dirty="0" err="1">
                <a:solidFill>
                  <a:prstClr val="black"/>
                </a:solidFill>
                <a:latin typeface="Comic Sans MS" panose="030F0702030302020204" pitchFamily="66" charset="0"/>
              </a:rPr>
              <a:t>психотренингов</a:t>
            </a:r>
            <a:r>
              <a:rPr lang="ru-RU" dirty="0">
                <a:solidFill>
                  <a:prstClr val="black"/>
                </a:solidFill>
                <a:latin typeface="Comic Sans MS" panose="030F0702030302020204" pitchFamily="66" charset="0"/>
              </a:rPr>
              <a:t>, релаксационных пауз и т. п. Выделяется также время для самостоятельной деятельности детей, когда они могут выйти за пределы групповой и позаниматься в изостудии, библиотеке, тренажерном зале или просто сходить в гости к другу из соседней группы.</a:t>
            </a:r>
          </a:p>
          <a:p>
            <a:pPr marL="448056" lvl="0" indent="-384048">
              <a:spcBef>
                <a:spcPct val="20000"/>
              </a:spcBef>
              <a:buClr>
                <a:srgbClr val="FF388C"/>
              </a:buClr>
              <a:buSzPct val="80000"/>
              <a:buFont typeface="Wingdings" pitchFamily="2" charset="2"/>
              <a:buChar char="Ø"/>
            </a:pPr>
            <a:endParaRPr lang="ru-RU" dirty="0">
              <a:solidFill>
                <a:prstClr val="black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077541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43042" y="142852"/>
            <a:ext cx="698477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Общение взрослых с </a:t>
            </a:r>
            <a:r>
              <a:rPr lang="ru-RU" sz="4400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ребенком</a:t>
            </a:r>
            <a:r>
              <a:rPr lang="ru-RU" sz="4400" dirty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 </a:t>
            </a:r>
            <a:endParaRPr lang="ru-RU" sz="4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628800"/>
            <a:ext cx="820891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00CD"/>
                </a:solidFill>
                <a:latin typeface="Comic Sans MS" panose="030F0702030302020204" pitchFamily="66" charset="0"/>
              </a:rPr>
              <a:t>В  психологических </a:t>
            </a:r>
            <a:r>
              <a:rPr lang="ru-RU" sz="2400" dirty="0" smtClean="0">
                <a:solidFill>
                  <a:srgbClr val="0000CD"/>
                </a:solidFill>
                <a:latin typeface="Comic Sans MS" panose="030F0702030302020204" pitchFamily="66" charset="0"/>
              </a:rPr>
              <a:t>исследованиях, проведенных под руководством </a:t>
            </a:r>
            <a:r>
              <a:rPr lang="ru-RU" sz="2400" dirty="0" err="1" smtClean="0">
                <a:solidFill>
                  <a:srgbClr val="0000CD"/>
                </a:solidFill>
                <a:latin typeface="Comic Sans MS" panose="030F0702030302020204" pitchFamily="66" charset="0"/>
              </a:rPr>
              <a:t>В.О.Лисиной</a:t>
            </a:r>
            <a:r>
              <a:rPr lang="ru-RU" sz="2400" dirty="0">
                <a:solidFill>
                  <a:srgbClr val="0000CD"/>
                </a:solidFill>
                <a:latin typeface="Comic Sans MS" panose="030F0702030302020204" pitchFamily="66" charset="0"/>
              </a:rPr>
              <a:t>, выделены </a:t>
            </a:r>
            <a:r>
              <a:rPr lang="ru-RU" sz="2400" u="sng" dirty="0">
                <a:solidFill>
                  <a:srgbClr val="0000CD"/>
                </a:solidFill>
                <a:latin typeface="Comic Sans MS" panose="030F0702030302020204" pitchFamily="66" charset="0"/>
              </a:rPr>
              <a:t>четыре вида потребностей</a:t>
            </a:r>
            <a:r>
              <a:rPr lang="ru-RU" sz="2400" u="sng" dirty="0" smtClean="0">
                <a:solidFill>
                  <a:srgbClr val="0000CD"/>
                </a:solidFill>
                <a:latin typeface="Comic Sans MS" panose="030F0702030302020204" pitchFamily="66" charset="0"/>
              </a:rPr>
              <a:t>:</a:t>
            </a:r>
          </a:p>
          <a:p>
            <a:pPr lvl="0" algn="just"/>
            <a:r>
              <a:rPr lang="ru-RU" sz="24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Первый</a:t>
            </a:r>
            <a:r>
              <a:rPr lang="ru-RU" sz="24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 (до 6 мес.) – потребность ребенка в доброжелательном внимании.</a:t>
            </a:r>
          </a:p>
          <a:p>
            <a:pPr lvl="0" algn="just"/>
            <a:r>
              <a:rPr lang="ru-RU" sz="24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Второй</a:t>
            </a:r>
            <a:r>
              <a:rPr lang="ru-RU" sz="2400" b="1" dirty="0">
                <a:solidFill>
                  <a:srgbClr val="000000"/>
                </a:solidFill>
                <a:latin typeface="Comic Sans MS" panose="030F0702030302020204" pitchFamily="66" charset="0"/>
              </a:rPr>
              <a:t> </a:t>
            </a:r>
            <a:r>
              <a:rPr lang="ru-RU" sz="24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(от 6 мес. до 3 лет) – </a:t>
            </a:r>
            <a:r>
              <a:rPr lang="ru-RU" sz="2400" dirty="0">
                <a:solidFill>
                  <a:srgbClr val="000000"/>
                </a:solidFill>
                <a:latin typeface="Comic Sans MS" panose="030F0702030302020204" pitchFamily="66" charset="0"/>
              </a:rPr>
              <a:t>потребность в доброжелательном внимании и </a:t>
            </a:r>
            <a:r>
              <a:rPr lang="ru-RU" sz="24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сотрудничестве.</a:t>
            </a:r>
            <a:endParaRPr lang="ru-RU" sz="2400" dirty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pPr lvl="0" algn="just"/>
            <a:r>
              <a:rPr lang="ru-RU" sz="2400" b="1" dirty="0">
                <a:solidFill>
                  <a:srgbClr val="000000"/>
                </a:solidFill>
                <a:latin typeface="Comic Sans MS" panose="030F0702030302020204" pitchFamily="66" charset="0"/>
              </a:rPr>
              <a:t>Третий </a:t>
            </a:r>
            <a:r>
              <a:rPr lang="ru-RU" sz="24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(3 – 5 лет) – </a:t>
            </a:r>
            <a:r>
              <a:rPr lang="ru-RU" sz="2400" dirty="0">
                <a:solidFill>
                  <a:srgbClr val="000000"/>
                </a:solidFill>
                <a:latin typeface="Comic Sans MS" panose="030F0702030302020204" pitchFamily="66" charset="0"/>
              </a:rPr>
              <a:t>потребность в доброжелательном внимании, сотрудничестве, в уважительном отношении </a:t>
            </a:r>
            <a:r>
              <a:rPr lang="ru-RU" sz="24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взрослого.</a:t>
            </a:r>
            <a:endParaRPr lang="ru-RU" sz="2400" dirty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pPr lvl="0"/>
            <a:r>
              <a:rPr lang="ru-RU" sz="24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Четвертый </a:t>
            </a:r>
            <a:r>
              <a:rPr lang="ru-RU" sz="24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(5 – 7 лет) – потребность </a:t>
            </a:r>
            <a:r>
              <a:rPr lang="ru-RU" sz="2400" dirty="0">
                <a:solidFill>
                  <a:srgbClr val="000000"/>
                </a:solidFill>
                <a:latin typeface="Comic Sans MS" panose="030F0702030302020204" pitchFamily="66" charset="0"/>
              </a:rPr>
              <a:t>в доброжелательном внимании, сотрудничестве и взаимопонимании, </a:t>
            </a:r>
            <a:r>
              <a:rPr lang="ru-RU" sz="24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сопереживании.</a:t>
            </a:r>
            <a:endParaRPr lang="ru-RU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928946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268760"/>
            <a:ext cx="8424936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6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Необходимо </a:t>
            </a:r>
            <a:r>
              <a:rPr lang="ru-RU" sz="2600" dirty="0">
                <a:solidFill>
                  <a:srgbClr val="0000FF"/>
                </a:solidFill>
                <a:latin typeface="Comic Sans MS" panose="030F0702030302020204" pitchFamily="66" charset="0"/>
              </a:rPr>
              <a:t>ставить </a:t>
            </a:r>
            <a:r>
              <a:rPr lang="ru-RU" sz="2600" b="1" dirty="0">
                <a:solidFill>
                  <a:srgbClr val="0000FF"/>
                </a:solidFill>
                <a:latin typeface="Comic Sans MS" panose="030F0702030302020204" pitchFamily="66" charset="0"/>
              </a:rPr>
              <a:t>цели и создавать условия </a:t>
            </a:r>
            <a:r>
              <a:rPr lang="ru-RU" sz="2600" dirty="0">
                <a:solidFill>
                  <a:srgbClr val="0000FF"/>
                </a:solidFill>
                <a:latin typeface="Comic Sans MS" panose="030F0702030302020204" pitchFamily="66" charset="0"/>
              </a:rPr>
              <a:t>для организации совместной деятельности детей, информировать их о ходе реализации совместных задач, </a:t>
            </a:r>
            <a:r>
              <a:rPr lang="ru-RU" sz="26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поощрять </a:t>
            </a:r>
            <a:r>
              <a:rPr lang="ru-RU" sz="2600" dirty="0">
                <a:solidFill>
                  <a:srgbClr val="0000FF"/>
                </a:solidFill>
                <a:latin typeface="Comic Sans MS" panose="030F0702030302020204" pitchFamily="66" charset="0"/>
              </a:rPr>
              <a:t>активность, инициативу, </a:t>
            </a:r>
            <a:r>
              <a:rPr lang="ru-RU" sz="26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креативность</a:t>
            </a:r>
            <a:r>
              <a:rPr lang="ru-RU" sz="2600" dirty="0">
                <a:solidFill>
                  <a:srgbClr val="0000FF"/>
                </a:solidFill>
                <a:latin typeface="Comic Sans MS" panose="030F0702030302020204" pitchFamily="66" charset="0"/>
              </a:rPr>
              <a:t>: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2600" dirty="0">
                <a:solidFill>
                  <a:prstClr val="black"/>
                </a:solidFill>
                <a:latin typeface="Comic Sans MS" panose="030F0702030302020204" pitchFamily="66" charset="0"/>
              </a:rPr>
              <a:t>находить общие </a:t>
            </a:r>
            <a:r>
              <a:rPr lang="ru-RU" sz="2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интересы;</a:t>
            </a:r>
            <a:endParaRPr lang="ru-RU" sz="2600" dirty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2600" dirty="0">
                <a:solidFill>
                  <a:prstClr val="black"/>
                </a:solidFill>
                <a:latin typeface="Comic Sans MS" panose="030F0702030302020204" pitchFamily="66" charset="0"/>
              </a:rPr>
              <a:t>формировать традиции группы;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2600" dirty="0">
                <a:solidFill>
                  <a:prstClr val="black"/>
                </a:solidFill>
                <a:latin typeface="Comic Sans MS" panose="030F0702030302020204" pitchFamily="66" charset="0"/>
              </a:rPr>
              <a:t>создавать ситуации коллективного сопереживания значимых событий</a:t>
            </a:r>
            <a:r>
              <a:rPr lang="ru-RU" sz="2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,;</a:t>
            </a:r>
            <a:endParaRPr lang="ru-RU" sz="2600" dirty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2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поощрять доброжелательность, конструктивные способы </a:t>
            </a:r>
            <a:r>
              <a:rPr lang="ru-RU" sz="2600" dirty="0">
                <a:solidFill>
                  <a:prstClr val="black"/>
                </a:solidFill>
                <a:latin typeface="Comic Sans MS" panose="030F0702030302020204" pitchFamily="66" charset="0"/>
              </a:rPr>
              <a:t>разрядки негативных эмоций; 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2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развивать </a:t>
            </a:r>
            <a:r>
              <a:rPr lang="ru-RU" sz="26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эмпатийные</a:t>
            </a:r>
            <a:r>
              <a:rPr lang="ru-RU" sz="2600" dirty="0">
                <a:solidFill>
                  <a:prstClr val="black"/>
                </a:solidFill>
                <a:latin typeface="Comic Sans MS" panose="030F0702030302020204" pitchFamily="66" charset="0"/>
              </a:rPr>
              <a:t> способности детей </a:t>
            </a:r>
            <a:r>
              <a:rPr lang="ru-RU" sz="26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групп.</a:t>
            </a:r>
          </a:p>
          <a:p>
            <a:pPr marL="285750" lvl="0" indent="-285750"/>
            <a:endParaRPr lang="ru-RU" sz="1600" dirty="0">
              <a:latin typeface="Comic Sans MS" panose="030F0702030302020204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07704" y="404664"/>
            <a:ext cx="64087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Общение со сверстниками</a:t>
            </a:r>
            <a:r>
              <a:rPr lang="ru-RU" sz="3600" dirty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 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05545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169350"/>
            <a:ext cx="7416824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Эмоциональное </a:t>
            </a:r>
            <a:r>
              <a:rPr lang="ru-RU" sz="2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неблагополучие, </a:t>
            </a:r>
            <a:r>
              <a:rPr lang="ru-RU" sz="2400" b="1" dirty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связанное с затруднениями в общении, может приводить к различным </a:t>
            </a:r>
            <a:r>
              <a:rPr lang="ru-RU" sz="2400" b="1" i="1" dirty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типам поведения детей</a:t>
            </a:r>
            <a:r>
              <a:rPr lang="ru-RU" sz="2800" b="1" i="1" dirty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:</a:t>
            </a:r>
            <a:endParaRPr lang="ru-RU" sz="2800" b="1" dirty="0">
              <a:solidFill>
                <a:srgbClr val="CC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29693" y="1443201"/>
            <a:ext cx="8534795" cy="5434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649486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332656"/>
            <a:ext cx="770485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Создание условий </a:t>
            </a:r>
            <a:r>
              <a:rPr lang="ru-RU" sz="2800" b="1" dirty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эмоционального благополучия детей в группе детского </a:t>
            </a:r>
            <a:r>
              <a:rPr lang="ru-RU" sz="28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сада </a:t>
            </a:r>
            <a:endParaRPr lang="ru-RU" sz="2800" dirty="0">
              <a:solidFill>
                <a:srgbClr val="CC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1571612"/>
            <a:ext cx="835292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itchFamily="34" charset="0"/>
              <a:buChar char="•"/>
            </a:pPr>
            <a:r>
              <a:rPr lang="ru-RU" sz="2200" b="1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«Телефон </a:t>
            </a:r>
            <a:r>
              <a:rPr lang="ru-RU" sz="2200" b="1" dirty="0">
                <a:solidFill>
                  <a:srgbClr val="0000FF"/>
                </a:solidFill>
                <a:latin typeface="Comic Sans MS" panose="030F0702030302020204" pitchFamily="66" charset="0"/>
              </a:rPr>
              <a:t>доверия</a:t>
            </a:r>
            <a:r>
              <a:rPr lang="ru-RU" sz="2200" b="1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»</a:t>
            </a:r>
            <a:r>
              <a:rPr lang="ru-RU" sz="22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;</a:t>
            </a:r>
            <a:endParaRPr lang="ru-RU" sz="2200" dirty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2200" b="1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«Семейные альбомы», «</a:t>
            </a:r>
            <a:r>
              <a:rPr lang="ru-RU" sz="2200" b="1" dirty="0">
                <a:solidFill>
                  <a:srgbClr val="0000FF"/>
                </a:solidFill>
                <a:latin typeface="Comic Sans MS" panose="030F0702030302020204" pitchFamily="66" charset="0"/>
              </a:rPr>
              <a:t>У</a:t>
            </a:r>
            <a:r>
              <a:rPr lang="ru-RU" sz="2200" b="1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голки релаксации</a:t>
            </a:r>
            <a:r>
              <a:rPr lang="ru-RU" sz="2200" b="1" dirty="0">
                <a:solidFill>
                  <a:srgbClr val="0000FF"/>
                </a:solidFill>
                <a:latin typeface="Comic Sans MS" panose="030F0702030302020204" pitchFamily="66" charset="0"/>
              </a:rPr>
              <a:t>»;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2200" b="1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«Зональность </a:t>
            </a:r>
            <a:r>
              <a:rPr lang="ru-RU" sz="2200" b="1" dirty="0">
                <a:solidFill>
                  <a:srgbClr val="0000FF"/>
                </a:solidFill>
                <a:latin typeface="Comic Sans MS" panose="030F0702030302020204" pitchFamily="66" charset="0"/>
              </a:rPr>
              <a:t>развивающей </a:t>
            </a:r>
            <a:r>
              <a:rPr lang="ru-RU" sz="2200" b="1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среды»</a:t>
            </a:r>
            <a:r>
              <a:rPr lang="ru-RU" sz="22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;</a:t>
            </a:r>
            <a:endParaRPr lang="ru-RU" sz="2200" dirty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2200" dirty="0">
                <a:solidFill>
                  <a:prstClr val="black"/>
                </a:solidFill>
                <a:latin typeface="Comic Sans MS" panose="030F0702030302020204" pitchFamily="66" charset="0"/>
              </a:rPr>
              <a:t>Р</a:t>
            </a:r>
            <a:r>
              <a:rPr lang="ru-RU" sz="22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азумная</a:t>
            </a:r>
            <a:r>
              <a:rPr lang="ru-RU" sz="22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 </a:t>
            </a:r>
            <a:r>
              <a:rPr lang="ru-RU" sz="2200" b="1" dirty="0">
                <a:solidFill>
                  <a:srgbClr val="0000FF"/>
                </a:solidFill>
                <a:latin typeface="Comic Sans MS" panose="030F0702030302020204" pitchFamily="66" charset="0"/>
              </a:rPr>
              <a:t>занятость</a:t>
            </a:r>
            <a:r>
              <a:rPr lang="ru-RU" sz="2200" dirty="0">
                <a:solidFill>
                  <a:srgbClr val="0000FF"/>
                </a:solidFill>
                <a:latin typeface="Comic Sans MS" panose="030F0702030302020204" pitchFamily="66" charset="0"/>
              </a:rPr>
              <a:t> </a:t>
            </a:r>
            <a:r>
              <a:rPr lang="ru-RU" sz="2200" dirty="0">
                <a:solidFill>
                  <a:prstClr val="black"/>
                </a:solidFill>
                <a:latin typeface="Comic Sans MS" panose="030F0702030302020204" pitchFamily="66" charset="0"/>
              </a:rPr>
              <a:t>детей, в течении всего дня;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2200" b="1" dirty="0" err="1" smtClean="0">
                <a:solidFill>
                  <a:srgbClr val="0000FF"/>
                </a:solidFill>
                <a:latin typeface="Comic Sans MS" panose="030F0702030302020204" pitchFamily="66" charset="0"/>
              </a:rPr>
              <a:t>Физминутки</a:t>
            </a:r>
            <a:r>
              <a:rPr lang="ru-RU" sz="2200" b="1" dirty="0">
                <a:solidFill>
                  <a:prstClr val="black"/>
                </a:solidFill>
                <a:latin typeface="Comic Sans MS" panose="030F0702030302020204" pitchFamily="66" charset="0"/>
              </a:rPr>
              <a:t>;</a:t>
            </a:r>
            <a:endParaRPr lang="ru-RU" sz="2200" dirty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2200" b="1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Установка </a:t>
            </a:r>
            <a:r>
              <a:rPr lang="ru-RU" sz="2200" b="1" dirty="0">
                <a:solidFill>
                  <a:srgbClr val="0000FF"/>
                </a:solidFill>
                <a:latin typeface="Comic Sans MS" panose="030F0702030302020204" pitchFamily="66" charset="0"/>
              </a:rPr>
              <a:t>на интересный завтрашний день</a:t>
            </a:r>
            <a:r>
              <a:rPr lang="ru-RU" sz="2200" b="1" dirty="0">
                <a:latin typeface="Comic Sans MS" panose="030F0702030302020204" pitchFamily="66" charset="0"/>
              </a:rPr>
              <a:t>;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2200" b="1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«Утро </a:t>
            </a:r>
            <a:r>
              <a:rPr lang="ru-RU" sz="2200" b="1" dirty="0">
                <a:solidFill>
                  <a:srgbClr val="0000FF"/>
                </a:solidFill>
                <a:latin typeface="Comic Sans MS" panose="030F0702030302020204" pitchFamily="66" charset="0"/>
              </a:rPr>
              <a:t>радостных встреч</a:t>
            </a:r>
            <a:r>
              <a:rPr lang="ru-RU" sz="2200" b="1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»;</a:t>
            </a:r>
            <a:endParaRPr lang="ru-RU" sz="2200" dirty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2200" b="1" dirty="0">
                <a:solidFill>
                  <a:srgbClr val="0000FF"/>
                </a:solidFill>
                <a:latin typeface="Comic Sans MS" panose="030F0702030302020204" pitchFamily="66" charset="0"/>
              </a:rPr>
              <a:t>Д</a:t>
            </a:r>
            <a:r>
              <a:rPr lang="ru-RU" sz="2200" b="1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емократичный </a:t>
            </a:r>
            <a:r>
              <a:rPr lang="ru-RU" sz="2200" b="1" dirty="0">
                <a:solidFill>
                  <a:srgbClr val="0000FF"/>
                </a:solidFill>
                <a:latin typeface="Comic Sans MS" panose="030F0702030302020204" pitchFamily="66" charset="0"/>
              </a:rPr>
              <a:t>стиль общения </a:t>
            </a:r>
            <a:r>
              <a:rPr lang="ru-RU" sz="22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воспитателя;</a:t>
            </a:r>
            <a:endParaRPr lang="ru-RU" sz="2200" dirty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200" dirty="0">
                <a:solidFill>
                  <a:prstClr val="black"/>
                </a:solidFill>
                <a:latin typeface="Comic Sans MS" panose="030F0702030302020204" pitchFamily="66" charset="0"/>
              </a:rPr>
              <a:t>С</a:t>
            </a:r>
            <a:r>
              <a:rPr lang="ru-RU" sz="22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облюдение </a:t>
            </a:r>
            <a:r>
              <a:rPr lang="ru-RU" sz="2200" dirty="0">
                <a:solidFill>
                  <a:prstClr val="black"/>
                </a:solidFill>
                <a:latin typeface="Comic Sans MS" panose="030F0702030302020204" pitchFamily="66" charset="0"/>
              </a:rPr>
              <a:t>воспитателем принципов психолого-педагогического сопровождения детей, главным из которых является: </a:t>
            </a:r>
          </a:p>
          <a:p>
            <a:pPr lvl="0"/>
            <a:r>
              <a:rPr lang="ru-RU" sz="2200" dirty="0">
                <a:solidFill>
                  <a:prstClr val="black"/>
                </a:solidFill>
                <a:latin typeface="Comic Sans MS" panose="030F0702030302020204" pitchFamily="66" charset="0"/>
              </a:rPr>
              <a:t>   </a:t>
            </a:r>
            <a:r>
              <a:rPr lang="ru-RU" sz="2200" b="1" dirty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«Ребенок всегда прав. Неправым может быть только взрослый, чья </a:t>
            </a:r>
            <a:r>
              <a:rPr lang="ru-RU" sz="22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  программа </a:t>
            </a:r>
            <a:r>
              <a:rPr lang="ru-RU" sz="2200" b="1" dirty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ребенку не интересна».  </a:t>
            </a:r>
            <a:r>
              <a:rPr lang="ru-RU" sz="2200" b="1" i="1" dirty="0">
                <a:solidFill>
                  <a:prstClr val="black"/>
                </a:solidFill>
                <a:latin typeface="Comic Sans MS" panose="030F0702030302020204" pitchFamily="66" charset="0"/>
              </a:rPr>
              <a:t>(</a:t>
            </a:r>
            <a:r>
              <a:rPr lang="ru-RU" sz="2200" b="1" i="1" dirty="0" err="1">
                <a:solidFill>
                  <a:prstClr val="black"/>
                </a:solidFill>
                <a:latin typeface="Comic Sans MS" panose="030F0702030302020204" pitchFamily="66" charset="0"/>
              </a:rPr>
              <a:t>И.Сеченов</a:t>
            </a:r>
            <a:r>
              <a:rPr lang="ru-RU" sz="2200" b="1" i="1" dirty="0">
                <a:solidFill>
                  <a:prstClr val="black"/>
                </a:solidFill>
                <a:latin typeface="Comic Sans MS" panose="030F0702030302020204" pitchFamily="66" charset="0"/>
              </a:rPr>
              <a:t>)</a:t>
            </a:r>
            <a:endParaRPr lang="ru-RU" sz="2200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305511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764704"/>
            <a:ext cx="8640959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             К </a:t>
            </a:r>
            <a:r>
              <a:rPr lang="ru-RU" sz="3200" b="1" dirty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условиям</a:t>
            </a:r>
            <a:r>
              <a:rPr lang="ru-RU" sz="2400" dirty="0">
                <a:solidFill>
                  <a:prstClr val="black"/>
                </a:solidFill>
                <a:latin typeface="Comic Sans MS" panose="030F0702030302020204" pitchFamily="66" charset="0"/>
              </a:rPr>
              <a:t>, </a:t>
            </a:r>
            <a:r>
              <a:rPr lang="ru-RU" sz="2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определяющим </a:t>
            </a:r>
            <a:r>
              <a:rPr lang="ru-RU" sz="2400" dirty="0">
                <a:solidFill>
                  <a:prstClr val="black"/>
                </a:solidFill>
                <a:latin typeface="Comic Sans MS" panose="030F0702030302020204" pitchFamily="66" charset="0"/>
              </a:rPr>
              <a:t>эффективность влияния педагогов на психологический климат в детском коллективе, относятся следующие: </a:t>
            </a:r>
          </a:p>
          <a:p>
            <a:pPr marL="342900" lvl="0" indent="-342900">
              <a:buFont typeface="Wingdings" pitchFamily="2" charset="2"/>
              <a:buChar char="Ø"/>
            </a:pPr>
            <a:endParaRPr lang="ru-RU" sz="2000" dirty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pPr marL="342900" lvl="0" indent="-342900">
              <a:buFont typeface="Wingdings" panose="05000000000000000000" pitchFamily="2" charset="2"/>
              <a:buChar char="v"/>
            </a:pPr>
            <a:r>
              <a:rPr lang="ru-RU" sz="2400" dirty="0">
                <a:solidFill>
                  <a:prstClr val="black"/>
                </a:solidFill>
                <a:latin typeface="Comic Sans MS" panose="030F0702030302020204" pitchFamily="66" charset="0"/>
              </a:rPr>
              <a:t>личностные качества педагогов (открытость, расположенность к детям, чувство юмора, инициативность, коммуникабельность, креативность); </a:t>
            </a:r>
          </a:p>
          <a:p>
            <a:pPr marL="342900" lvl="0" indent="-342900">
              <a:buFont typeface="Wingdings" pitchFamily="2" charset="2"/>
              <a:buChar char="Ø"/>
            </a:pPr>
            <a:endParaRPr lang="ru-RU" sz="2400" dirty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pPr marL="342900" lvl="0" indent="-342900">
              <a:buFont typeface="Wingdings" panose="05000000000000000000" pitchFamily="2" charset="2"/>
              <a:buChar char="v"/>
            </a:pPr>
            <a:r>
              <a:rPr lang="ru-RU" sz="2400" dirty="0">
                <a:solidFill>
                  <a:prstClr val="black"/>
                </a:solidFill>
                <a:latin typeface="Comic Sans MS" panose="030F0702030302020204" pitchFamily="66" charset="0"/>
              </a:rPr>
              <a:t>профессиональные качества педагогов (теоретическая и методическая вооружённость); </a:t>
            </a:r>
          </a:p>
          <a:p>
            <a:pPr lvl="0"/>
            <a:endParaRPr lang="ru-RU" sz="2400" dirty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pPr marL="342900" lvl="0" indent="-342900">
              <a:buFont typeface="Wingdings" panose="05000000000000000000" pitchFamily="2" charset="2"/>
              <a:buChar char="v"/>
            </a:pPr>
            <a:r>
              <a:rPr lang="ru-RU" sz="2400" dirty="0">
                <a:solidFill>
                  <a:prstClr val="black"/>
                </a:solidFill>
                <a:latin typeface="Comic Sans MS" panose="030F0702030302020204" pitchFamily="66" charset="0"/>
              </a:rPr>
              <a:t>ориентация педагогов на эмоциональный комфорт дошкольников. </a:t>
            </a:r>
          </a:p>
        </p:txBody>
      </p:sp>
    </p:spTree>
    <p:extLst>
      <p:ext uri="{BB962C8B-B14F-4D97-AF65-F5344CB8AC3E}">
        <p14:creationId xmlns:p14="http://schemas.microsoft.com/office/powerpoint/2010/main" xmlns="" val="20529043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728" y="285728"/>
            <a:ext cx="583264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dirty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Каким должен быть современный педагог?</a:t>
            </a:r>
          </a:p>
          <a:p>
            <a:pPr lvl="0" algn="ctr"/>
            <a:r>
              <a:rPr lang="ru-RU" sz="32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Тип Мери </a:t>
            </a:r>
            <a:r>
              <a:rPr lang="ru-RU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Поппинс:</a:t>
            </a:r>
            <a:endParaRPr lang="ru-RU" sz="32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57290" y="2050563"/>
            <a:ext cx="738465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Образованная хорошо воспитанная, </a:t>
            </a:r>
            <a:r>
              <a:rPr lang="ru-RU" dirty="0">
                <a:solidFill>
                  <a:prstClr val="black"/>
                </a:solidFill>
                <a:latin typeface="Comic Sans MS" panose="030F0702030302020204" pitchFamily="66" charset="0"/>
              </a:rPr>
              <a:t>замечательно рассказывающая разные </a:t>
            </a:r>
            <a:r>
              <a:rPr lang="ru-RU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истории</a:t>
            </a:r>
            <a:endParaRPr lang="ru-RU" dirty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pPr lvl="0" algn="just"/>
            <a:r>
              <a:rPr lang="ru-RU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Прекрасно </a:t>
            </a:r>
            <a:r>
              <a:rPr lang="ru-RU" dirty="0">
                <a:solidFill>
                  <a:prstClr val="black"/>
                </a:solidFill>
                <a:latin typeface="Comic Sans MS" panose="030F0702030302020204" pitchFamily="66" charset="0"/>
              </a:rPr>
              <a:t>разбирается в детях: понимает, что они чувствуют, думают, хотят или не </a:t>
            </a:r>
            <a:r>
              <a:rPr lang="ru-RU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хотят</a:t>
            </a:r>
          </a:p>
          <a:p>
            <a:pPr lvl="0" algn="just"/>
            <a:r>
              <a:rPr lang="ru-RU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Преследует одну-единственную </a:t>
            </a:r>
            <a:r>
              <a:rPr lang="ru-RU" dirty="0">
                <a:solidFill>
                  <a:prstClr val="black"/>
                </a:solidFill>
                <a:latin typeface="Comic Sans MS" panose="030F0702030302020204" pitchFamily="66" charset="0"/>
              </a:rPr>
              <a:t>цель – развитие благополучного человека.</a:t>
            </a:r>
          </a:p>
          <a:p>
            <a:pPr lvl="0" algn="just"/>
            <a:r>
              <a:rPr lang="ru-RU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Является </a:t>
            </a:r>
            <a:r>
              <a:rPr lang="ru-RU" dirty="0">
                <a:solidFill>
                  <a:prstClr val="black"/>
                </a:solidFill>
                <a:latin typeface="Comic Sans MS" panose="030F0702030302020204" pitchFamily="66" charset="0"/>
              </a:rPr>
              <a:t>посредником между миром культуры и миром детей.</a:t>
            </a:r>
          </a:p>
          <a:p>
            <a:pPr lvl="0" algn="just"/>
            <a:r>
              <a:rPr lang="ru-RU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обучает </a:t>
            </a:r>
            <a:r>
              <a:rPr lang="ru-RU" dirty="0">
                <a:solidFill>
                  <a:prstClr val="black"/>
                </a:solidFill>
                <a:latin typeface="Comic Sans MS" panose="030F0702030302020204" pitchFamily="66" charset="0"/>
              </a:rPr>
              <a:t>детей так, что они этого не замечают.</a:t>
            </a:r>
          </a:p>
          <a:p>
            <a:pPr lvl="0" algn="just"/>
            <a:r>
              <a:rPr lang="ru-RU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Постоянно </a:t>
            </a:r>
            <a:r>
              <a:rPr lang="ru-RU" dirty="0">
                <a:solidFill>
                  <a:prstClr val="black"/>
                </a:solidFill>
                <a:latin typeface="Comic Sans MS" panose="030F0702030302020204" pitchFamily="66" charset="0"/>
              </a:rPr>
              <a:t>ставит перед ними новые задачи, создает условия для развития воображения, учит нормам поведения, оптимальным способам разрешения конфликтов.</a:t>
            </a:r>
          </a:p>
          <a:p>
            <a:pPr lvl="0" algn="just"/>
            <a:r>
              <a:rPr lang="ru-RU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Обучает </a:t>
            </a:r>
            <a:r>
              <a:rPr lang="ru-RU" dirty="0">
                <a:solidFill>
                  <a:prstClr val="black"/>
                </a:solidFill>
                <a:latin typeface="Comic Sans MS" panose="030F0702030302020204" pitchFamily="66" charset="0"/>
              </a:rPr>
              <a:t>по своей программе, превращая ее при этом в программу ребенка.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1211695">
            <a:off x="6916281" y="466030"/>
            <a:ext cx="1855785" cy="139672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4-конечная звезда 4"/>
          <p:cNvSpPr/>
          <p:nvPr/>
        </p:nvSpPr>
        <p:spPr>
          <a:xfrm>
            <a:off x="500034" y="2000240"/>
            <a:ext cx="428628" cy="428628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4-конечная звезда 5"/>
          <p:cNvSpPr/>
          <p:nvPr/>
        </p:nvSpPr>
        <p:spPr>
          <a:xfrm>
            <a:off x="500034" y="2571744"/>
            <a:ext cx="500066" cy="428628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4-конечная звезда 6"/>
          <p:cNvSpPr/>
          <p:nvPr/>
        </p:nvSpPr>
        <p:spPr>
          <a:xfrm>
            <a:off x="500034" y="3071810"/>
            <a:ext cx="500066" cy="428628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4-конечная звезда 7"/>
          <p:cNvSpPr/>
          <p:nvPr/>
        </p:nvSpPr>
        <p:spPr>
          <a:xfrm>
            <a:off x="571472" y="3643314"/>
            <a:ext cx="428628" cy="500066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4-конечная звезда 8"/>
          <p:cNvSpPr/>
          <p:nvPr/>
        </p:nvSpPr>
        <p:spPr>
          <a:xfrm>
            <a:off x="571472" y="5072074"/>
            <a:ext cx="428628" cy="500066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4-конечная звезда 9"/>
          <p:cNvSpPr/>
          <p:nvPr/>
        </p:nvSpPr>
        <p:spPr>
          <a:xfrm>
            <a:off x="571472" y="4214818"/>
            <a:ext cx="491722" cy="480072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648672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836712"/>
            <a:ext cx="8352928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       </a:t>
            </a:r>
            <a:r>
              <a:rPr lang="ru-RU" sz="32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Эмоциональное </a:t>
            </a:r>
            <a:r>
              <a:rPr lang="ru-RU" sz="3200" b="1" dirty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благополучие для ребенка, все равно что для ростка свет, тепло, влага, удобрения, почва… </a:t>
            </a:r>
            <a:endParaRPr lang="ru-RU" sz="3200" b="1" dirty="0" smtClean="0">
              <a:solidFill>
                <a:srgbClr val="CC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just"/>
            <a:r>
              <a:rPr lang="ru-RU" sz="32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        Чтобы </a:t>
            </a:r>
            <a:r>
              <a:rPr lang="ru-RU" sz="3200" b="1" dirty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нормально расти, </a:t>
            </a:r>
            <a:r>
              <a:rPr lang="ru-RU" sz="32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ребенку нужна: </a:t>
            </a:r>
            <a:r>
              <a:rPr lang="ru-RU" sz="3200" b="1" dirty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любовь, уверенность в своих силах, в своей значимости и ценности для нас, </a:t>
            </a:r>
            <a:endParaRPr lang="ru-RU" sz="3200" b="1" dirty="0" smtClean="0">
              <a:solidFill>
                <a:srgbClr val="CC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  <a:p>
            <a:pPr algn="just"/>
            <a:r>
              <a:rPr lang="ru-RU" sz="3200" b="1" dirty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r>
              <a:rPr lang="ru-RU" sz="32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          взрослых</a:t>
            </a:r>
            <a:r>
              <a:rPr lang="ru-RU" sz="3200" b="1" dirty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.</a:t>
            </a:r>
            <a:endParaRPr lang="ru-RU" sz="3200" dirty="0">
              <a:solidFill>
                <a:srgbClr val="CC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860032" y="3933056"/>
            <a:ext cx="3261498" cy="2367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572222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620688"/>
            <a:ext cx="741682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strike="noStrike" kern="0" cap="none" spc="0" normalizeH="0" baseline="0" noProof="0" dirty="0" smtClean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FF388C">
                    <a:tint val="83000"/>
                    <a:satMod val="150000"/>
                  </a:srgb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mic Sans MS" panose="030F0702030302020204" pitchFamily="66" charset="0"/>
                <a:ea typeface="+mj-ea"/>
                <a:cs typeface="+mj-cs"/>
              </a:rPr>
              <a:t>Эмоции –</a:t>
            </a:r>
            <a:r>
              <a:rPr kumimoji="0" lang="ru-RU" sz="3200" b="0" strike="noStrike" kern="0" cap="none" spc="0" normalizeH="0" baseline="0" noProof="0" dirty="0" smtClean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FF388C">
                    <a:tint val="83000"/>
                    <a:satMod val="150000"/>
                  </a:srgb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mic Sans MS" panose="030F0702030302020204" pitchFamily="66" charset="0"/>
                <a:ea typeface="+mj-ea"/>
                <a:cs typeface="+mj-cs"/>
              </a:rPr>
              <a:t> </a:t>
            </a:r>
            <a:r>
              <a:rPr kumimoji="0" lang="ru-RU" sz="3200" b="0" strike="noStrike" kern="0" cap="none" spc="0" normalizeH="0" baseline="0" noProof="0" dirty="0" smtClean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prstClr val="black"/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mic Sans MS" panose="030F0702030302020204" pitchFamily="66" charset="0"/>
                <a:ea typeface="+mj-ea"/>
                <a:cs typeface="+mj-cs"/>
              </a:rPr>
              <a:t>психологическое состояние человека, проявляющееся в переживании человека отношения к окружающему или самому себе.</a:t>
            </a:r>
            <a:endParaRPr kumimoji="0" lang="ru-RU" sz="3200" b="0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mic Sans MS" panose="030F0702030302020204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8320" y="3573016"/>
            <a:ext cx="2492186" cy="276909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1555532">
            <a:off x="6572929" y="3416375"/>
            <a:ext cx="1728192" cy="230425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19734013">
            <a:off x="1010464" y="3416375"/>
            <a:ext cx="1728192" cy="2304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770273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260648"/>
            <a:ext cx="7200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u="none" strike="noStrike" kern="0" cap="none" spc="0" normalizeH="0" baseline="0" noProof="0" dirty="0" smtClean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FF388C">
                    <a:tint val="83000"/>
                    <a:satMod val="150000"/>
                  </a:srgb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mic Sans MS" panose="030F0702030302020204" pitchFamily="66" charset="0"/>
                <a:ea typeface="+mj-ea"/>
                <a:cs typeface="+mj-cs"/>
              </a:rPr>
              <a:t>Эмоции ребенка отличаются от эмоций взрослого:</a:t>
            </a:r>
            <a:endParaRPr kumimoji="0" lang="ru-RU" sz="1800" b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mic Sans MS" panose="030F0702030302020204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628800"/>
            <a:ext cx="8748464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6908" lvl="0" indent="-342900">
              <a:spcBef>
                <a:spcPct val="20000"/>
              </a:spcBef>
              <a:buClr>
                <a:srgbClr val="FF388C"/>
              </a:buClr>
              <a:buSzPct val="80000"/>
              <a:buFont typeface="Wingdings" panose="05000000000000000000" pitchFamily="2" charset="2"/>
              <a:buChar char="v"/>
            </a:pPr>
            <a:r>
              <a:rPr lang="ru-RU" sz="20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Многообразием</a:t>
            </a:r>
            <a:r>
              <a:rPr lang="ru-RU" sz="2000" b="1" dirty="0">
                <a:solidFill>
                  <a:prstClr val="black"/>
                </a:solidFill>
                <a:latin typeface="Comic Sans MS" panose="030F0702030302020204" pitchFamily="66" charset="0"/>
              </a:rPr>
              <a:t>;</a:t>
            </a:r>
          </a:p>
          <a:p>
            <a:pPr marL="406908" lvl="0" indent="-342900">
              <a:spcBef>
                <a:spcPct val="20000"/>
              </a:spcBef>
              <a:buClr>
                <a:srgbClr val="FF388C"/>
              </a:buClr>
              <a:buSzPct val="80000"/>
              <a:buFont typeface="Wingdings" panose="05000000000000000000" pitchFamily="2" charset="2"/>
              <a:buChar char="v"/>
            </a:pPr>
            <a:r>
              <a:rPr lang="ru-RU" sz="20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Открытостью</a:t>
            </a:r>
            <a:r>
              <a:rPr lang="ru-RU" sz="2000" b="1" dirty="0">
                <a:solidFill>
                  <a:prstClr val="black"/>
                </a:solidFill>
                <a:latin typeface="Comic Sans MS" panose="030F0702030302020204" pitchFamily="66" charset="0"/>
              </a:rPr>
              <a:t>;</a:t>
            </a:r>
          </a:p>
          <a:p>
            <a:pPr marL="406908" lvl="0" indent="-342900">
              <a:spcBef>
                <a:spcPct val="20000"/>
              </a:spcBef>
              <a:buClr>
                <a:srgbClr val="FF388C"/>
              </a:buClr>
              <a:buSzPct val="80000"/>
              <a:buFont typeface="Wingdings" panose="05000000000000000000" pitchFamily="2" charset="2"/>
              <a:buChar char="v"/>
            </a:pPr>
            <a:r>
              <a:rPr lang="ru-RU" sz="20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Слитностью </a:t>
            </a:r>
            <a:r>
              <a:rPr lang="ru-RU" sz="2000" b="1" dirty="0">
                <a:solidFill>
                  <a:prstClr val="black"/>
                </a:solidFill>
                <a:latin typeface="Comic Sans MS" panose="030F0702030302020204" pitchFamily="66" charset="0"/>
              </a:rPr>
              <a:t>и частой сменяемостью;</a:t>
            </a:r>
          </a:p>
          <a:p>
            <a:pPr marL="406908" lvl="0" indent="-342900">
              <a:spcBef>
                <a:spcPct val="20000"/>
              </a:spcBef>
              <a:buClr>
                <a:srgbClr val="FF388C"/>
              </a:buClr>
              <a:buSzPct val="80000"/>
              <a:buFont typeface="Wingdings" panose="05000000000000000000" pitchFamily="2" charset="2"/>
              <a:buChar char="v"/>
            </a:pPr>
            <a:r>
              <a:rPr lang="ru-RU" sz="20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Подвижностью</a:t>
            </a:r>
            <a:r>
              <a:rPr lang="ru-RU" sz="2000" b="1" dirty="0">
                <a:solidFill>
                  <a:prstClr val="black"/>
                </a:solidFill>
                <a:latin typeface="Comic Sans MS" panose="030F0702030302020204" pitchFamily="66" charset="0"/>
              </a:rPr>
              <a:t>;</a:t>
            </a:r>
          </a:p>
          <a:p>
            <a:pPr marL="406908" lvl="0" indent="-342900">
              <a:spcBef>
                <a:spcPct val="20000"/>
              </a:spcBef>
              <a:buClr>
                <a:srgbClr val="FF388C"/>
              </a:buClr>
              <a:buSzPct val="80000"/>
              <a:buFont typeface="Wingdings" panose="05000000000000000000" pitchFamily="2" charset="2"/>
              <a:buChar char="v"/>
            </a:pPr>
            <a:r>
              <a:rPr lang="ru-RU" sz="20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Импульсивностью</a:t>
            </a:r>
            <a:r>
              <a:rPr lang="ru-RU" sz="2000" b="1" dirty="0">
                <a:solidFill>
                  <a:prstClr val="black"/>
                </a:solidFill>
                <a:latin typeface="Comic Sans MS" panose="030F0702030302020204" pitchFamily="66" charset="0"/>
              </a:rPr>
              <a:t>;</a:t>
            </a:r>
          </a:p>
          <a:p>
            <a:pPr marL="406908" lvl="0" indent="-342900">
              <a:spcBef>
                <a:spcPct val="20000"/>
              </a:spcBef>
              <a:buClr>
                <a:srgbClr val="FF388C"/>
              </a:buClr>
              <a:buSzPct val="80000"/>
              <a:buFont typeface="Wingdings" panose="05000000000000000000" pitchFamily="2" charset="2"/>
              <a:buChar char="v"/>
            </a:pPr>
            <a:r>
              <a:rPr lang="ru-RU" sz="20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Неосознанностью;</a:t>
            </a:r>
            <a:endParaRPr lang="ru-RU" sz="2000" b="1" dirty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pPr marL="406908" lvl="0" indent="-342900">
              <a:spcBef>
                <a:spcPct val="20000"/>
              </a:spcBef>
              <a:buClr>
                <a:srgbClr val="FF388C"/>
              </a:buClr>
              <a:buSzPct val="80000"/>
              <a:buFont typeface="Wingdings" panose="05000000000000000000" pitchFamily="2" charset="2"/>
              <a:buChar char="v"/>
            </a:pPr>
            <a:r>
              <a:rPr lang="ru-RU" sz="20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Связаны </a:t>
            </a:r>
            <a:r>
              <a:rPr lang="ru-RU" sz="2000" b="1" dirty="0">
                <a:solidFill>
                  <a:prstClr val="black"/>
                </a:solidFill>
                <a:latin typeface="Comic Sans MS" panose="030F0702030302020204" pitchFamily="66" charset="0"/>
              </a:rPr>
              <a:t>с выражением своих возможностей;</a:t>
            </a:r>
          </a:p>
          <a:p>
            <a:pPr marL="406908" lvl="0" indent="-342900">
              <a:spcBef>
                <a:spcPct val="20000"/>
              </a:spcBef>
              <a:buClr>
                <a:srgbClr val="FF388C"/>
              </a:buClr>
              <a:buSzPct val="80000"/>
              <a:buFont typeface="Wingdings" panose="05000000000000000000" pitchFamily="2" charset="2"/>
              <a:buChar char="v"/>
            </a:pPr>
            <a:r>
              <a:rPr lang="ru-RU" sz="20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Ситуативны </a:t>
            </a:r>
            <a:r>
              <a:rPr lang="ru-RU" sz="2000" b="1" dirty="0">
                <a:solidFill>
                  <a:prstClr val="black"/>
                </a:solidFill>
                <a:latin typeface="Comic Sans MS" panose="030F0702030302020204" pitchFamily="66" charset="0"/>
              </a:rPr>
              <a:t>(процесс возбуждения преобладает над </a:t>
            </a:r>
            <a:endParaRPr lang="ru-RU" sz="2000" b="1" dirty="0" smtClean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pPr marL="64008" lvl="0">
              <a:spcBef>
                <a:spcPct val="20000"/>
              </a:spcBef>
              <a:buClr>
                <a:srgbClr val="FF388C"/>
              </a:buClr>
              <a:buSzPct val="80000"/>
            </a:pPr>
            <a:r>
              <a:rPr lang="ru-RU" sz="2000" b="1" dirty="0">
                <a:solidFill>
                  <a:prstClr val="black"/>
                </a:solidFill>
                <a:latin typeface="Comic Sans MS" panose="030F0702030302020204" pitchFamily="66" charset="0"/>
              </a:rPr>
              <a:t> </a:t>
            </a:r>
            <a:r>
              <a:rPr lang="ru-RU" sz="20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  процессами </a:t>
            </a:r>
            <a:r>
              <a:rPr lang="ru-RU" sz="2000" b="1" dirty="0">
                <a:solidFill>
                  <a:prstClr val="black"/>
                </a:solidFill>
                <a:latin typeface="Comic Sans MS" panose="030F0702030302020204" pitchFamily="66" charset="0"/>
              </a:rPr>
              <a:t>торможения</a:t>
            </a:r>
            <a:r>
              <a:rPr lang="ru-RU" sz="20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).</a:t>
            </a:r>
          </a:p>
          <a:p>
            <a:pPr marL="64008" lvl="0">
              <a:spcBef>
                <a:spcPct val="20000"/>
              </a:spcBef>
              <a:buClr>
                <a:srgbClr val="FF388C"/>
              </a:buClr>
              <a:buSzPct val="80000"/>
            </a:pPr>
            <a:r>
              <a:rPr lang="ru-RU" sz="20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Гармоничное </a:t>
            </a:r>
            <a:r>
              <a:rPr lang="ru-RU" sz="2000" b="1" dirty="0">
                <a:solidFill>
                  <a:prstClr val="black"/>
                </a:solidFill>
                <a:latin typeface="Comic Sans MS" panose="030F0702030302020204" pitchFamily="66" charset="0"/>
              </a:rPr>
              <a:t>развитие эмоциональной сферы </a:t>
            </a:r>
            <a:r>
              <a:rPr lang="ru-RU" sz="2000" b="1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возможно только </a:t>
            </a:r>
            <a:r>
              <a:rPr lang="ru-RU" sz="2000" b="1" dirty="0">
                <a:solidFill>
                  <a:prstClr val="black"/>
                </a:solidFill>
                <a:latin typeface="Comic Sans MS" panose="030F0702030302020204" pitchFamily="66" charset="0"/>
              </a:rPr>
              <a:t>при условии бережного подхода к формированию чувств маленького ребенка с учетом психофизиологических особенностей каждого возрастного этапа.</a:t>
            </a:r>
          </a:p>
        </p:txBody>
      </p:sp>
    </p:spTree>
    <p:extLst>
      <p:ext uri="{BB962C8B-B14F-4D97-AF65-F5344CB8AC3E}">
        <p14:creationId xmlns:p14="http://schemas.microsoft.com/office/powerpoint/2010/main" xmlns="" val="16769203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83768" y="391442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2000" b="1" dirty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ЧТО ТАКОЕ ЭМОЦИОНАЛЬНОЕ БЛАГОПОЛУЧИЕ?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2285992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2400" b="1" dirty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Оно выражается в следующих чертах </a:t>
            </a:r>
            <a:r>
              <a:rPr lang="ru-RU" sz="2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ребенка</a:t>
            </a:r>
            <a:r>
              <a:rPr lang="ru-RU" sz="2400" b="1" dirty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: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49288" y="3324761"/>
            <a:ext cx="820891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2000" b="0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mic Sans MS" pitchFamily="66" charset="0"/>
              </a:rPr>
              <a:t>    </a:t>
            </a: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mic Sans MS" pitchFamily="66" charset="0"/>
              </a:rPr>
              <a:t>чувство</a:t>
            </a:r>
            <a:r>
              <a:rPr kumimoji="0" lang="ru-RU" sz="2000" b="1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mic Sans MS" pitchFamily="66" charset="0"/>
              </a:rPr>
              <a:t> </a:t>
            </a: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mic Sans MS" pitchFamily="66" charset="0"/>
              </a:rPr>
              <a:t>доверия к миру;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mic Sans MS" pitchFamily="66" charset="0"/>
              </a:rPr>
              <a:t>   способность проявлять гуманные чувства;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mic Sans MS" pitchFamily="66" charset="0"/>
              </a:rPr>
              <a:t>   наличие положительных эмоций и чувства юмора;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mic Sans MS" pitchFamily="66" charset="0"/>
              </a:rPr>
              <a:t>   способность и потребность в телесном контакте;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mic Sans MS" pitchFamily="66" charset="0"/>
              </a:rPr>
              <a:t>   чувство удивления;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mic Sans MS" pitchFamily="66" charset="0"/>
              </a:rPr>
              <a:t>   вариативность поведения;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ru-RU" sz="2000" b="1" kern="0" dirty="0" smtClean="0">
                <a:solidFill>
                  <a:srgbClr val="0000FF"/>
                </a:solidFill>
                <a:latin typeface="Comic Sans MS" pitchFamily="66" charset="0"/>
              </a:rPr>
              <a:t>   </a:t>
            </a: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mic Sans MS" pitchFamily="66" charset="0"/>
              </a:rPr>
              <a:t>способность к положительному подкреплению себя;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mic Sans MS" pitchFamily="66" charset="0"/>
              </a:rPr>
              <a:t>   способность к самоанализу в соответствии с</a:t>
            </a:r>
            <a:r>
              <a:rPr kumimoji="0" lang="ru-RU" sz="2000" b="1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mic Sans MS" pitchFamily="66" charset="0"/>
              </a:rPr>
              <a:t> возрастом</a:t>
            </a:r>
            <a:r>
              <a:rPr lang="ru-RU" sz="2000" b="1" kern="0" dirty="0" smtClean="0">
                <a:solidFill>
                  <a:srgbClr val="0000FF"/>
                </a:solidFill>
                <a:latin typeface="Comic Sans MS" pitchFamily="66" charset="0"/>
              </a:rPr>
              <a:t>.</a:t>
            </a:r>
            <a:endParaRPr kumimoji="0" lang="ru-RU" sz="2000" b="1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14480" y="1142984"/>
            <a:ext cx="647004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00FF"/>
                </a:solidFill>
                <a:latin typeface="Comic Sans MS" pitchFamily="66" charset="0"/>
              </a:rPr>
              <a:t>Это состояние комфорта в окружающей </a:t>
            </a:r>
          </a:p>
          <a:p>
            <a:r>
              <a:rPr lang="ru-RU" sz="2400" b="1" dirty="0" smtClean="0">
                <a:solidFill>
                  <a:srgbClr val="0000FF"/>
                </a:solidFill>
                <a:latin typeface="Comic Sans MS" pitchFamily="66" charset="0"/>
              </a:rPr>
              <a:t>действительности.</a:t>
            </a:r>
            <a:endParaRPr lang="ru-RU" sz="2400" b="1" dirty="0">
              <a:solidFill>
                <a:srgbClr val="0000FF"/>
              </a:solidFill>
              <a:latin typeface="Comic Sans MS" pitchFamily="66" charset="0"/>
            </a:endParaRPr>
          </a:p>
        </p:txBody>
      </p:sp>
      <p:pic>
        <p:nvPicPr>
          <p:cNvPr id="17410" name="Picture 2" descr="Чудо!Читать всем. KitaClub - лучший портал для девочек!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929322" y="1714488"/>
            <a:ext cx="2759830" cy="183988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9956333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728" y="1142984"/>
            <a:ext cx="734481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u="none" strike="noStrike" kern="0" cap="none" spc="0" normalizeH="0" baseline="0" noProof="0" dirty="0" smtClean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FF388C">
                    <a:tint val="83000"/>
                    <a:satMod val="150000"/>
                  </a:srgb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mic Sans MS" panose="030F0702030302020204" pitchFamily="66" charset="0"/>
                <a:ea typeface="+mj-ea"/>
                <a:cs typeface="+mj-cs"/>
              </a:rPr>
              <a:t>Эмоциональное благополучие формирует:</a:t>
            </a:r>
            <a:endParaRPr kumimoji="0" lang="ru-RU" sz="4000" b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mic Sans MS" panose="030F0702030302020204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3143248"/>
            <a:ext cx="842493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8056" lvl="0" indent="-384048">
              <a:spcBef>
                <a:spcPct val="20000"/>
              </a:spcBef>
              <a:buClr>
                <a:srgbClr val="FF388C"/>
              </a:buClr>
              <a:buSzPct val="80000"/>
              <a:buFont typeface="Wingdings" pitchFamily="2" charset="2"/>
              <a:buChar char="Ø"/>
            </a:pPr>
            <a:r>
              <a:rPr lang="ru-RU" sz="30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адекватную высокую </a:t>
            </a:r>
            <a:r>
              <a:rPr lang="ru-RU" sz="3000" dirty="0">
                <a:solidFill>
                  <a:prstClr val="black"/>
                </a:solidFill>
                <a:latin typeface="Comic Sans MS" panose="030F0702030302020204" pitchFamily="66" charset="0"/>
              </a:rPr>
              <a:t>самооценку;</a:t>
            </a:r>
          </a:p>
          <a:p>
            <a:pPr marL="448056" lvl="0" indent="-384048">
              <a:spcBef>
                <a:spcPct val="20000"/>
              </a:spcBef>
              <a:buClr>
                <a:srgbClr val="FF388C"/>
              </a:buClr>
              <a:buSzPct val="80000"/>
              <a:buFont typeface="Wingdings" pitchFamily="2" charset="2"/>
              <a:buChar char="Ø"/>
            </a:pPr>
            <a:r>
              <a:rPr lang="ru-RU" sz="3000" dirty="0">
                <a:solidFill>
                  <a:prstClr val="black"/>
                </a:solidFill>
                <a:latin typeface="Comic Sans MS" panose="030F0702030302020204" pitchFamily="66" charset="0"/>
              </a:rPr>
              <a:t>сформированный самоконтроль;</a:t>
            </a:r>
          </a:p>
          <a:p>
            <a:pPr marL="448056" lvl="0" indent="-384048">
              <a:spcBef>
                <a:spcPct val="20000"/>
              </a:spcBef>
              <a:buClr>
                <a:srgbClr val="FF388C"/>
              </a:buClr>
              <a:buSzPct val="80000"/>
              <a:buFont typeface="Wingdings" pitchFamily="2" charset="2"/>
              <a:buChar char="Ø"/>
            </a:pPr>
            <a:r>
              <a:rPr lang="ru-RU" sz="3000" dirty="0">
                <a:solidFill>
                  <a:prstClr val="black"/>
                </a:solidFill>
                <a:latin typeface="Comic Sans MS" panose="030F0702030302020204" pitchFamily="66" charset="0"/>
              </a:rPr>
              <a:t>ориентацию на успех в достижении целей;</a:t>
            </a:r>
          </a:p>
          <a:p>
            <a:pPr marL="448056" lvl="0" indent="-384048">
              <a:spcBef>
                <a:spcPct val="20000"/>
              </a:spcBef>
              <a:buClr>
                <a:srgbClr val="FF388C"/>
              </a:buClr>
              <a:buSzPct val="80000"/>
              <a:buFont typeface="Wingdings" pitchFamily="2" charset="2"/>
              <a:buChar char="Ø"/>
            </a:pPr>
            <a:r>
              <a:rPr lang="ru-RU" sz="30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состояние удовлетворения</a:t>
            </a:r>
            <a:endParaRPr lang="ru-RU" sz="3000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900694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9712" y="577060"/>
            <a:ext cx="60841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ЭМОЦИОНАЛЬНО БЛАГОПОЛУЧНЫЙ РЕБЕНОК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677682" y="2477195"/>
            <a:ext cx="2369705" cy="1722832"/>
          </a:xfrm>
          <a:prstGeom prst="rect">
            <a:avLst/>
          </a:prstGeom>
        </p:spPr>
      </p:pic>
      <p:sp>
        <p:nvSpPr>
          <p:cNvPr id="6" name="Стрелка вниз 5"/>
          <p:cNvSpPr/>
          <p:nvPr/>
        </p:nvSpPr>
        <p:spPr>
          <a:xfrm rot="18114033">
            <a:off x="2760784" y="933084"/>
            <a:ext cx="685275" cy="1881410"/>
          </a:xfrm>
          <a:prstGeom prst="downArrow">
            <a:avLst/>
          </a:prstGeom>
          <a:solidFill>
            <a:srgbClr val="F79646">
              <a:lumMod val="20000"/>
              <a:lumOff val="80000"/>
            </a:srgbClr>
          </a:solidFill>
          <a:ln w="25400" cap="rnd" cmpd="sng" algn="ctr">
            <a:solidFill>
              <a:srgbClr val="C0504D"/>
            </a:solidFill>
            <a:prstDash val="solid"/>
          </a:ln>
          <a:effectLst/>
        </p:spPr>
        <p:txBody>
          <a:bodyPr vert="vert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УЛЫБЧИВ</a:t>
            </a:r>
          </a:p>
        </p:txBody>
      </p:sp>
      <p:sp>
        <p:nvSpPr>
          <p:cNvPr id="9" name="Стрелка вниз 8"/>
          <p:cNvSpPr/>
          <p:nvPr/>
        </p:nvSpPr>
        <p:spPr>
          <a:xfrm rot="16445325">
            <a:off x="2184077" y="1780314"/>
            <a:ext cx="708680" cy="1929717"/>
          </a:xfrm>
          <a:prstGeom prst="downArrow">
            <a:avLst/>
          </a:prstGeom>
          <a:solidFill>
            <a:srgbClr val="F79646">
              <a:lumMod val="20000"/>
              <a:lumOff val="80000"/>
            </a:srgbClr>
          </a:solidFill>
          <a:ln w="25400" cap="rnd" cmpd="sng" algn="ctr">
            <a:solidFill>
              <a:srgbClr val="C0504D"/>
            </a:solidFill>
            <a:prstDash val="solid"/>
          </a:ln>
          <a:effectLst/>
        </p:spPr>
        <p:txBody>
          <a:bodyPr vert="vert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НЕПОСРЕДСТВЕНЕН</a:t>
            </a:r>
          </a:p>
        </p:txBody>
      </p:sp>
      <p:sp>
        <p:nvSpPr>
          <p:cNvPr id="10" name="Стрелка вниз 9"/>
          <p:cNvSpPr/>
          <p:nvPr/>
        </p:nvSpPr>
        <p:spPr>
          <a:xfrm rot="15546680">
            <a:off x="2166600" y="2649683"/>
            <a:ext cx="609600" cy="1951436"/>
          </a:xfrm>
          <a:prstGeom prst="downArrow">
            <a:avLst/>
          </a:prstGeom>
          <a:solidFill>
            <a:srgbClr val="F79646">
              <a:lumMod val="20000"/>
              <a:lumOff val="80000"/>
            </a:srgbClr>
          </a:solidFill>
          <a:ln w="25400" cap="rnd" cmpd="sng" algn="ctr">
            <a:solidFill>
              <a:srgbClr val="C0504D"/>
            </a:solidFill>
            <a:prstDash val="solid"/>
          </a:ln>
          <a:effectLst/>
        </p:spPr>
        <p:txBody>
          <a:bodyPr vert="vert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РАЗГОВОРЧИВ</a:t>
            </a:r>
          </a:p>
        </p:txBody>
      </p:sp>
      <p:sp>
        <p:nvSpPr>
          <p:cNvPr id="11" name="Стрелка вниз 10"/>
          <p:cNvSpPr/>
          <p:nvPr/>
        </p:nvSpPr>
        <p:spPr>
          <a:xfrm rot="14507676">
            <a:off x="2496197" y="3538345"/>
            <a:ext cx="609600" cy="1749037"/>
          </a:xfrm>
          <a:prstGeom prst="downArrow">
            <a:avLst/>
          </a:prstGeom>
          <a:solidFill>
            <a:srgbClr val="F79646">
              <a:lumMod val="20000"/>
              <a:lumOff val="80000"/>
            </a:srgbClr>
          </a:solidFill>
          <a:ln w="25400" cap="rnd" cmpd="sng" algn="ctr">
            <a:solidFill>
              <a:srgbClr val="C0504D"/>
            </a:solidFill>
            <a:prstDash val="solid"/>
          </a:ln>
          <a:effectLst/>
        </p:spPr>
        <p:txBody>
          <a:bodyPr vert="vert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НЕ ДРАЧЛИВ</a:t>
            </a:r>
          </a:p>
        </p:txBody>
      </p:sp>
      <p:sp>
        <p:nvSpPr>
          <p:cNvPr id="12" name="Стрелка вниз 11"/>
          <p:cNvSpPr/>
          <p:nvPr/>
        </p:nvSpPr>
        <p:spPr>
          <a:xfrm rot="12437428">
            <a:off x="3078706" y="4280373"/>
            <a:ext cx="775071" cy="1749037"/>
          </a:xfrm>
          <a:prstGeom prst="downArrow">
            <a:avLst/>
          </a:prstGeom>
          <a:solidFill>
            <a:srgbClr val="F79646">
              <a:lumMod val="20000"/>
              <a:lumOff val="80000"/>
            </a:srgbClr>
          </a:solidFill>
          <a:ln w="25400" cap="rnd" cmpd="sng" algn="ctr">
            <a:solidFill>
              <a:srgbClr val="C0504D"/>
            </a:solidFill>
            <a:prstDash val="solid"/>
          </a:ln>
          <a:effectLst/>
        </p:spPr>
        <p:txBody>
          <a:bodyPr vert="vert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НЕ ГРУБИТ РОДИТЕЛЯМ</a:t>
            </a:r>
          </a:p>
        </p:txBody>
      </p:sp>
      <p:sp>
        <p:nvSpPr>
          <p:cNvPr id="13" name="Стрелка вниз 12"/>
          <p:cNvSpPr/>
          <p:nvPr/>
        </p:nvSpPr>
        <p:spPr>
          <a:xfrm rot="11625319">
            <a:off x="4015588" y="4522432"/>
            <a:ext cx="1069512" cy="1725972"/>
          </a:xfrm>
          <a:prstGeom prst="downArrow">
            <a:avLst/>
          </a:prstGeom>
          <a:solidFill>
            <a:srgbClr val="F79646">
              <a:lumMod val="20000"/>
              <a:lumOff val="80000"/>
            </a:srgbClr>
          </a:solidFill>
          <a:ln w="25400" cap="rnd" cmpd="sng" algn="ctr">
            <a:solidFill>
              <a:srgbClr val="C0504D"/>
            </a:solidFill>
            <a:prstDash val="solid"/>
          </a:ln>
          <a:effectLst/>
        </p:spPr>
        <p:txBody>
          <a:bodyPr vert="vert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ОБЛАДАЕТ ЧУВСТВОМ ЮМОРА</a:t>
            </a:r>
          </a:p>
        </p:txBody>
      </p:sp>
      <p:sp>
        <p:nvSpPr>
          <p:cNvPr id="14" name="Стрелка вниз 13"/>
          <p:cNvSpPr/>
          <p:nvPr/>
        </p:nvSpPr>
        <p:spPr>
          <a:xfrm rot="9754238">
            <a:off x="5217295" y="4463086"/>
            <a:ext cx="609600" cy="1789190"/>
          </a:xfrm>
          <a:prstGeom prst="downArrow">
            <a:avLst/>
          </a:prstGeom>
          <a:solidFill>
            <a:srgbClr val="F79646">
              <a:lumMod val="20000"/>
              <a:lumOff val="80000"/>
            </a:srgbClr>
          </a:solidFill>
          <a:ln w="25400" cap="rnd" cmpd="sng" algn="ctr">
            <a:solidFill>
              <a:srgbClr val="C0504D"/>
            </a:solidFill>
            <a:prstDash val="solid"/>
          </a:ln>
          <a:effectLst/>
        </p:spPr>
        <p:txBody>
          <a:bodyPr vert="vert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НЕ ВОРУЕТ</a:t>
            </a:r>
          </a:p>
        </p:txBody>
      </p:sp>
      <p:sp>
        <p:nvSpPr>
          <p:cNvPr id="15" name="Стрелка вниз 14"/>
          <p:cNvSpPr/>
          <p:nvPr/>
        </p:nvSpPr>
        <p:spPr>
          <a:xfrm rot="8837950">
            <a:off x="5933140" y="4220280"/>
            <a:ext cx="609600" cy="1749037"/>
          </a:xfrm>
          <a:prstGeom prst="downArrow">
            <a:avLst/>
          </a:prstGeom>
          <a:solidFill>
            <a:srgbClr val="F79646">
              <a:lumMod val="20000"/>
              <a:lumOff val="80000"/>
            </a:srgbClr>
          </a:solidFill>
          <a:ln w="25400" cap="rnd" cmpd="sng" algn="ctr">
            <a:solidFill>
              <a:srgbClr val="C0504D"/>
            </a:solidFill>
            <a:prstDash val="solid"/>
          </a:ln>
          <a:effectLst/>
        </p:spPr>
        <p:txBody>
          <a:bodyPr vert="vert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НЕ КРИКЛИВ</a:t>
            </a:r>
          </a:p>
        </p:txBody>
      </p:sp>
      <p:sp>
        <p:nvSpPr>
          <p:cNvPr id="16" name="Стрелка вниз 15"/>
          <p:cNvSpPr/>
          <p:nvPr/>
        </p:nvSpPr>
        <p:spPr>
          <a:xfrm rot="7398233">
            <a:off x="6628576" y="3903592"/>
            <a:ext cx="812469" cy="1749037"/>
          </a:xfrm>
          <a:prstGeom prst="downArrow">
            <a:avLst/>
          </a:prstGeom>
          <a:solidFill>
            <a:srgbClr val="F79646">
              <a:lumMod val="20000"/>
              <a:lumOff val="80000"/>
            </a:srgbClr>
          </a:solidFill>
          <a:ln w="25400" cap="rnd" cmpd="sng" algn="ctr">
            <a:solidFill>
              <a:srgbClr val="C0504D"/>
            </a:solidFill>
            <a:prstDash val="solid"/>
          </a:ln>
          <a:effectLst/>
        </p:spPr>
        <p:txBody>
          <a:bodyPr vert="vert27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НЕ ОБИЖАЕТ ДРУГИХ</a:t>
            </a:r>
          </a:p>
        </p:txBody>
      </p:sp>
      <p:sp>
        <p:nvSpPr>
          <p:cNvPr id="17" name="Стрелка вниз 16"/>
          <p:cNvSpPr/>
          <p:nvPr/>
        </p:nvSpPr>
        <p:spPr>
          <a:xfrm rot="4868313">
            <a:off x="7017345" y="2280880"/>
            <a:ext cx="992880" cy="2489625"/>
          </a:xfrm>
          <a:prstGeom prst="downArrow">
            <a:avLst/>
          </a:prstGeom>
          <a:solidFill>
            <a:srgbClr val="F79646">
              <a:lumMod val="20000"/>
              <a:lumOff val="80000"/>
            </a:srgbClr>
          </a:solidFill>
          <a:ln w="25400" cap="rnd" cmpd="sng" algn="ctr">
            <a:solidFill>
              <a:srgbClr val="C0504D"/>
            </a:solidFill>
            <a:prstDash val="solid"/>
          </a:ln>
          <a:effectLst/>
        </p:spPr>
        <p:txBody>
          <a:bodyPr vert="vert27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1" i="0" u="none" strike="noStrike" kern="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СПОСОБЕН ПРЕОДОЛЕВАТЬ ЭГОЦЕНТРИЧЕСКУЮ ПОЗИЦИЮ</a:t>
            </a:r>
          </a:p>
        </p:txBody>
      </p:sp>
      <p:sp>
        <p:nvSpPr>
          <p:cNvPr id="18" name="Стрелка вниз 17"/>
          <p:cNvSpPr/>
          <p:nvPr/>
        </p:nvSpPr>
        <p:spPr>
          <a:xfrm rot="4624343">
            <a:off x="6912969" y="1654450"/>
            <a:ext cx="609600" cy="2057569"/>
          </a:xfrm>
          <a:prstGeom prst="downArrow">
            <a:avLst/>
          </a:prstGeom>
          <a:solidFill>
            <a:srgbClr val="F79646">
              <a:lumMod val="20000"/>
              <a:lumOff val="80000"/>
            </a:srgbClr>
          </a:solidFill>
          <a:ln w="25400" cap="rnd" cmpd="sng" algn="ctr">
            <a:solidFill>
              <a:srgbClr val="C0504D"/>
            </a:solidFill>
            <a:prstDash val="solid"/>
          </a:ln>
          <a:effectLst/>
        </p:spPr>
        <p:txBody>
          <a:bodyPr vert="vert27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СЛУШАЕТ ДРУГИХ</a:t>
            </a:r>
          </a:p>
        </p:txBody>
      </p:sp>
      <p:sp>
        <p:nvSpPr>
          <p:cNvPr id="19" name="Стрелка вниз 18"/>
          <p:cNvSpPr/>
          <p:nvPr/>
        </p:nvSpPr>
        <p:spPr>
          <a:xfrm rot="3909761">
            <a:off x="6342927" y="827223"/>
            <a:ext cx="797836" cy="2076550"/>
          </a:xfrm>
          <a:prstGeom prst="downArrow">
            <a:avLst/>
          </a:prstGeom>
          <a:solidFill>
            <a:srgbClr val="F79646">
              <a:lumMod val="20000"/>
              <a:lumOff val="80000"/>
            </a:srgbClr>
          </a:solidFill>
          <a:ln w="25400" cap="rnd" cmpd="sng" algn="ctr">
            <a:solidFill>
              <a:srgbClr val="C0504D"/>
            </a:solidFill>
            <a:prstDash val="solid"/>
          </a:ln>
          <a:effectLst/>
        </p:spPr>
        <p:txBody>
          <a:bodyPr vert="vert27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ДОБРОЖЕЛАТЕЛЕН</a:t>
            </a:r>
          </a:p>
        </p:txBody>
      </p:sp>
    </p:spTree>
    <p:extLst>
      <p:ext uri="{BB962C8B-B14F-4D97-AF65-F5344CB8AC3E}">
        <p14:creationId xmlns:p14="http://schemas.microsoft.com/office/powerpoint/2010/main" xmlns="" val="20665881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28794" y="214290"/>
            <a:ext cx="699582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1" u="none" strike="noStrike" kern="0" cap="none" spc="0" normalizeH="0" baseline="0" noProof="0" dirty="0" smtClean="0">
                <a:ln>
                  <a:noFill/>
                </a:ln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mic Sans MS" panose="030F0702030302020204" pitchFamily="66" charset="0"/>
                <a:cs typeface="Times New Roman" panose="02020603050405020304" pitchFamily="18" charset="0"/>
              </a:rPr>
              <a:t>Схема создания эмоционального комфорта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1" u="none" strike="noStrike" kern="0" cap="none" spc="0" normalizeH="0" baseline="0" noProof="0" dirty="0" smtClean="0">
                <a:ln>
                  <a:noFill/>
                </a:ln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mic Sans MS" panose="030F0702030302020204" pitchFamily="66" charset="0"/>
                <a:cs typeface="Times New Roman" panose="02020603050405020304" pitchFamily="18" charset="0"/>
              </a:rPr>
              <a:t>ребенка </a:t>
            </a:r>
            <a:endParaRPr kumimoji="0" lang="ru-RU" sz="2400" b="0" u="none" strike="noStrike" kern="0" cap="none" spc="0" normalizeH="0" baseline="0" noProof="0" dirty="0" smtClean="0">
              <a:ln>
                <a:noFill/>
              </a:ln>
              <a:solidFill>
                <a:srgbClr val="CC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omic Sans MS" panose="030F0702030302020204" pitchFamily="66" charset="0"/>
            </a:endParaRPr>
          </a:p>
        </p:txBody>
      </p:sp>
      <p:sp>
        <p:nvSpPr>
          <p:cNvPr id="3" name="AutoShape 2"/>
          <p:cNvSpPr>
            <a:spLocks noChangeArrowheads="1"/>
          </p:cNvSpPr>
          <p:nvPr/>
        </p:nvSpPr>
        <p:spPr bwMode="auto">
          <a:xfrm>
            <a:off x="3119283" y="3059371"/>
            <a:ext cx="2811975" cy="9169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rgbClr val="E5B8B7"/>
              </a:gs>
            </a:gsLst>
            <a:lin ang="5400000" scaled="1"/>
          </a:gradFill>
          <a:ln w="12700"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FFFF"/>
            </a:extrusionClr>
            <a:contourClr>
              <a:srgbClr val="FFFFFF"/>
            </a:contourClr>
          </a:sp3d>
          <a:extLst>
            <a:ext uri="{AF507438-7753-43E0-B8FC-AC1667EBCBE1}">
              <a14:hiddenEffects xmlns:a14="http://schemas.microsoft.com/office/drawing/2010/main" xmlns="">
                <a:effectLst>
                  <a:outerShdw dist="28398" dir="3806097" algn="ctr" rotWithShape="0">
                    <a:srgbClr val="622423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dirty="0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Комфортное состояние ребенка.</a:t>
            </a:r>
            <a:endParaRPr lang="ru-RU" altLang="ru-RU" sz="2000" dirty="0" smtClean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5" name="AutoShape 7"/>
          <p:cNvSpPr>
            <a:spLocks noChangeArrowheads="1"/>
          </p:cNvSpPr>
          <p:nvPr/>
        </p:nvSpPr>
        <p:spPr bwMode="auto">
          <a:xfrm>
            <a:off x="5500694" y="1401862"/>
            <a:ext cx="2959738" cy="914197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rgbClr val="E5B8B7"/>
              </a:gs>
            </a:gsLst>
            <a:lin ang="5400000" scaled="1"/>
          </a:gradFill>
          <a:ln w="12700"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FFFF"/>
            </a:extrusionClr>
            <a:contourClr>
              <a:srgbClr val="FFFFFF"/>
            </a:contourClr>
          </a:sp3d>
          <a:extLst>
            <a:ext uri="{AF507438-7753-43E0-B8FC-AC1667EBCBE1}">
              <a14:hiddenEffects xmlns:a14="http://schemas.microsoft.com/office/drawing/2010/main" xmlns="">
                <a:effectLst>
                  <a:outerShdw dist="28398" dir="3806097" algn="ctr" rotWithShape="0">
                    <a:srgbClr val="622423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Эмоциональное благополучие в семье</a:t>
            </a:r>
            <a:endParaRPr lang="ru-RU" altLang="ru-RU" dirty="0" smtClean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9" name="AutoShape 8"/>
          <p:cNvSpPr>
            <a:spLocks noChangeArrowheads="1"/>
          </p:cNvSpPr>
          <p:nvPr/>
        </p:nvSpPr>
        <p:spPr bwMode="auto">
          <a:xfrm>
            <a:off x="1643042" y="1402013"/>
            <a:ext cx="2428892" cy="955418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rgbClr val="E5B8B7"/>
              </a:gs>
            </a:gsLst>
            <a:lin ang="5400000" scaled="1"/>
          </a:gradFill>
          <a:ln w="12700"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FFFF"/>
            </a:extrusionClr>
            <a:contourClr>
              <a:srgbClr val="FFFFFF"/>
            </a:contourClr>
          </a:sp3d>
          <a:extLst>
            <a:ext uri="{AF507438-7753-43E0-B8FC-AC1667EBCBE1}">
              <a14:hiddenEffects xmlns:a14="http://schemas.microsoft.com/office/drawing/2010/main" xmlns="">
                <a:effectLst>
                  <a:outerShdw dist="28398" dir="3806097" algn="ctr" rotWithShape="0">
                    <a:srgbClr val="622423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Психологическое здоровье ребенка</a:t>
            </a:r>
            <a:endParaRPr lang="ru-RU" altLang="ru-RU" dirty="0" smtClean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cxnSp>
        <p:nvCxnSpPr>
          <p:cNvPr id="13" name="AutoShape 10"/>
          <p:cNvCxnSpPr>
            <a:cxnSpLocks noChangeShapeType="1"/>
          </p:cNvCxnSpPr>
          <p:nvPr/>
        </p:nvCxnSpPr>
        <p:spPr bwMode="auto">
          <a:xfrm flipH="1">
            <a:off x="3102437" y="4000504"/>
            <a:ext cx="683745" cy="900057"/>
          </a:xfrm>
          <a:prstGeom prst="straightConnector1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5" name="AutoShape 14"/>
          <p:cNvCxnSpPr>
            <a:cxnSpLocks noChangeShapeType="1"/>
          </p:cNvCxnSpPr>
          <p:nvPr/>
        </p:nvCxnSpPr>
        <p:spPr bwMode="auto">
          <a:xfrm>
            <a:off x="5500694" y="4000504"/>
            <a:ext cx="713910" cy="900057"/>
          </a:xfrm>
          <a:prstGeom prst="straightConnector1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31" name="AutoShape 10"/>
          <p:cNvCxnSpPr>
            <a:cxnSpLocks noChangeShapeType="1"/>
          </p:cNvCxnSpPr>
          <p:nvPr/>
        </p:nvCxnSpPr>
        <p:spPr bwMode="auto">
          <a:xfrm flipH="1">
            <a:off x="2691886" y="3477076"/>
            <a:ext cx="410551" cy="352636"/>
          </a:xfrm>
          <a:prstGeom prst="straightConnector1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35" name="AutoShape 10"/>
          <p:cNvCxnSpPr>
            <a:cxnSpLocks noChangeShapeType="1"/>
          </p:cNvCxnSpPr>
          <p:nvPr/>
        </p:nvCxnSpPr>
        <p:spPr bwMode="auto">
          <a:xfrm>
            <a:off x="6180286" y="3453038"/>
            <a:ext cx="365691" cy="400712"/>
          </a:xfrm>
          <a:prstGeom prst="straightConnector1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37" name="AutoShape 10"/>
          <p:cNvCxnSpPr>
            <a:cxnSpLocks noChangeShapeType="1"/>
          </p:cNvCxnSpPr>
          <p:nvPr/>
        </p:nvCxnSpPr>
        <p:spPr bwMode="auto">
          <a:xfrm flipV="1">
            <a:off x="5292080" y="2340293"/>
            <a:ext cx="345127" cy="553707"/>
          </a:xfrm>
          <a:prstGeom prst="straightConnector1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38" name="AutoShape 10"/>
          <p:cNvCxnSpPr>
            <a:cxnSpLocks noChangeShapeType="1"/>
          </p:cNvCxnSpPr>
          <p:nvPr/>
        </p:nvCxnSpPr>
        <p:spPr bwMode="auto">
          <a:xfrm flipH="1" flipV="1">
            <a:off x="3786182" y="2357430"/>
            <a:ext cx="320633" cy="529047"/>
          </a:xfrm>
          <a:prstGeom prst="straightConnector1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7" name="AutoShape 8"/>
          <p:cNvSpPr>
            <a:spLocks noChangeArrowheads="1"/>
          </p:cNvSpPr>
          <p:nvPr/>
        </p:nvSpPr>
        <p:spPr bwMode="auto">
          <a:xfrm>
            <a:off x="6562823" y="3185706"/>
            <a:ext cx="2095529" cy="1032514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rgbClr val="E5B8B7"/>
              </a:gs>
            </a:gsLst>
            <a:lin ang="5400000" scaled="1"/>
          </a:gradFill>
          <a:ln w="12700"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FFFF"/>
            </a:extrusionClr>
            <a:contourClr>
              <a:srgbClr val="FFFFFF"/>
            </a:contourClr>
          </a:sp3d>
          <a:extLst>
            <a:ext uri="{AF507438-7753-43E0-B8FC-AC1667EBCBE1}">
              <a14:hiddenEffects xmlns:a14="http://schemas.microsoft.com/office/drawing/2010/main" xmlns="">
                <a:effectLst>
                  <a:outerShdw dist="28398" dir="3806097" algn="ctr" rotWithShape="0">
                    <a:srgbClr val="622423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Признание детским сообществом</a:t>
            </a:r>
            <a:endParaRPr lang="ru-RU" altLang="ru-RU" dirty="0" smtClean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0" name="AutoShape 8"/>
          <p:cNvSpPr>
            <a:spLocks noChangeArrowheads="1"/>
          </p:cNvSpPr>
          <p:nvPr/>
        </p:nvSpPr>
        <p:spPr bwMode="auto">
          <a:xfrm>
            <a:off x="395593" y="3394739"/>
            <a:ext cx="2095529" cy="1032514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rgbClr val="E5B8B7"/>
              </a:gs>
            </a:gsLst>
            <a:lin ang="5400000" scaled="1"/>
          </a:gradFill>
          <a:ln w="12700"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FFFF"/>
            </a:extrusionClr>
            <a:contourClr>
              <a:srgbClr val="FFFFFF"/>
            </a:contourClr>
          </a:sp3d>
          <a:extLst>
            <a:ext uri="{AF507438-7753-43E0-B8FC-AC1667EBCBE1}">
              <a14:hiddenEffects xmlns:a14="http://schemas.microsoft.com/office/drawing/2010/main" xmlns="">
                <a:effectLst>
                  <a:outerShdw dist="28398" dir="3806097" algn="ctr" rotWithShape="0">
                    <a:srgbClr val="622423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 smtClean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Предметно – развивающая среда</a:t>
            </a:r>
            <a:endParaRPr lang="ru-RU" altLang="ru-RU" dirty="0" smtClean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3" name="AutoShape 8"/>
          <p:cNvSpPr>
            <a:spLocks noChangeArrowheads="1"/>
          </p:cNvSpPr>
          <p:nvPr/>
        </p:nvSpPr>
        <p:spPr bwMode="auto">
          <a:xfrm>
            <a:off x="838476" y="5079564"/>
            <a:ext cx="2509388" cy="1032514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rgbClr val="E5B8B7"/>
              </a:gs>
            </a:gsLst>
            <a:lin ang="5400000" scaled="1"/>
          </a:gradFill>
          <a:ln w="12700"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FFFF"/>
            </a:extrusionClr>
            <a:contourClr>
              <a:srgbClr val="FFFFFF"/>
            </a:contourClr>
          </a:sp3d>
          <a:extLst>
            <a:ext uri="{AF507438-7753-43E0-B8FC-AC1667EBCBE1}">
              <a14:hiddenEffects xmlns:a14="http://schemas.microsoft.com/office/drawing/2010/main" xmlns="">
                <a:effectLst>
                  <a:outerShdw dist="28398" dir="3806097" algn="ctr" rotWithShape="0">
                    <a:srgbClr val="622423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Преемственность в работе всех специалистов ДОУ</a:t>
            </a:r>
            <a:endParaRPr lang="ru-RU" altLang="ru-RU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4" name="AutoShape 8"/>
          <p:cNvSpPr>
            <a:spLocks noChangeArrowheads="1"/>
          </p:cNvSpPr>
          <p:nvPr/>
        </p:nvSpPr>
        <p:spPr bwMode="auto">
          <a:xfrm>
            <a:off x="5195408" y="5079835"/>
            <a:ext cx="2760968" cy="1032514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rgbClr val="E5B8B7"/>
              </a:gs>
            </a:gsLst>
            <a:lin ang="5400000" scaled="1"/>
          </a:gradFill>
          <a:ln w="12700">
            <a:round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FFFF"/>
            </a:extrusionClr>
            <a:contourClr>
              <a:srgbClr val="FFFFFF"/>
            </a:contourClr>
          </a:sp3d>
          <a:extLst>
            <a:ext uri="{AF507438-7753-43E0-B8FC-AC1667EBCBE1}">
              <a14:hiddenEffects xmlns:a14="http://schemas.microsoft.com/office/drawing/2010/main" xmlns="">
                <a:effectLst>
                  <a:outerShdw dist="28398" dir="3806097" algn="ctr" rotWithShape="0">
                    <a:srgbClr val="622423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Доброжелательное общение взрослого с ребёнком</a:t>
            </a:r>
            <a:endParaRPr lang="ru-RU" altLang="ru-RU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791360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07704" y="476672"/>
            <a:ext cx="62646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u="none" strike="noStrike" kern="0" cap="none" spc="0" normalizeH="0" baseline="0" noProof="0" dirty="0" smtClean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FF388C">
                    <a:tint val="83000"/>
                    <a:satMod val="150000"/>
                  </a:srgb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mic Sans MS" panose="030F0702030302020204" pitchFamily="66" charset="0"/>
                <a:ea typeface="+mj-ea"/>
                <a:cs typeface="+mj-cs"/>
              </a:rPr>
              <a:t>Предметно-развивающая среда:</a:t>
            </a:r>
            <a:endParaRPr kumimoji="0" lang="ru-RU" sz="1800" b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mic Sans MS" panose="030F0702030302020204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916832"/>
            <a:ext cx="842493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8056" lvl="0" indent="-384048">
              <a:spcBef>
                <a:spcPct val="20000"/>
              </a:spcBef>
              <a:buClr>
                <a:srgbClr val="FF388C"/>
              </a:buClr>
              <a:buSzPct val="80000"/>
              <a:buFont typeface="Wingdings" pitchFamily="2" charset="2"/>
              <a:buChar char="Ø"/>
            </a:pPr>
            <a:r>
              <a:rPr lang="ru-RU" sz="2000" dirty="0">
                <a:solidFill>
                  <a:prstClr val="black"/>
                </a:solidFill>
                <a:latin typeface="Comic Sans MS" panose="030F0702030302020204" pitchFamily="66" charset="0"/>
              </a:rPr>
              <a:t>Планировать обстановку помещения группы или ее изменения до прихода детей в группу (замена игровых зон – постепенная, с учетом возраста и интересов детей</a:t>
            </a:r>
            <a:r>
              <a:rPr lang="ru-RU" sz="20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);</a:t>
            </a:r>
            <a:endParaRPr lang="ru-RU" sz="2000" dirty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pPr marL="448056" lvl="0" indent="-384048">
              <a:spcBef>
                <a:spcPct val="20000"/>
              </a:spcBef>
              <a:buClr>
                <a:srgbClr val="FF388C"/>
              </a:buClr>
              <a:buSzPct val="80000"/>
              <a:buFont typeface="Wingdings" pitchFamily="2" charset="2"/>
              <a:buChar char="Ø"/>
            </a:pPr>
            <a:r>
              <a:rPr lang="ru-RU" sz="2000" dirty="0">
                <a:solidFill>
                  <a:prstClr val="black"/>
                </a:solidFill>
                <a:latin typeface="Comic Sans MS" panose="030F0702030302020204" pitchFamily="66" charset="0"/>
              </a:rPr>
              <a:t>Организовать игровые зоны для одновременной игры для 2-3 человек;</a:t>
            </a:r>
          </a:p>
          <a:p>
            <a:pPr marL="448056" lvl="0" indent="-384048">
              <a:spcBef>
                <a:spcPct val="20000"/>
              </a:spcBef>
              <a:buClr>
                <a:srgbClr val="FF388C"/>
              </a:buClr>
              <a:buSzPct val="80000"/>
              <a:buFont typeface="Wingdings" pitchFamily="2" charset="2"/>
              <a:buChar char="Ø"/>
            </a:pPr>
            <a:r>
              <a:rPr lang="ru-RU" sz="2000" dirty="0">
                <a:solidFill>
                  <a:prstClr val="black"/>
                </a:solidFill>
                <a:latin typeface="Comic Sans MS" panose="030F0702030302020204" pitchFamily="66" charset="0"/>
              </a:rPr>
              <a:t>учесть возможность организации совместной деятельности взрослого и ребенка, т.к. взрослый – это основной партнер в играх и занятиях ребенка (большая мебель, удобный подход к игровому уголку);</a:t>
            </a:r>
          </a:p>
          <a:p>
            <a:pPr marL="448056" lvl="0" indent="-384048">
              <a:spcBef>
                <a:spcPct val="20000"/>
              </a:spcBef>
              <a:buClr>
                <a:srgbClr val="FF388C"/>
              </a:buClr>
              <a:buSzPct val="80000"/>
              <a:buFont typeface="Wingdings" pitchFamily="2" charset="2"/>
              <a:buChar char="Ø"/>
            </a:pPr>
            <a:r>
              <a:rPr lang="ru-RU" sz="2000" dirty="0">
                <a:solidFill>
                  <a:prstClr val="black"/>
                </a:solidFill>
                <a:latin typeface="Comic Sans MS" panose="030F0702030302020204" pitchFamily="66" charset="0"/>
              </a:rPr>
              <a:t>Все игрушки размещаются на открытых стеллажах. Замена игрушек делается периодически. Материалы должны быть яркими, красочными, привлекательными.</a:t>
            </a:r>
          </a:p>
        </p:txBody>
      </p:sp>
    </p:spTree>
    <p:extLst>
      <p:ext uri="{BB962C8B-B14F-4D97-AF65-F5344CB8AC3E}">
        <p14:creationId xmlns:p14="http://schemas.microsoft.com/office/powerpoint/2010/main" xmlns="" val="8353151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404664"/>
            <a:ext cx="69127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u="none" strike="noStrike" kern="0" cap="none" spc="0" normalizeH="0" baseline="0" noProof="0" dirty="0" smtClean="0">
                <a:ln w="6350">
                  <a:solidFill>
                    <a:srgbClr val="FF388C">
                      <a:shade val="43000"/>
                    </a:srgbClr>
                  </a:solidFill>
                </a:ln>
                <a:solidFill>
                  <a:srgbClr val="FF388C">
                    <a:tint val="83000"/>
                    <a:satMod val="150000"/>
                  </a:srgb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omic Sans MS" panose="030F0702030302020204" pitchFamily="66" charset="0"/>
                <a:ea typeface="+mj-ea"/>
                <a:cs typeface="+mj-cs"/>
              </a:rPr>
              <a:t>Эмоционально-развивающая среда ДОУ:</a:t>
            </a:r>
            <a:endParaRPr kumimoji="0" lang="ru-RU" sz="1800" b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mic Sans MS" panose="030F0702030302020204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772816"/>
            <a:ext cx="8568952" cy="40072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8056" lvl="0" indent="-384048" algn="just">
              <a:spcBef>
                <a:spcPct val="20000"/>
              </a:spcBef>
              <a:buClr>
                <a:srgbClr val="FF388C"/>
              </a:buClr>
              <a:buSzPct val="80000"/>
            </a:pPr>
            <a:r>
              <a:rPr lang="ru-RU" sz="24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Зоны </a:t>
            </a:r>
            <a:r>
              <a:rPr lang="ru-RU" sz="2400" dirty="0">
                <a:solidFill>
                  <a:srgbClr val="0000FF"/>
                </a:solidFill>
                <a:latin typeface="Comic Sans MS" panose="030F0702030302020204" pitchFamily="66" charset="0"/>
              </a:rPr>
              <a:t>эмоционально-развивающей среды группы ДОУ:</a:t>
            </a:r>
          </a:p>
          <a:p>
            <a:pPr marL="448056" lvl="0" indent="-384048" algn="just">
              <a:spcBef>
                <a:spcPct val="20000"/>
              </a:spcBef>
              <a:buClr>
                <a:srgbClr val="FF388C"/>
              </a:buClr>
              <a:buSzPct val="80000"/>
              <a:buFont typeface="Wingdings" panose="05000000000000000000" pitchFamily="2" charset="2"/>
              <a:buChar char="v"/>
            </a:pPr>
            <a:r>
              <a:rPr lang="ru-RU" sz="2400" dirty="0">
                <a:solidFill>
                  <a:prstClr val="black"/>
                </a:solidFill>
                <a:latin typeface="Comic Sans MS" panose="030F0702030302020204" pitchFamily="66" charset="0"/>
              </a:rPr>
              <a:t>Зона двигательной активности;</a:t>
            </a:r>
          </a:p>
          <a:p>
            <a:pPr marL="406908" lvl="0" indent="-342900" algn="just">
              <a:spcBef>
                <a:spcPct val="20000"/>
              </a:spcBef>
              <a:buClr>
                <a:srgbClr val="FF388C"/>
              </a:buClr>
              <a:buSzPct val="80000"/>
              <a:buFont typeface="Wingdings" panose="05000000000000000000" pitchFamily="2" charset="2"/>
              <a:buChar char="v"/>
            </a:pPr>
            <a:r>
              <a:rPr lang="ru-RU" sz="2400" dirty="0">
                <a:solidFill>
                  <a:prstClr val="black"/>
                </a:solidFill>
                <a:latin typeface="Comic Sans MS" panose="030F0702030302020204" pitchFamily="66" charset="0"/>
              </a:rPr>
              <a:t>Центр песок-вода;</a:t>
            </a:r>
          </a:p>
          <a:p>
            <a:pPr marL="406908" lvl="0" indent="-342900" algn="just">
              <a:spcBef>
                <a:spcPct val="20000"/>
              </a:spcBef>
              <a:buClr>
                <a:srgbClr val="FF388C"/>
              </a:buClr>
              <a:buSzPct val="80000"/>
              <a:buFont typeface="Wingdings" panose="05000000000000000000" pitchFamily="2" charset="2"/>
              <a:buChar char="v"/>
            </a:pPr>
            <a:r>
              <a:rPr lang="ru-RU" sz="2400" dirty="0">
                <a:solidFill>
                  <a:prstClr val="black"/>
                </a:solidFill>
                <a:latin typeface="Comic Sans MS" panose="030F0702030302020204" pitchFamily="66" charset="0"/>
              </a:rPr>
              <a:t>Уголок ИЗО деятельности;</a:t>
            </a:r>
          </a:p>
          <a:p>
            <a:pPr marL="448056" lvl="0" indent="-384048" algn="just">
              <a:spcBef>
                <a:spcPct val="20000"/>
              </a:spcBef>
              <a:buClr>
                <a:srgbClr val="FF388C"/>
              </a:buClr>
              <a:buSzPct val="80000"/>
              <a:buFont typeface="Wingdings" panose="05000000000000000000" pitchFamily="2" charset="2"/>
              <a:buChar char="v"/>
            </a:pPr>
            <a:r>
              <a:rPr lang="ru-RU" sz="2400" dirty="0">
                <a:solidFill>
                  <a:prstClr val="black"/>
                </a:solidFill>
                <a:latin typeface="Comic Sans MS" panose="030F0702030302020204" pitchFamily="66" charset="0"/>
              </a:rPr>
              <a:t>Игровые двигательные модули;</a:t>
            </a:r>
          </a:p>
          <a:p>
            <a:pPr marL="448056" lvl="0" indent="-384048" algn="just">
              <a:spcBef>
                <a:spcPct val="20000"/>
              </a:spcBef>
              <a:buClr>
                <a:srgbClr val="FF388C"/>
              </a:buClr>
              <a:buSzPct val="80000"/>
              <a:buFont typeface="Wingdings" panose="05000000000000000000" pitchFamily="2" charset="2"/>
              <a:buChar char="v"/>
            </a:pPr>
            <a:r>
              <a:rPr lang="ru-RU" sz="2400" dirty="0">
                <a:solidFill>
                  <a:prstClr val="black"/>
                </a:solidFill>
                <a:latin typeface="Comic Sans MS" panose="030F0702030302020204" pitchFamily="66" charset="0"/>
              </a:rPr>
              <a:t>Игровая «жилая комната»;</a:t>
            </a:r>
          </a:p>
          <a:p>
            <a:pPr marL="448056" lvl="0" indent="-384048" algn="just">
              <a:spcBef>
                <a:spcPct val="20000"/>
              </a:spcBef>
              <a:buClr>
                <a:srgbClr val="FF388C"/>
              </a:buClr>
              <a:buSzPct val="80000"/>
              <a:buFont typeface="Wingdings" panose="05000000000000000000" pitchFamily="2" charset="2"/>
              <a:buChar char="v"/>
            </a:pPr>
            <a:r>
              <a:rPr lang="ru-RU" sz="2400" dirty="0">
                <a:solidFill>
                  <a:prstClr val="black"/>
                </a:solidFill>
                <a:latin typeface="Comic Sans MS" panose="030F0702030302020204" pitchFamily="66" charset="0"/>
              </a:rPr>
              <a:t>Центр развивающих игр;</a:t>
            </a:r>
          </a:p>
          <a:p>
            <a:pPr marL="448056" lvl="0" indent="-384048" algn="just">
              <a:spcBef>
                <a:spcPct val="20000"/>
              </a:spcBef>
              <a:buClr>
                <a:srgbClr val="FF388C"/>
              </a:buClr>
              <a:buSzPct val="80000"/>
              <a:buFont typeface="Wingdings" panose="05000000000000000000" pitchFamily="2" charset="2"/>
              <a:buChar char="v"/>
            </a:pPr>
            <a:r>
              <a:rPr lang="ru-RU" sz="2400" dirty="0">
                <a:solidFill>
                  <a:prstClr val="black"/>
                </a:solidFill>
                <a:latin typeface="Comic Sans MS" panose="030F0702030302020204" pitchFamily="66" charset="0"/>
              </a:rPr>
              <a:t>Элементы некоторых видов театра, зона «ряженья</a:t>
            </a:r>
            <a:r>
              <a:rPr lang="ru-RU" sz="2400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».</a:t>
            </a:r>
          </a:p>
          <a:p>
            <a:pPr marL="64008" lvl="0" algn="just">
              <a:spcBef>
                <a:spcPct val="20000"/>
              </a:spcBef>
              <a:buClr>
                <a:srgbClr val="FF388C"/>
              </a:buClr>
              <a:buSzPct val="80000"/>
            </a:pPr>
            <a:r>
              <a:rPr lang="ru-RU" sz="24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Зона релаксации (уголок уединения).</a:t>
            </a:r>
            <a:endParaRPr lang="ru-RU" sz="2400" dirty="0">
              <a:solidFill>
                <a:srgbClr val="0000FF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483271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478</TotalTime>
  <Words>943</Words>
  <Application>Microsoft Office PowerPoint</Application>
  <PresentationFormat>Экран (4:3)</PresentationFormat>
  <Paragraphs>126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Никита</cp:lastModifiedBy>
  <cp:revision>46</cp:revision>
  <dcterms:created xsi:type="dcterms:W3CDTF">2013-01-06T18:32:13Z</dcterms:created>
  <dcterms:modified xsi:type="dcterms:W3CDTF">2018-01-28T11:41:12Z</dcterms:modified>
</cp:coreProperties>
</file>