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31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B660799-12D8-4B39-BA72-743DFCF586C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A2B0E4-9C83-4189-AA2B-310E702C8A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628800"/>
            <a:ext cx="6983361" cy="324036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         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  «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Синдром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дефицита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внимания и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</a:t>
            </a:r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гиперактивности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»</a:t>
            </a:r>
            <a:br>
              <a:rPr lang="ru-RU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ru-RU" sz="4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6165304"/>
            <a:ext cx="7200800" cy="57606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Презентацию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подготовила  педагог- психолог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Захарова О.В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692696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</a:rPr>
              <a:t>Консультация для педагогов.</a:t>
            </a:r>
            <a:endParaRPr lang="ru-RU" sz="3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411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282154"/>
          </a:xfrm>
        </p:spPr>
        <p:txBody>
          <a:bodyPr>
            <a:normAutofit/>
          </a:bodyPr>
          <a:lstStyle/>
          <a:p>
            <a:r>
              <a:rPr lang="ru-RU" sz="3600" dirty="0"/>
              <a:t>Невнимательность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80920" cy="487375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Часто не способен удерживать внимание на деталях.</a:t>
            </a:r>
          </a:p>
          <a:p>
            <a:pPr lvl="0"/>
            <a:r>
              <a:rPr lang="ru-RU" dirty="0"/>
              <a:t>Обычно с трудом сохраняет внимание при выполнении заданий или во время игр </a:t>
            </a:r>
          </a:p>
          <a:p>
            <a:pPr lvl="0"/>
            <a:r>
              <a:rPr lang="ru-RU" dirty="0"/>
              <a:t>Часто не следует инструкциям и не завершает задания (например, начиная задания, быстро отвлекается от них).</a:t>
            </a:r>
          </a:p>
          <a:p>
            <a:pPr lvl="0"/>
            <a:r>
              <a:rPr lang="ru-RU" dirty="0"/>
              <a:t>Часто испытывает сложности в организации самостоятельного выполнения разных видов деятельности. </a:t>
            </a:r>
          </a:p>
          <a:p>
            <a:pPr lvl="0"/>
            <a:r>
              <a:rPr lang="ru-RU" dirty="0"/>
              <a:t>Обычно избегает вовлечения в выполнение заданий, которые требуют длительного сохранения умственного напряжения. </a:t>
            </a:r>
          </a:p>
          <a:p>
            <a:pPr lvl="0"/>
            <a:r>
              <a:rPr lang="ru-RU" dirty="0"/>
              <a:t>Часто теряет вещи.</a:t>
            </a:r>
          </a:p>
          <a:p>
            <a:pPr lvl="0"/>
            <a:r>
              <a:rPr lang="ru-RU" dirty="0"/>
              <a:t>Легко отвлекается на посторонние стимулы.</a:t>
            </a:r>
          </a:p>
          <a:p>
            <a:pPr lvl="0"/>
            <a:r>
              <a:rPr lang="ru-RU" dirty="0"/>
              <a:t>Часто проявляет забывчивость в повседневных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0453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57256" cy="792088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Гиперактивность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Часто наблюдаются беспокойные движения в кистях и стопах; сидя на стуле, ёрзает на месте.</a:t>
            </a:r>
          </a:p>
          <a:p>
            <a:pPr lvl="0"/>
            <a:r>
              <a:rPr lang="ru-RU" dirty="0"/>
              <a:t>Часто встаёт со своего места во время занятий/уроков или в других ситуациях, когда нужно оставаться на месте.</a:t>
            </a:r>
          </a:p>
          <a:p>
            <a:pPr lvl="0"/>
            <a:r>
              <a:rPr lang="ru-RU" dirty="0"/>
              <a:t>Часто проявляет бесцельную двигательную активность: бегает, пытается куда-то залезть, причём в таких ситуациях, когда это неприемлемо.</a:t>
            </a:r>
          </a:p>
          <a:p>
            <a:pPr lvl="0"/>
            <a:r>
              <a:rPr lang="ru-RU" dirty="0"/>
              <a:t>Обычно не может тихо, спокойно играть или заниматься чем-либо на досуге.</a:t>
            </a:r>
          </a:p>
          <a:p>
            <a:pPr lvl="0"/>
            <a:r>
              <a:rPr lang="ru-RU" dirty="0"/>
              <a:t>В </a:t>
            </a:r>
            <a:r>
              <a:rPr lang="ru-RU" dirty="0" err="1"/>
              <a:t>т.ч</a:t>
            </a:r>
            <a:r>
              <a:rPr lang="ru-RU" dirty="0"/>
              <a:t>. отмечается речевая расторможенность (очень говорлив).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5191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467600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Импульсивность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136904" cy="3600400"/>
          </a:xfrm>
        </p:spPr>
        <p:txBody>
          <a:bodyPr>
            <a:normAutofit/>
          </a:bodyPr>
          <a:lstStyle/>
          <a:p>
            <a:r>
              <a:rPr lang="ru-RU" dirty="0"/>
              <a:t>Не может регулировать свои действия</a:t>
            </a:r>
          </a:p>
          <a:p>
            <a:r>
              <a:rPr lang="ru-RU" dirty="0" smtClean="0"/>
              <a:t>Часто </a:t>
            </a:r>
            <a:r>
              <a:rPr lang="ru-RU" dirty="0"/>
              <a:t>отвечает до того, как вопрос задан до конца</a:t>
            </a:r>
          </a:p>
          <a:p>
            <a:r>
              <a:rPr lang="ru-RU" dirty="0"/>
              <a:t>О</a:t>
            </a:r>
            <a:r>
              <a:rPr lang="ru-RU" dirty="0" smtClean="0"/>
              <a:t>бычно </a:t>
            </a:r>
            <a:r>
              <a:rPr lang="ru-RU" dirty="0"/>
              <a:t>с трудом дожидается своей очереди в различных ситуациях</a:t>
            </a:r>
          </a:p>
          <a:p>
            <a:r>
              <a:rPr lang="ru-RU" dirty="0" smtClean="0"/>
              <a:t>Часто </a:t>
            </a:r>
            <a:r>
              <a:rPr lang="ru-RU" dirty="0"/>
              <a:t>перебивает или встревает в разговоры, игры или дела; может начать использовать вещи других людей, не спрашивая или не получая разрешения.</a:t>
            </a:r>
          </a:p>
          <a:p>
            <a:r>
              <a:rPr lang="ru-RU" dirty="0" smtClean="0"/>
              <a:t>Не </a:t>
            </a:r>
            <a:r>
              <a:rPr lang="ru-RU" dirty="0"/>
              <a:t>может отложить вознаграждение.</a:t>
            </a:r>
          </a:p>
        </p:txBody>
      </p:sp>
    </p:spTree>
    <p:extLst>
      <p:ext uri="{BB962C8B-B14F-4D97-AF65-F5344CB8AC3E}">
        <p14:creationId xmlns:p14="http://schemas.microsoft.com/office/powerpoint/2010/main" val="8824520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1296144"/>
          </a:xfrm>
        </p:spPr>
        <p:txBody>
          <a:bodyPr>
            <a:normAutofit/>
          </a:bodyPr>
          <a:lstStyle/>
          <a:p>
            <a:r>
              <a:rPr lang="ru-RU" sz="3600" dirty="0"/>
              <a:t>Особенности развития и поведения, сопутствующие </a:t>
            </a:r>
            <a:r>
              <a:rPr lang="ru-RU" sz="3600" dirty="0" smtClean="0"/>
              <a:t>СДВГ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8291264" cy="4104456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Нарушения координации (это могут быть нарушения тонких движений, нарушение равновесия и зрительно-пространственной координации).</a:t>
            </a:r>
          </a:p>
          <a:p>
            <a:pPr algn="just"/>
            <a:r>
              <a:rPr lang="ru-RU" sz="2000" dirty="0" smtClean="0"/>
              <a:t>Эмоциональные </a:t>
            </a:r>
            <a:r>
              <a:rPr lang="ru-RU" sz="2000" dirty="0"/>
              <a:t>нарушения (запаздывание эмоционального развития, неуравновешенность, вспыльчивость, нетерпимость к неудачам).</a:t>
            </a:r>
          </a:p>
          <a:p>
            <a:pPr algn="just"/>
            <a:r>
              <a:rPr lang="ru-RU" sz="2000" dirty="0" smtClean="0"/>
              <a:t>Нарушение </a:t>
            </a:r>
            <a:r>
              <a:rPr lang="ru-RU" sz="2000" dirty="0"/>
              <a:t>межличностных отношений (нарушение взаимоотношений со взрослыми и сверстниками).</a:t>
            </a:r>
          </a:p>
          <a:p>
            <a:pPr algn="just"/>
            <a:r>
              <a:rPr lang="ru-RU" sz="2000" dirty="0" smtClean="0"/>
              <a:t>Поведенческие </a:t>
            </a:r>
            <a:r>
              <a:rPr lang="ru-RU" sz="2000" dirty="0"/>
              <a:t>расстройства (сочетание чрезмерной двигательной активности и деструктивного поведения)</a:t>
            </a:r>
          </a:p>
          <a:p>
            <a:pPr algn="just"/>
            <a:r>
              <a:rPr lang="ru-RU" sz="2000" dirty="0" smtClean="0"/>
              <a:t>Другие </a:t>
            </a:r>
            <a:r>
              <a:rPr lang="ru-RU" sz="2000" dirty="0"/>
              <a:t>особенности (</a:t>
            </a:r>
            <a:r>
              <a:rPr lang="ru-RU" sz="2000" dirty="0" err="1"/>
              <a:t>энурез</a:t>
            </a:r>
            <a:r>
              <a:rPr lang="ru-RU" sz="2000" dirty="0"/>
              <a:t>, проблемы с засыпанием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5697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Задачи </a:t>
            </a:r>
            <a:r>
              <a:rPr lang="ru-RU" sz="3200" dirty="0" err="1"/>
              <a:t>психокоррекционной</a:t>
            </a:r>
            <a:r>
              <a:rPr lang="ru-RU" sz="3200" dirty="0"/>
              <a:t> работы с </a:t>
            </a:r>
            <a:r>
              <a:rPr lang="ru-RU" sz="3200" dirty="0" err="1"/>
              <a:t>гиперактивными</a:t>
            </a:r>
            <a:r>
              <a:rPr lang="ru-RU" sz="3200" dirty="0"/>
              <a:t> детьми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204864"/>
            <a:ext cx="7179568" cy="3052936"/>
          </a:xfrm>
        </p:spPr>
        <p:txBody>
          <a:bodyPr/>
          <a:lstStyle/>
          <a:p>
            <a:pPr lvl="0"/>
            <a:r>
              <a:rPr lang="ru-RU" dirty="0"/>
              <a:t>Развитие внимания ребёнка</a:t>
            </a:r>
          </a:p>
          <a:p>
            <a:pPr lvl="0"/>
            <a:r>
              <a:rPr lang="ru-RU" dirty="0"/>
              <a:t>Развитие волевой </a:t>
            </a:r>
            <a:r>
              <a:rPr lang="ru-RU" dirty="0" err="1"/>
              <a:t>саморегуляции</a:t>
            </a:r>
            <a:endParaRPr lang="ru-RU" dirty="0"/>
          </a:p>
          <a:p>
            <a:pPr lvl="0"/>
            <a:r>
              <a:rPr lang="ru-RU" dirty="0"/>
              <a:t>Снижение психоэмоционального напряжения</a:t>
            </a:r>
          </a:p>
          <a:p>
            <a:pPr lvl="0"/>
            <a:r>
              <a:rPr lang="ru-RU" dirty="0"/>
              <a:t>Развитие эмоциональной сферы</a:t>
            </a:r>
          </a:p>
          <a:p>
            <a:pPr lvl="0"/>
            <a:r>
              <a:rPr lang="ru-RU" dirty="0"/>
              <a:t>Коррекция поведения с помощью </a:t>
            </a:r>
            <a:r>
              <a:rPr lang="ru-RU" dirty="0" err="1"/>
              <a:t>игротренинга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8351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Нейропсихологическая коррекция детей с СДВГ должна включать в себя: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0610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растяжки</a:t>
            </a:r>
            <a:endParaRPr lang="ru-RU" dirty="0"/>
          </a:p>
          <a:p>
            <a:r>
              <a:rPr lang="ru-RU" dirty="0"/>
              <a:t>- дыхательные упражнения</a:t>
            </a:r>
          </a:p>
          <a:p>
            <a:r>
              <a:rPr lang="ru-RU" dirty="0"/>
              <a:t>- глазодвигательные упражнения</a:t>
            </a:r>
          </a:p>
          <a:p>
            <a:r>
              <a:rPr lang="ru-RU" dirty="0"/>
              <a:t>- упражнения для языка и мышц челюсти</a:t>
            </a:r>
          </a:p>
          <a:p>
            <a:r>
              <a:rPr lang="ru-RU" dirty="0"/>
              <a:t>- упражнения для развития мелкой моторики рук</a:t>
            </a:r>
          </a:p>
          <a:p>
            <a:r>
              <a:rPr lang="ru-RU" dirty="0"/>
              <a:t>- упражнения для релаксации</a:t>
            </a:r>
          </a:p>
          <a:p>
            <a:r>
              <a:rPr lang="ru-RU" dirty="0"/>
              <a:t>- функциональные упражнения</a:t>
            </a:r>
          </a:p>
          <a:p>
            <a:r>
              <a:rPr lang="ru-RU" dirty="0"/>
              <a:t>- упражнения для развития коммуникативной сферы</a:t>
            </a:r>
          </a:p>
          <a:p>
            <a:r>
              <a:rPr lang="ru-RU" dirty="0"/>
              <a:t>- упражнения для развития когнитивной сферы</a:t>
            </a:r>
          </a:p>
          <a:p>
            <a:r>
              <a:rPr lang="ru-RU" dirty="0"/>
              <a:t>- упражнения с правилами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2966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720080"/>
          </a:xfrm>
        </p:spPr>
        <p:txBody>
          <a:bodyPr>
            <a:normAutofit/>
          </a:bodyPr>
          <a:lstStyle/>
          <a:p>
            <a:r>
              <a:rPr lang="ru-RU" dirty="0"/>
              <a:t>Преодоление </a:t>
            </a:r>
            <a:r>
              <a:rPr lang="ru-RU" dirty="0" smtClean="0"/>
              <a:t>СДВГ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8075240" cy="39890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Один из современных методов лечения СДВГ связан с применением биологической обратной связи (БОС)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БОС-процедура заключается в непрерывном мониторинге в режиме реального времени определенных физиологических показателей и сознательном управлении ими с помощью мультимедийных, игровых и других приемов в заданной области значений. </a:t>
            </a:r>
          </a:p>
          <a:p>
            <a:pPr marL="0" indent="0">
              <a:buNone/>
            </a:pPr>
            <a:r>
              <a:rPr lang="ru-RU" dirty="0"/>
              <a:t>Используются зрительные, слуховые, тактильные и другие сигналы-стимулы, что позволяет развить навыки </a:t>
            </a:r>
            <a:r>
              <a:rPr lang="ru-RU" dirty="0" err="1"/>
              <a:t>саморегуляции</a:t>
            </a:r>
            <a:r>
              <a:rPr lang="ru-RU" dirty="0"/>
              <a:t> за счет тренировки и повышения лабильности регуляторных механизмов.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2217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47248" cy="580926"/>
          </a:xfrm>
        </p:spPr>
        <p:txBody>
          <a:bodyPr>
            <a:normAutofit/>
          </a:bodyPr>
          <a:lstStyle/>
          <a:p>
            <a:r>
              <a:rPr lang="ru-RU" dirty="0"/>
              <a:t>Правила работы с </a:t>
            </a:r>
            <a:r>
              <a:rPr lang="ru-RU" dirty="0" err="1"/>
              <a:t>гиперактивными</a:t>
            </a:r>
            <a:r>
              <a:rPr lang="ru-RU" dirty="0"/>
              <a:t> детьми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291264" cy="4421088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Работать с ребёнком в первой половине дня, а не вечером.</a:t>
            </a:r>
          </a:p>
          <a:p>
            <a:pPr lvl="0"/>
            <a:r>
              <a:rPr lang="ru-RU" dirty="0"/>
              <a:t> Уменьшить рабочую нагрузку на ребёнка.</a:t>
            </a:r>
          </a:p>
          <a:p>
            <a:pPr lvl="0"/>
            <a:r>
              <a:rPr lang="ru-RU" dirty="0"/>
              <a:t>Делить работу на короткие периоды, проводить физкультминутки.</a:t>
            </a:r>
          </a:p>
          <a:p>
            <a:pPr lvl="0"/>
            <a:r>
              <a:rPr lang="ru-RU" dirty="0"/>
              <a:t>Снизить требования к аккуратности работы, чтобы сформировать чувство успеха.</a:t>
            </a:r>
          </a:p>
          <a:p>
            <a:pPr lvl="0"/>
            <a:r>
              <a:rPr lang="ru-RU" dirty="0"/>
              <a:t>Использовать тактильный контакт.</a:t>
            </a:r>
          </a:p>
          <a:p>
            <a:pPr lvl="0"/>
            <a:r>
              <a:rPr lang="ru-RU" dirty="0"/>
              <a:t>Договариваться с ребёнком о тех или иных действиях заранее.</a:t>
            </a:r>
          </a:p>
          <a:p>
            <a:pPr lvl="0"/>
            <a:r>
              <a:rPr lang="ru-RU" dirty="0"/>
              <a:t>Давать чёткие, конкретные, короткие инструкции.</a:t>
            </a:r>
          </a:p>
          <a:p>
            <a:pPr lvl="0"/>
            <a:r>
              <a:rPr lang="ru-RU" dirty="0"/>
              <a:t>Поощрять ребёнка сразу же, не откладывая на будущее.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763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467600" cy="65293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Литература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3629000"/>
          </a:xfrm>
        </p:spPr>
        <p:txBody>
          <a:bodyPr>
            <a:normAutofit/>
          </a:bodyPr>
          <a:lstStyle/>
          <a:p>
            <a:r>
              <a:rPr lang="ru-RU" dirty="0" err="1"/>
              <a:t>Заваденко</a:t>
            </a:r>
            <a:r>
              <a:rPr lang="ru-RU" dirty="0"/>
              <a:t> Н.Н. Как понять ребёнка: дети с </a:t>
            </a:r>
            <a:r>
              <a:rPr lang="ru-RU" dirty="0" err="1"/>
              <a:t>гиперактивностью</a:t>
            </a:r>
            <a:r>
              <a:rPr lang="ru-RU" dirty="0"/>
              <a:t> и  </a:t>
            </a:r>
            <a:r>
              <a:rPr lang="ru-RU" dirty="0" smtClean="0"/>
              <a:t>дефицитом </a:t>
            </a:r>
            <a:r>
              <a:rPr lang="ru-RU" dirty="0"/>
              <a:t>внимания. – М., 2001 г.</a:t>
            </a:r>
          </a:p>
          <a:p>
            <a:r>
              <a:rPr lang="ru-RU" dirty="0"/>
              <a:t>Максимова А. </a:t>
            </a:r>
            <a:r>
              <a:rPr lang="ru-RU" dirty="0" err="1"/>
              <a:t>Гиперактивность</a:t>
            </a:r>
            <a:r>
              <a:rPr lang="ru-RU" dirty="0"/>
              <a:t> и дефицит внимания у детей. – </a:t>
            </a:r>
            <a:r>
              <a:rPr lang="ru-RU" dirty="0" smtClean="0"/>
              <a:t>Ростов </a:t>
            </a:r>
            <a:r>
              <a:rPr lang="ru-RU" dirty="0"/>
              <a:t>н/Д., 2006 г.</a:t>
            </a:r>
          </a:p>
          <a:p>
            <a:r>
              <a:rPr lang="ru-RU" dirty="0"/>
              <a:t>Осипова А.А. Диагностика и коррекция внимания: Программа для </a:t>
            </a:r>
            <a:r>
              <a:rPr lang="ru-RU" dirty="0" smtClean="0"/>
              <a:t>детей 5 </a:t>
            </a:r>
            <a:r>
              <a:rPr lang="ru-RU" dirty="0"/>
              <a:t>– 9 лет. – М., 2004 г.</a:t>
            </a:r>
          </a:p>
          <a:p>
            <a:r>
              <a:rPr lang="ru-RU" dirty="0" smtClean="0"/>
              <a:t>Политика </a:t>
            </a:r>
            <a:r>
              <a:rPr lang="ru-RU" dirty="0"/>
              <a:t>О.И. Дети с синдромом дефицита внимания и </a:t>
            </a:r>
            <a:r>
              <a:rPr lang="ru-RU" dirty="0" err="1"/>
              <a:t>гиперактивностью</a:t>
            </a:r>
            <a:r>
              <a:rPr lang="ru-RU" dirty="0"/>
              <a:t>. – СПб, 2005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2189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075240" cy="65293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Благодарю за внимание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32856"/>
            <a:ext cx="5676226" cy="375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825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7467600" cy="18722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cs typeface="Aharoni" panose="02010803020104030203" pitchFamily="2" charset="-79"/>
              </a:rPr>
              <a:t>Синдром дефицита внимания и </a:t>
            </a:r>
            <a:r>
              <a:rPr lang="ru-RU" dirty="0" err="1">
                <a:cs typeface="Aharoni" panose="02010803020104030203" pitchFamily="2" charset="-79"/>
              </a:rPr>
              <a:t>гиперактивности</a:t>
            </a:r>
            <a:r>
              <a:rPr lang="ru-RU" dirty="0">
                <a:cs typeface="Aharoni" panose="02010803020104030203" pitchFamily="2" charset="-79"/>
              </a:rPr>
              <a:t> </a:t>
            </a:r>
            <a:r>
              <a:rPr lang="ru-RU" dirty="0" smtClean="0">
                <a:cs typeface="Aharoni" panose="02010803020104030203" pitchFamily="2" charset="-79"/>
              </a:rPr>
              <a:t>   (</a:t>
            </a:r>
            <a:r>
              <a:rPr lang="ru-RU" dirty="0">
                <a:cs typeface="Aharoni" panose="02010803020104030203" pitchFamily="2" charset="-79"/>
              </a:rPr>
              <a:t>СДВГ) -  </a:t>
            </a:r>
            <a:endParaRPr lang="ru-RU" dirty="0" smtClean="0">
              <a:cs typeface="Aharoni" panose="02010803020104030203" pitchFamily="2" charset="-79"/>
            </a:endParaRPr>
          </a:p>
          <a:p>
            <a:pPr marL="0" indent="0" algn="just">
              <a:buNone/>
            </a:pPr>
            <a:r>
              <a:rPr lang="ru-RU" dirty="0" smtClean="0">
                <a:cs typeface="Aharoni" panose="02010803020104030203" pitchFamily="2" charset="-79"/>
              </a:rPr>
              <a:t>    </a:t>
            </a:r>
            <a:r>
              <a:rPr lang="ru-RU" dirty="0" err="1" smtClean="0">
                <a:cs typeface="Aharoni" panose="02010803020104030203" pitchFamily="2" charset="-79"/>
              </a:rPr>
              <a:t>неврологическо</a:t>
            </a:r>
            <a:r>
              <a:rPr lang="ru-RU" dirty="0" smtClean="0">
                <a:cs typeface="Aharoni" panose="02010803020104030203" pitchFamily="2" charset="-79"/>
              </a:rPr>
              <a:t> - поведенческое</a:t>
            </a:r>
            <a:r>
              <a:rPr lang="ru-RU" dirty="0">
                <a:cs typeface="Aharoni" panose="02010803020104030203" pitchFamily="2" charset="-79"/>
              </a:rPr>
              <a:t> </a:t>
            </a:r>
            <a:r>
              <a:rPr lang="ru-RU" dirty="0" smtClean="0">
                <a:cs typeface="Aharoni" panose="02010803020104030203" pitchFamily="2" charset="-79"/>
              </a:rPr>
              <a:t>расстройство</a:t>
            </a:r>
          </a:p>
          <a:p>
            <a:pPr marL="0" indent="0" algn="just">
              <a:buNone/>
            </a:pPr>
            <a:r>
              <a:rPr lang="ru-RU" dirty="0" smtClean="0">
                <a:cs typeface="Aharoni" panose="02010803020104030203" pitchFamily="2" charset="-79"/>
              </a:rPr>
              <a:t>     развития</a:t>
            </a:r>
            <a:r>
              <a:rPr lang="ru-RU" dirty="0">
                <a:cs typeface="Aharoni" panose="02010803020104030203" pitchFamily="2" charset="-79"/>
              </a:rPr>
              <a:t>, начинающееся в детском возрасте.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140968"/>
            <a:ext cx="3962400" cy="260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816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Симптомы </a:t>
            </a:r>
            <a:r>
              <a:rPr lang="ru-RU" sz="3600" dirty="0" smtClean="0"/>
              <a:t>СДВГ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24" y="1556792"/>
            <a:ext cx="3756536" cy="4780192"/>
          </a:xfrm>
        </p:spPr>
      </p:pic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16016" y="1600200"/>
            <a:ext cx="3211832" cy="4572000"/>
          </a:xfrm>
        </p:spPr>
        <p:txBody>
          <a:bodyPr/>
          <a:lstStyle/>
          <a:p>
            <a:r>
              <a:rPr lang="ru-RU" dirty="0"/>
              <a:t>трудности концентрации внимания, отвлекаемость</a:t>
            </a:r>
          </a:p>
          <a:p>
            <a:r>
              <a:rPr lang="ru-RU" dirty="0" err="1"/>
              <a:t>гиперактивность</a:t>
            </a:r>
            <a:r>
              <a:rPr lang="ru-RU" dirty="0"/>
              <a:t> – чрезмерная подвижность</a:t>
            </a:r>
          </a:p>
          <a:p>
            <a:r>
              <a:rPr lang="ru-RU" dirty="0"/>
              <a:t>плохо управляемая импульсивность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5648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21014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Классификация СДВГ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467600" cy="4585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Существует 3 основных типа:</a:t>
            </a:r>
          </a:p>
          <a:p>
            <a:r>
              <a:rPr lang="ru-RU" dirty="0"/>
              <a:t>-  расстройство дефицита </a:t>
            </a:r>
            <a:r>
              <a:rPr lang="ru-RU" dirty="0" smtClean="0"/>
              <a:t>внимания/</a:t>
            </a:r>
            <a:r>
              <a:rPr lang="ru-RU" dirty="0" err="1" smtClean="0"/>
              <a:t>гиперактивности</a:t>
            </a:r>
            <a:r>
              <a:rPr lang="ru-RU" dirty="0"/>
              <a:t>: преобладание дефицита внимания — СДВГ-ПДВ или СДВГ-ДВ</a:t>
            </a:r>
          </a:p>
          <a:p>
            <a:r>
              <a:rPr lang="ru-RU" dirty="0"/>
              <a:t>- расстройство дефицита внимания/</a:t>
            </a:r>
            <a:r>
              <a:rPr lang="ru-RU" dirty="0" err="1"/>
              <a:t>гиперактивности</a:t>
            </a:r>
            <a:r>
              <a:rPr lang="ru-RU" dirty="0"/>
              <a:t>: преобладание </a:t>
            </a:r>
            <a:r>
              <a:rPr lang="ru-RU" dirty="0" err="1"/>
              <a:t>гиперактивности</a:t>
            </a:r>
            <a:r>
              <a:rPr lang="ru-RU" dirty="0"/>
              <a:t> и импульсивности — СДВГ-ГИ или СДВГ-Г </a:t>
            </a:r>
          </a:p>
          <a:p>
            <a:r>
              <a:rPr lang="ru-RU" dirty="0"/>
              <a:t>- расстройство дефицита внимания/</a:t>
            </a:r>
            <a:r>
              <a:rPr lang="ru-RU" dirty="0" err="1"/>
              <a:t>гиперактивности</a:t>
            </a:r>
            <a:r>
              <a:rPr lang="ru-RU" dirty="0"/>
              <a:t>: смешанный тип — СДВГ-С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2296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/>
          <a:lstStyle/>
          <a:p>
            <a:r>
              <a:rPr lang="ru-RU" dirty="0"/>
              <a:t>Факторы, влияющие на развитие синдрома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Генетические </a:t>
            </a:r>
            <a:r>
              <a:rPr lang="ru-RU" dirty="0"/>
              <a:t>факторы (57%*)</a:t>
            </a:r>
          </a:p>
          <a:p>
            <a:r>
              <a:rPr lang="ru-RU" dirty="0" smtClean="0"/>
              <a:t>Повреждение </a:t>
            </a:r>
            <a:r>
              <a:rPr lang="ru-RU" dirty="0"/>
              <a:t>центральной нервной системы во время беременности и родов (84%*)</a:t>
            </a:r>
          </a:p>
          <a:p>
            <a:r>
              <a:rPr lang="ru-RU" dirty="0" smtClean="0"/>
              <a:t>Заболевания</a:t>
            </a:r>
            <a:r>
              <a:rPr lang="ru-RU" dirty="0"/>
              <a:t>, нарушающие деятельность головного мозга </a:t>
            </a:r>
          </a:p>
          <a:p>
            <a:r>
              <a:rPr lang="ru-RU" dirty="0" smtClean="0"/>
              <a:t> </a:t>
            </a:r>
            <a:r>
              <a:rPr lang="ru-RU" dirty="0"/>
              <a:t>Влияния неблагоприятных факторов внешней среды</a:t>
            </a:r>
          </a:p>
          <a:p>
            <a:r>
              <a:rPr lang="ru-RU" dirty="0" smtClean="0"/>
              <a:t>Социальные </a:t>
            </a:r>
            <a:r>
              <a:rPr lang="ru-RU" dirty="0"/>
              <a:t>факторы (негативное действие внутрисемейных факторов, например, непоследовательность, отсутствие воспитательных воздействий) (63</a:t>
            </a:r>
            <a:r>
              <a:rPr lang="ru-RU" dirty="0" smtClean="0"/>
              <a:t>%*)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* По результатам исследования </a:t>
            </a:r>
            <a:r>
              <a:rPr lang="ru-RU" dirty="0" err="1"/>
              <a:t>Н.Н.Заваденко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9217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305" y="908720"/>
            <a:ext cx="777686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400" dirty="0" smtClean="0"/>
              <a:t>По </a:t>
            </a:r>
            <a:r>
              <a:rPr lang="ru-RU" sz="2400" dirty="0"/>
              <a:t>результатам многочисленных исследований одной из самых распространённых причин отклонений в обучении и поведении является родовая травма шейных отделов позвоночника, которая не диагностируется своевременно, что приводит к возникновению синдромов </a:t>
            </a:r>
            <a:r>
              <a:rPr lang="ru-RU" sz="2400" dirty="0" err="1"/>
              <a:t>несформированности</a:t>
            </a:r>
            <a:r>
              <a:rPr lang="ru-RU" sz="2400" dirty="0"/>
              <a:t> или </a:t>
            </a:r>
            <a:r>
              <a:rPr lang="ru-RU" sz="2400" dirty="0" err="1"/>
              <a:t>дефицитарности</a:t>
            </a:r>
            <a:r>
              <a:rPr lang="ru-RU" sz="2400" dirty="0"/>
              <a:t> головного мозга в онтогенезе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     </a:t>
            </a:r>
            <a:r>
              <a:rPr lang="ru-RU" sz="2400" dirty="0" err="1" smtClean="0"/>
              <a:t>Гиперактивность</a:t>
            </a:r>
            <a:r>
              <a:rPr lang="ru-RU" sz="2400" dirty="0" smtClean="0"/>
              <a:t> </a:t>
            </a:r>
            <a:r>
              <a:rPr lang="ru-RU" sz="2400" dirty="0"/>
              <a:t>ребёнка является лишь внешним проявлением нарушений его нейропсихологического развития и может возникнуть по причине </a:t>
            </a:r>
            <a:r>
              <a:rPr lang="ru-RU" sz="2400" dirty="0" err="1"/>
              <a:t>несформированности</a:t>
            </a:r>
            <a:r>
              <a:rPr lang="ru-RU" sz="2400" dirty="0"/>
              <a:t> или </a:t>
            </a:r>
            <a:r>
              <a:rPr lang="ru-RU" sz="2400" dirty="0" err="1"/>
              <a:t>дефицитарности</a:t>
            </a:r>
            <a:r>
              <a:rPr lang="ru-RU" sz="2400" dirty="0"/>
              <a:t> мозговых структур.</a:t>
            </a:r>
          </a:p>
        </p:txBody>
      </p:sp>
    </p:spTree>
    <p:extLst>
      <p:ext uri="{BB962C8B-B14F-4D97-AF65-F5344CB8AC3E}">
        <p14:creationId xmlns:p14="http://schemas.microsoft.com/office/powerpoint/2010/main" val="4091989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08912" cy="2088232"/>
          </a:xfrm>
        </p:spPr>
        <p:txBody>
          <a:bodyPr>
            <a:normAutofit/>
          </a:bodyPr>
          <a:lstStyle/>
          <a:p>
            <a:r>
              <a:rPr lang="ru-RU" dirty="0"/>
              <a:t>Дети с СДВГ имеют достаточно развитые компенсаторные механизмы, для включения которых должны соблюдаться определённые условия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564904"/>
            <a:ext cx="8064896" cy="3845024"/>
          </a:xfrm>
        </p:spPr>
        <p:txBody>
          <a:bodyPr/>
          <a:lstStyle/>
          <a:p>
            <a:r>
              <a:rPr lang="ru-RU" dirty="0"/>
              <a:t>обеспечение родителями и учителями эмоционально-нейтрального развития и обучения</a:t>
            </a:r>
          </a:p>
          <a:p>
            <a:r>
              <a:rPr lang="ru-RU" dirty="0" smtClean="0"/>
              <a:t>соблюдение </a:t>
            </a:r>
            <a:r>
              <a:rPr lang="ru-RU" dirty="0"/>
              <a:t>режима, достаточное время для сна</a:t>
            </a:r>
          </a:p>
          <a:p>
            <a:r>
              <a:rPr lang="ru-RU" dirty="0" smtClean="0"/>
              <a:t>обучение </a:t>
            </a:r>
            <a:r>
              <a:rPr lang="ru-RU" dirty="0"/>
              <a:t>по личностно-ориентированной программе без интеллектуальных перегрузок</a:t>
            </a:r>
          </a:p>
          <a:p>
            <a:r>
              <a:rPr lang="ru-RU" dirty="0" smtClean="0"/>
              <a:t>соответствующая </a:t>
            </a:r>
            <a:r>
              <a:rPr lang="ru-RU" dirty="0"/>
              <a:t>медикаментозная поддержка</a:t>
            </a:r>
          </a:p>
          <a:p>
            <a:r>
              <a:rPr lang="ru-RU" dirty="0" smtClean="0"/>
              <a:t>своевременная </a:t>
            </a:r>
            <a:r>
              <a:rPr lang="ru-RU" dirty="0"/>
              <a:t>нейропсихологическая коррекция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9805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0880" cy="1143000"/>
          </a:xfrm>
        </p:spPr>
        <p:txBody>
          <a:bodyPr/>
          <a:lstStyle/>
          <a:p>
            <a:pPr algn="ctr"/>
            <a:r>
              <a:rPr lang="ru-RU" dirty="0"/>
              <a:t>Распространённость СДВГ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1468760"/>
          </a:xfrm>
        </p:spPr>
        <p:txBody>
          <a:bodyPr/>
          <a:lstStyle/>
          <a:p>
            <a:r>
              <a:rPr lang="ru-RU" dirty="0"/>
              <a:t>это расстройство присутствует у 3—5 % людей, включая как детей, так и взрослых</a:t>
            </a:r>
          </a:p>
          <a:p>
            <a:r>
              <a:rPr lang="ru-RU" dirty="0" smtClean="0"/>
              <a:t>СДВГ </a:t>
            </a:r>
            <a:r>
              <a:rPr lang="ru-RU" dirty="0"/>
              <a:t>чаще встречается у мальчиков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7" y="3212976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464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82154"/>
          </a:xfrm>
        </p:spPr>
        <p:txBody>
          <a:bodyPr>
            <a:normAutofit/>
          </a:bodyPr>
          <a:lstStyle/>
          <a:p>
            <a:r>
              <a:rPr lang="ru-RU" sz="3600" dirty="0"/>
              <a:t>Портрет </a:t>
            </a:r>
            <a:r>
              <a:rPr lang="ru-RU" sz="3600" dirty="0" err="1"/>
              <a:t>гиперактивного</a:t>
            </a:r>
            <a:r>
              <a:rPr lang="ru-RU" sz="3600" dirty="0"/>
              <a:t> ребёнка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Он находится в постоянном движении</a:t>
            </a:r>
          </a:p>
          <a:p>
            <a:pPr lvl="0"/>
            <a:r>
              <a:rPr lang="ru-RU" dirty="0"/>
              <a:t>Быстро и много говорит, глотает слова, перебивает, не дослушивает</a:t>
            </a:r>
          </a:p>
          <a:p>
            <a:pPr lvl="0"/>
            <a:r>
              <a:rPr lang="ru-RU" dirty="0"/>
              <a:t>Задаёт много вопросов, но, обычно, не слушает ответы на них.</a:t>
            </a:r>
          </a:p>
          <a:p>
            <a:pPr lvl="0"/>
            <a:r>
              <a:rPr lang="ru-RU" dirty="0"/>
              <a:t>Его сложно уложить спать, сон беспокойный.</a:t>
            </a:r>
          </a:p>
          <a:p>
            <a:pPr lvl="0"/>
            <a:r>
              <a:rPr lang="ru-RU" dirty="0"/>
              <a:t>Ребёнок </a:t>
            </a:r>
            <a:r>
              <a:rPr lang="ru-RU" dirty="0" err="1"/>
              <a:t>сложноуправляемый</a:t>
            </a:r>
            <a:r>
              <a:rPr lang="ru-RU" dirty="0"/>
              <a:t>: не реагирует на запреты и ограничения.</a:t>
            </a:r>
          </a:p>
          <a:p>
            <a:pPr lvl="0"/>
            <a:r>
              <a:rPr lang="ru-RU" dirty="0"/>
              <a:t>В любых условиях (дом, детский сад, школа, магазин и проч.) ведёт себя одинаково активно.</a:t>
            </a:r>
          </a:p>
          <a:p>
            <a:pPr lvl="0"/>
            <a:r>
              <a:rPr lang="ru-RU" dirty="0"/>
              <a:t>Часто провоцирует конфликты. Не контролирует свою агрессию – дерётся, толкается, кусается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3241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776</Words>
  <Application>Microsoft Office PowerPoint</Application>
  <PresentationFormat>Экран (4:3)</PresentationFormat>
  <Paragraphs>107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                                       «Синдром          дефицита внимания и             гиперактивности» </vt:lpstr>
      <vt:lpstr>Презентация PowerPoint</vt:lpstr>
      <vt:lpstr>Симптомы СДВГ</vt:lpstr>
      <vt:lpstr>Классификация СДВГ </vt:lpstr>
      <vt:lpstr>Факторы, влияющие на развитие синдрома</vt:lpstr>
      <vt:lpstr>Презентация PowerPoint</vt:lpstr>
      <vt:lpstr>Дети с СДВГ имеют достаточно развитые компенсаторные механизмы, для включения которых должны соблюдаться определённые условия:</vt:lpstr>
      <vt:lpstr>Распространённость СДВГ </vt:lpstr>
      <vt:lpstr>Портрет гиперактивного ребёнка </vt:lpstr>
      <vt:lpstr>Невнимательность </vt:lpstr>
      <vt:lpstr>Гиперактивность</vt:lpstr>
      <vt:lpstr>Импульсивность</vt:lpstr>
      <vt:lpstr>Особенности развития и поведения, сопутствующие СДВГ</vt:lpstr>
      <vt:lpstr>Задачи психокоррекционной работы с гиперактивными детьми.</vt:lpstr>
      <vt:lpstr>Нейропсихологическая коррекция детей с СДВГ должна включать в себя:</vt:lpstr>
      <vt:lpstr>Преодоление СДВГ</vt:lpstr>
      <vt:lpstr>Правила работы с гиперактивными детьми.</vt:lpstr>
      <vt:lpstr>Литература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«Синдром дефицита внимания и             гиперактивности»</dc:title>
  <dc:creator>801525</dc:creator>
  <cp:lastModifiedBy>801525</cp:lastModifiedBy>
  <cp:revision>8</cp:revision>
  <dcterms:created xsi:type="dcterms:W3CDTF">2018-01-19T15:47:17Z</dcterms:created>
  <dcterms:modified xsi:type="dcterms:W3CDTF">2018-01-21T08:51:47Z</dcterms:modified>
</cp:coreProperties>
</file>