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F%D0%BE%D1%80%D1%82" TargetMode="External"/><Relationship Id="rId2" Type="http://schemas.openxmlformats.org/officeDocument/2006/relationships/hyperlink" Target="http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2%D0%BE%D0%BB%D0%B5%D0%B9%D0%B1%D0%BE%D0%BB%D1%8C%D0%BD%D1%8B%D0%B9_%D0%BC%D1%8F%D1%87" TargetMode="External"/><Relationship Id="rId5" Type="http://schemas.openxmlformats.org/officeDocument/2006/relationships/hyperlink" Target="http://ru.wikipedia.org/w/index.php?title=%D0%A1%D0%B5%D1%82%D0%BA%D0%B0_(%D1%81%D0%BF%D0%BE%D1%80%D1%82%D0%B8%D0%B2%D0%BD%D0%B0%D1%8F)&amp;action=edit&amp;redlink=1" TargetMode="External"/><Relationship Id="rId4" Type="http://schemas.openxmlformats.org/officeDocument/2006/relationships/hyperlink" Target="http://ru.wikipedia.org/wiki/%D0%92%D0%BE%D0%BB%D0%B5%D0%B9%D0%B1%D0%BE%D0%BB%D1%8C%D0%BD%D0%B0%D1%8F_%D0%BF%D0%BB%D0%BE%D1%89%D0%B0%D0%B4%D0%BA%D0%B0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2%D0%B5%D0%BD%D0%BD%D0%B8%D1%81" TargetMode="External"/><Relationship Id="rId13" Type="http://schemas.openxmlformats.org/officeDocument/2006/relationships/hyperlink" Target="http://ru.wikipedia.org/wiki/%D0%92%D0%BE%D0%BB%D0%B5%D0%B9%D0%B1%D0%BE%D0%BB%D1%8C%D0%BD%D1%8B%D0%B9_%D0%BC%D1%8F%D1%87" TargetMode="External"/><Relationship Id="rId3" Type="http://schemas.openxmlformats.org/officeDocument/2006/relationships/hyperlink" Target="http://ru.wikipedia.org/wiki/YMCA" TargetMode="External"/><Relationship Id="rId7" Type="http://schemas.openxmlformats.org/officeDocument/2006/relationships/hyperlink" Target="http://ru.wikipedia.org/wiki/1895_%D0%B3%D0%BE%D0%B4" TargetMode="External"/><Relationship Id="rId12" Type="http://schemas.openxmlformats.org/officeDocument/2006/relationships/hyperlink" Target="http://ru.wikipedia.org/wiki/%D0%92%D0%BE%D0%BB%D0%B5%D0%B9%D0%B1%D0%BE%D0%BB%D1%8C%D0%BD%D0%B0%D1%8F_%D0%BF%D0%BB%D0%BE%D1%89%D0%B0%D0%B4%D0%BA%D0%B0" TargetMode="External"/><Relationship Id="rId2" Type="http://schemas.openxmlformats.org/officeDocument/2006/relationships/hyperlink" Target="http://ru.wikipedia.org/wiki/%D0%9C%D0%BE%D1%80%D0%B3%D0%B0%D0%BD,_%D0%A3%D0%B8%D0%BB%D1%8C%D1%8F%D0%BC_%D0%94%D0%B6.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1%D0%A8%D0%90" TargetMode="External"/><Relationship Id="rId11" Type="http://schemas.openxmlformats.org/officeDocument/2006/relationships/hyperlink" Target="http://ru.wikipedia.org/wiki/1897_%D0%B3%D0%BE%D0%B4" TargetMode="External"/><Relationship Id="rId5" Type="http://schemas.openxmlformats.org/officeDocument/2006/relationships/hyperlink" Target="http://ru.wikipedia.org/wiki/%D0%9C%D0%B0%D1%81%D1%81%D0%B0%D1%87%D1%83%D1%81%D0%B5%D1%82%D1%81" TargetMode="External"/><Relationship Id="rId15" Type="http://schemas.openxmlformats.org/officeDocument/2006/relationships/image" Target="../media/image3.jpeg"/><Relationship Id="rId10" Type="http://schemas.openxmlformats.org/officeDocument/2006/relationships/hyperlink" Target="http://ru.wikipedia.org/wiki/%D0%A1%D0%BF%D1%80%D0%B8%D0%BD%D0%B3%D1%84%D0%B8%D0%BB%D0%B4_(%D0%9C%D0%B0%D1%81%D1%81%D0%B0%D1%87%D1%83%D1%81%D0%B5%D1%82%D1%81)" TargetMode="External"/><Relationship Id="rId4" Type="http://schemas.openxmlformats.org/officeDocument/2006/relationships/hyperlink" Target="http://ru.wikipedia.org/wiki/%D0%A5%D0%BE%D0%BB%D0%B8%D0%BE%D0%BA_(%D0%9C%D0%B0%D1%81%D1%81%D0%B0%D1%87%D1%83%D1%81%D0%B5%D1%82%D1%81)" TargetMode="External"/><Relationship Id="rId9" Type="http://schemas.openxmlformats.org/officeDocument/2006/relationships/hyperlink" Target="http://ru.wikipedia.org/wiki/%D0%91%D0%B0%D1%81%D0%BA%D0%B5%D1%82%D0%B1%D0%BE%D0%BB" TargetMode="External"/><Relationship Id="rId14" Type="http://schemas.openxmlformats.org/officeDocument/2006/relationships/hyperlink" Target="//commons.wikimedia.org/wiki/File:William_G._Morgan.jpg?uselang=ru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2%D0%B5%D0%BD%D0%B3%D1%80%D0%B8%D1%8F" TargetMode="External"/><Relationship Id="rId13" Type="http://schemas.openxmlformats.org/officeDocument/2006/relationships/hyperlink" Target="http://ru.wikipedia.org/wiki/%D0%9F%D0%BE%D1%80%D1%82%D1%83%D0%B3%D0%B0%D0%BB%D0%B8%D1%8F" TargetMode="External"/><Relationship Id="rId18" Type="http://schemas.openxmlformats.org/officeDocument/2006/relationships/hyperlink" Target="http://ru.wikipedia.org/wiki/%D0%A7%D0%B5%D1%85%D0%BE%D1%81%D0%BB%D0%BE%D0%B2%D0%B0%D0%BA%D0%B8%D1%8F" TargetMode="External"/><Relationship Id="rId26" Type="http://schemas.openxmlformats.org/officeDocument/2006/relationships/image" Target="../media/image4.jpeg"/><Relationship Id="rId3" Type="http://schemas.openxmlformats.org/officeDocument/2006/relationships/hyperlink" Target="http://ru.wikipedia.org/wiki/1947_%D0%B3%D0%BE%D0%B4" TargetMode="External"/><Relationship Id="rId21" Type="http://schemas.openxmlformats.org/officeDocument/2006/relationships/hyperlink" Target="http://ru.wikipedia.org/wiki/%D0%9F%D1%80%D0%B0%D0%B3%D0%B0" TargetMode="External"/><Relationship Id="rId7" Type="http://schemas.openxmlformats.org/officeDocument/2006/relationships/hyperlink" Target="http://ru.wikipedia.org/wiki/%D0%91%D1%80%D0%B0%D0%B7%D0%B8%D0%BB%D0%B8%D1%8F" TargetMode="External"/><Relationship Id="rId12" Type="http://schemas.openxmlformats.org/officeDocument/2006/relationships/hyperlink" Target="http://ru.wikipedia.org/wiki/%D0%9F%D0%BE%D0%BB%D1%8C%D1%88%D0%B0" TargetMode="External"/><Relationship Id="rId17" Type="http://schemas.openxmlformats.org/officeDocument/2006/relationships/hyperlink" Target="http://ru.wikipedia.org/wiki/%D0%A4%D1%80%D0%B0%D0%BD%D1%86%D0%B8%D1%8F" TargetMode="External"/><Relationship Id="rId25" Type="http://schemas.openxmlformats.org/officeDocument/2006/relationships/hyperlink" Target="//upload.wikimedia.org/wikipedia/commons/d/d5/Bundesarchiv_Bild_183-48465-0024,_Leipzig,_Turn-_und_Sporttreffen,_Volleyball.jpg" TargetMode="External"/><Relationship Id="rId2" Type="http://schemas.openxmlformats.org/officeDocument/2006/relationships/hyperlink" Target="http://ru.wikipedia.org/wiki/%D0%92%D1%82%D0%BE%D1%80%D0%B0%D1%8F_%D0%BC%D0%B8%D1%80%D0%BE%D0%B2%D0%B0%D1%8F_%D0%B2%D0%BE%D0%B9%D0%BD%D0%B0" TargetMode="External"/><Relationship Id="rId16" Type="http://schemas.openxmlformats.org/officeDocument/2006/relationships/hyperlink" Target="http://ru.wikipedia.org/wiki/%D0%A3%D1%80%D1%83%D0%B3%D0%B2%D0%B0%D0%B9" TargetMode="External"/><Relationship Id="rId20" Type="http://schemas.openxmlformats.org/officeDocument/2006/relationships/hyperlink" Target="http://ru.wikipedia.org/wiki/1949_%D0%B3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1%D0%B5%D0%BB%D1%8C%D0%B3%D0%B8%D1%8F" TargetMode="External"/><Relationship Id="rId11" Type="http://schemas.openxmlformats.org/officeDocument/2006/relationships/hyperlink" Target="http://ru.wikipedia.org/wiki/%D0%9D%D0%B8%D0%B4%D0%B5%D1%80%D0%BB%D0%B0%D0%BD%D0%B4%D1%8B" TargetMode="External"/><Relationship Id="rId24" Type="http://schemas.openxmlformats.org/officeDocument/2006/relationships/hyperlink" Target="http://ru.wikipedia.org/wiki/%D0%9C%D0%B0%D1%80%D1%81%D0%B5%D0%BB%D1%8C" TargetMode="External"/><Relationship Id="rId5" Type="http://schemas.openxmlformats.org/officeDocument/2006/relationships/hyperlink" Target="http://ru.wikipedia.org/wiki/%D0%9C%D0%B5%D0%B6%D0%B4%D1%83%D0%BD%D0%B0%D1%80%D0%BE%D0%B4%D0%BD%D0%B0%D1%8F_%D1%84%D0%B5%D0%B4%D0%B5%D1%80%D0%B0%D1%86%D0%B8%D1%8F_%D0%B2%D0%BE%D0%BB%D0%B5%D0%B9%D0%B1%D0%BE%D0%BB%D0%B0" TargetMode="External"/><Relationship Id="rId15" Type="http://schemas.openxmlformats.org/officeDocument/2006/relationships/hyperlink" Target="http://ru.wikipedia.org/wiki/%D0%A1%D0%A8%D0%90" TargetMode="External"/><Relationship Id="rId23" Type="http://schemas.openxmlformats.org/officeDocument/2006/relationships/hyperlink" Target="http://ru.wikipedia.org/wiki/1951_%D0%B3%D0%BE%D0%B4" TargetMode="External"/><Relationship Id="rId10" Type="http://schemas.openxmlformats.org/officeDocument/2006/relationships/hyperlink" Target="http://ru.wikipedia.org/wiki/%D0%98%D1%82%D0%B0%D0%BB%D0%B8%D1%8F" TargetMode="External"/><Relationship Id="rId19" Type="http://schemas.openxmlformats.org/officeDocument/2006/relationships/hyperlink" Target="http://ru.wikipedia.org/wiki/%D0%AE%D0%B3%D0%BE%D1%81%D0%BB%D0%B0%D0%B2%D0%B8%D1%8F" TargetMode="External"/><Relationship Id="rId4" Type="http://schemas.openxmlformats.org/officeDocument/2006/relationships/hyperlink" Target="http://ru.wikipedia.org/wiki/%D0%9F%D0%B0%D1%80%D0%B8%D0%B6" TargetMode="External"/><Relationship Id="rId9" Type="http://schemas.openxmlformats.org/officeDocument/2006/relationships/hyperlink" Target="http://ru.wikipedia.org/wiki/%D0%95%D0%B3%D0%B8%D0%BF%D0%B5%D1%82" TargetMode="External"/><Relationship Id="rId14" Type="http://schemas.openxmlformats.org/officeDocument/2006/relationships/hyperlink" Target="http://ru.wikipedia.org/wiki/%D0%A0%D1%83%D0%BC%D1%8B%D0%BD%D0%B8%D1%8F" TargetMode="External"/><Relationship Id="rId22" Type="http://schemas.openxmlformats.org/officeDocument/2006/relationships/hyperlink" Target="http://ru.wikipedia.org/wiki/%D0%A7%D0%B5%D0%BC%D0%BF%D0%B8%D0%BE%D0%BD%D0%B0%D1%82_%D0%BC%D0%B8%D1%80%D0%B0_%D0%BF%D0%BE_%D0%B2%D0%BE%D0%BB%D0%B5%D0%B9%D0%B1%D0%BE%D0%BB%D1%83_%D1%81%D1%80%D0%B5%D0%B4%D0%B8_%D0%BC%D1%83%D0%B6%D1%87%D0%B8%D0%BD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ru.wikipedia.org/wiki/28_%D0%B8%D1%8E%D0%BB%D1%8F" TargetMode="External"/><Relationship Id="rId7" Type="http://schemas.openxmlformats.org/officeDocument/2006/relationships/hyperlink" Target="//upload.wikimedia.org/wikipedia/commons/f/f2/Soviet_Union_stamp_1956_Spartakiada.jpg" TargetMode="External"/><Relationship Id="rId2" Type="http://schemas.openxmlformats.org/officeDocument/2006/relationships/hyperlink" Target="http://ru.wikipedia.org/wiki/%D0%A1%D0%A1%D0%A1%D0%A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2%D0%A5%D0%A3%D0%A2%D0%95%D0%9C%D0%90%D0%A1" TargetMode="External"/><Relationship Id="rId5" Type="http://schemas.openxmlformats.org/officeDocument/2006/relationships/hyperlink" Target="http://ru.wikipedia.org/wiki/%D0%9C%D1%8F%D1%81%D0%BD%D0%B8%D1%86%D0%BA%D0%B0%D1%8F_%D1%83%D0%BB%D0%B8%D1%86%D0%B0" TargetMode="External"/><Relationship Id="rId4" Type="http://schemas.openxmlformats.org/officeDocument/2006/relationships/hyperlink" Target="http://ru.wikipedia.org/wiki/1923_%D0%B3%D0%BE%D0%B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32_%D0%B3%D0%BE%D0%B4" TargetMode="External"/><Relationship Id="rId2" Type="http://schemas.openxmlformats.org/officeDocument/2006/relationships/hyperlink" Target="http://ru.wikipedia.org/wiki/1925_%D0%B3%D0%BE%D0%B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195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764704"/>
            <a:ext cx="5472608" cy="1296144"/>
          </a:xfrm>
          <a:solidFill>
            <a:schemeClr val="accent6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1600" smtClean="0"/>
              <a:t>История волейбола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Работа учителя физической культуры МБУ Лицея №59   </a:t>
            </a:r>
            <a:r>
              <a:rPr lang="ru-RU" sz="1600" dirty="0" err="1" smtClean="0"/>
              <a:t>Бураковой</a:t>
            </a:r>
            <a:r>
              <a:rPr lang="ru-RU" sz="1600" dirty="0" smtClean="0"/>
              <a:t> И.В.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3456384" cy="55091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3315" name="Picture 3" descr="http://www.uni-altai.ru/uploads/posts/2009-12/1260514072_full_turnirvgimrah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564904"/>
            <a:ext cx="4096469" cy="4096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Волейбол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Волейбол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file" tooltip="Английский язык"/>
              </a:rPr>
              <a:t>англ.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</a:rPr>
              <a:t>volleyball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от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volley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— «ударять мяч с лёта» (также переводят как «летающий», «парящий») и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ball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— «мяч») — вид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3" action="ppaction://hlinkfile" tooltip="Спорт"/>
              </a:rPr>
              <a:t>спорта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командная спортивная игра, в процессе которой две команды соревнуются на специальной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4" action="ppaction://hlinkfile" tooltip="Волейбольная площадка"/>
              </a:rPr>
              <a:t>площадке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разделённой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5" action="ppaction://hlinkfile" tooltip="Сетка (спортивная) (страница отсутствует)"/>
              </a:rPr>
              <a:t>сеткой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стремясь направить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6" action="ppaction://hlinkfile" tooltip="Волейбольный мяч"/>
              </a:rPr>
              <a:t>мяч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на сторону соперника таким образом, чтобы он приземлился на площадке противника (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добить до пола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), либо игрок защищающейся команды допустил ошибку. При этом для организации атаки игрокам одной команды разрешается не более трёх касаний мяча подряд (в дополнение к касанию на блоке).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7355160" cy="94096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Происхождение современного волейбола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060848"/>
            <a:ext cx="7931224" cy="4065315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Изобретателем волейбола считается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file" tooltip="Морган, Уильям Дж."/>
              </a:rPr>
              <a:t>Уильям Дж. Морган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преподаватель физического воспитания колледжа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3" action="ppaction://hlinkfile" tooltip="YMCA"/>
              </a:rPr>
              <a:t>Ассоциации молодых христиан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(YMCA) в городе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hlinkClick r:id="rId4" action="ppaction://hlinkfile" tooltip="Холиок (Массачусетс)"/>
              </a:rPr>
              <a:t>Холиоке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(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5" action="ppaction://hlinkfile" tooltip="Массачусетс"/>
              </a:rPr>
              <a:t>штат Массачусетс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6" action="ppaction://hlinkfile" tooltip="США"/>
              </a:rPr>
              <a:t>США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). Осенью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7" action="ppaction://hlinkfile" tooltip="1895 год"/>
              </a:rPr>
              <a:t>1895 года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в спортивном зале он подвесил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8" action="ppaction://hlinkfile" tooltip="Теннис"/>
              </a:rPr>
              <a:t>теннисную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сетку на высоте 197 см, и его ученики, число которых на площадке не ограничивалось, стали перебрасывать через неё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9" action="ppaction://hlinkfile" tooltip="Баскетбол"/>
              </a:rPr>
              <a:t>баскетбольную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камеру. Морган назвал новую игру «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минтонет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». Позже игра демонстрировалась на конференции колледжей ассоциации молодых христиан в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10" action="ppaction://hlinkfile" tooltip="Спрингфилд (Массачусетс)"/>
              </a:rPr>
              <a:t>Спрингфилде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и по предложению профессора Альфреда Т.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Хальстеда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получила новое название — «волейбол». В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11" action="ppaction://hlinkfile" tooltip="1897 год"/>
              </a:rPr>
              <a:t>1897 году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в США были опубликованы первые правила волейбола: размер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12" action="ppaction://hlinkfile" tooltip="Волейбольная площадка"/>
              </a:rPr>
              <a:t>площадки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7,6×15,1 м (25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x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50 футов), высота сетки 198 см (6,5 фута),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13" action="ppaction://hlinkfile" tooltip="Волейбольный мяч"/>
              </a:rPr>
              <a:t>мяч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окружностью 63,5—68,5 см (25—27 дюймов) и массой 340 г, количество игроков на площадке и касаний мяча не регламентировалось, очко засчитывалось только при собственной подаче, при неудачной подаче её можно было повторить, играли до 21 очка в партии.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1266" name="Picture 2" descr="http://upload.wikimedia.org/wikipedia/commons/thumb/7/78/William_G._Morgan.jpg/150px-William_G._Morgan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79512" y="260648"/>
            <a:ext cx="1224136" cy="15016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274638"/>
            <a:ext cx="5770984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Послевоенная история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1196752"/>
            <a:ext cx="4906888" cy="5184576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После окончания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file" tooltip="Вторая мировая война"/>
              </a:rPr>
              <a:t>Второй мировой войны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(1939—1945) стали расширяться международные контакты. 18—20 апреля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3" action="ppaction://hlinkfile" tooltip="1947 год"/>
              </a:rPr>
              <a:t>1947 года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в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4" action="ppaction://hlinkfile" tooltip="Париж"/>
              </a:rPr>
              <a:t>Париже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состоялся первый конгресс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5" action="ppaction://hlinkfile" tooltip="Международная федерация волейбола"/>
              </a:rPr>
              <a:t>Международной федерации волейбола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(FIVB) с участием представителей 14 стран: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6" action="ppaction://hlinkfile" tooltip="Бельгия"/>
              </a:rPr>
              <a:t>Бельгии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7" action="ppaction://hlinkfile" tooltip="Бразилия"/>
              </a:rPr>
              <a:t>Бразилии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8" action="ppaction://hlinkfile" tooltip="Венгрия"/>
              </a:rPr>
              <a:t>Венгрии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9" action="ppaction://hlinkfile" tooltip="Египет"/>
              </a:rPr>
              <a:t>Египта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10" action="ppaction://hlinkfile" tooltip="Италия"/>
              </a:rPr>
              <a:t>Италии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11" action="ppaction://hlinkfile" tooltip="Нидерланды"/>
              </a:rPr>
              <a:t>Нидерландов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12" action="ppaction://hlinkfile" tooltip="Польша"/>
              </a:rPr>
              <a:t>Польши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13" action="ppaction://hlinkfile" tooltip="Португалия"/>
              </a:rPr>
              <a:t>Португалии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14" action="ppaction://hlinkfile" tooltip="Румыния"/>
              </a:rPr>
              <a:t>Румынии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15" action="ppaction://hlinkfile" tooltip="США"/>
              </a:rPr>
              <a:t>США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16" action="ppaction://hlinkfile" tooltip="Уругвай"/>
              </a:rPr>
              <a:t>Уругвая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17" action="ppaction://hlinkfile" tooltip="Франция"/>
              </a:rPr>
              <a:t>Франции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18" action="ppaction://hlinkfile" tooltip="Чехословакия"/>
              </a:rPr>
              <a:t>Чехословакии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19" action="ppaction://hlinkfile" tooltip="Югославия"/>
              </a:rPr>
              <a:t>Югославии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которые и стали первыми официальными членами FIVB. В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0" action="ppaction://hlinkfile" tooltip="1949 год"/>
              </a:rPr>
              <a:t>1949 году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в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1" action="ppaction://hlinkfile" tooltip="Прага"/>
              </a:rPr>
              <a:t>Праге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состоялся первый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2" action="ppaction://hlinkfile" tooltip="Чемпионат мира по волейболу среди мужчин"/>
              </a:rPr>
              <a:t>чемпионат мира среди мужских команд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 В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3" action="ppaction://hlinkfile" tooltip="1951 год"/>
              </a:rPr>
              <a:t>1951 году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на конгрессе в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4" action="ppaction://hlinkfile" tooltip="Марсель"/>
              </a:rPr>
              <a:t>Марселе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FIVB утвердила официальные международные правила, а в её составе были образованы арбитражная комиссия и комиссия по разработке и совершенствованию правил игры. Были разрешены замены игроков и тайм-ауты в партиях, матчи как мужских, так и женских команд стали проводиться в 5 партий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18" name="Picture 2" descr="File:Bundesarchiv Bild 183-48465-0024, Leipzig, Turn- und Sporttreffen, Volleyball.jpg">
            <a:hlinkClick r:id="rId25"/>
          </p:cNvPr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539552" y="1556792"/>
            <a:ext cx="2808312" cy="382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88640"/>
            <a:ext cx="5184576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Развитие волейбола в СССР и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3928" y="1412776"/>
            <a:ext cx="4834880" cy="489654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В </a:t>
            </a:r>
            <a:r>
              <a:rPr lang="ru-RU" dirty="0" smtClean="0">
                <a:hlinkClick r:id="rId2" action="ppaction://hlinkfile" tooltip="СССР"/>
              </a:rPr>
              <a:t>СССР</a:t>
            </a:r>
            <a:r>
              <a:rPr lang="ru-RU" dirty="0" smtClean="0"/>
              <a:t> волейбол культивировался с начала 1920-х годов. Официальной датой его рождения в советской стране считается </a:t>
            </a:r>
            <a:r>
              <a:rPr lang="ru-RU" dirty="0" smtClean="0">
                <a:hlinkClick r:id="rId3" action="ppaction://hlinkfile" tooltip="28 июля"/>
              </a:rPr>
              <a:t>28 июля</a:t>
            </a:r>
            <a:r>
              <a:rPr lang="ru-RU" dirty="0" smtClean="0"/>
              <a:t> </a:t>
            </a:r>
            <a:r>
              <a:rPr lang="ru-RU" dirty="0" smtClean="0">
                <a:hlinkClick r:id="rId4" action="ppaction://hlinkfile" tooltip="1923 год"/>
              </a:rPr>
              <a:t>1923 года</a:t>
            </a:r>
            <a:r>
              <a:rPr lang="ru-RU" dirty="0" smtClean="0"/>
              <a:t>, когда на </a:t>
            </a:r>
            <a:r>
              <a:rPr lang="ru-RU" dirty="0" smtClean="0">
                <a:hlinkClick r:id="rId5" action="ppaction://hlinkfile" tooltip="Мясницкая улица"/>
              </a:rPr>
              <a:t>Мясницкой улице</a:t>
            </a:r>
            <a:r>
              <a:rPr lang="ru-RU" dirty="0" smtClean="0"/>
              <a:t> состоялся матч между командами Высших художественно-технических мастерских (</a:t>
            </a:r>
            <a:r>
              <a:rPr lang="ru-RU" dirty="0" smtClean="0">
                <a:hlinkClick r:id="rId6" action="ppaction://hlinkfile" tooltip="ВХУТЕМАС"/>
              </a:rPr>
              <a:t>ВХУТЕМАС</a:t>
            </a:r>
            <a:r>
              <a:rPr lang="ru-RU" dirty="0" smtClean="0"/>
              <a:t>) и Государственного техникума кинематографии. У истоков волейбола в СССР действительно стояли представители творческой интеллигенции, но за короткий период эта игра стала массовым развлечением для самого широкого круга людей, а затем превратилась в современный и популярный вид спорта. Большую роль в популяризации волейбола в мире, развитии технико-тактического арсенала этого вида спорта сыграли советские игроки и тренеры.</a:t>
            </a:r>
            <a:endParaRPr lang="ru-RU" dirty="0"/>
          </a:p>
        </p:txBody>
      </p:sp>
      <p:pic>
        <p:nvPicPr>
          <p:cNvPr id="8194" name="Picture 2" descr="File:Soviet Union stamp 1956 Spartakiada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5576" y="1412776"/>
            <a:ext cx="3251178" cy="445642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210146"/>
          </a:xfrm>
        </p:spPr>
        <p:txBody>
          <a:bodyPr>
            <a:normAutofit/>
          </a:bodyPr>
          <a:lstStyle/>
          <a:p>
            <a:r>
              <a:rPr lang="ru-RU" b="1" dirty="0" smtClean="0"/>
              <a:t>Развитие волейбола в СССР и России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132856"/>
            <a:ext cx="7859216" cy="2585448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 январе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hlinkClick r:id="rId2" action="ppaction://hlinkfile" tooltip="1925 год"/>
              </a:rPr>
              <a:t>1925 года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Московским Советом физкультуры были разработаны первые официальные правила соревнований по волейболу. В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hlinkClick r:id="rId3" action="ppaction://hlinkfile" tooltip="1932 год"/>
              </a:rPr>
              <a:t>1932 году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была создана Всесоюзная секция волейбола, в 1948-м вступившая в FIVB, а в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hlinkClick r:id="rId4" action="ppaction://hlinkfile" tooltip="1959"/>
              </a:rPr>
              <a:t>1959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-м преобразованная в Федерацию волейбола СССР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</TotalTime>
  <Words>560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История волейбола Работа учителя физической культуры МБУ Лицея №59   Бураковой И.В.</vt:lpstr>
      <vt:lpstr>Волейбол</vt:lpstr>
      <vt:lpstr>Происхождение современного волейбола </vt:lpstr>
      <vt:lpstr>Послевоенная история</vt:lpstr>
      <vt:lpstr>Развитие волейбола в СССР и России</vt:lpstr>
      <vt:lpstr>Развитие волейбола в СССР и России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Волейбол</dc:title>
  <dc:creator>pedorus</dc:creator>
  <cp:lastModifiedBy>Admin</cp:lastModifiedBy>
  <cp:revision>4</cp:revision>
  <dcterms:created xsi:type="dcterms:W3CDTF">2013-05-21T14:47:21Z</dcterms:created>
  <dcterms:modified xsi:type="dcterms:W3CDTF">2018-01-27T10:00:24Z</dcterms:modified>
</cp:coreProperties>
</file>