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5" r:id="rId9"/>
    <p:sldId id="276" r:id="rId10"/>
    <p:sldId id="277" r:id="rId11"/>
    <p:sldId id="274" r:id="rId12"/>
    <p:sldId id="278" r:id="rId13"/>
    <p:sldId id="279" r:id="rId14"/>
    <p:sldId id="280" r:id="rId15"/>
    <p:sldId id="26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771F"/>
    <a:srgbClr val="69A1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859" y="-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1"/>
              <c:layout>
                <c:manualLayout>
                  <c:x val="7.7648363838047699E-3"/>
                  <c:y val="-2.424910233190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185246810870773E-3"/>
                  <c:y val="-3.3066957725326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64</c:v>
                </c:pt>
                <c:pt idx="2">
                  <c:v>87.5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4D771F"/>
            </a:solidFill>
          </c:spPr>
          <c:invertIfNegative val="0"/>
          <c:dLbls>
            <c:dLbl>
              <c:idx val="0"/>
              <c:layout>
                <c:manualLayout>
                  <c:x val="2.2185246810870772E-2"/>
                  <c:y val="-1.7635710786840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38935108153077E-2"/>
                  <c:y val="-1.76357107868408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38935108153077E-2"/>
                  <c:y val="-8.81785539342042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100</c:v>
                </c:pt>
                <c:pt idx="1">
                  <c:v>36</c:v>
                </c:pt>
                <c:pt idx="2">
                  <c:v>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068224"/>
        <c:axId val="84069760"/>
        <c:axId val="0"/>
      </c:bar3DChart>
      <c:catAx>
        <c:axId val="8406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84069760"/>
        <c:crosses val="autoZero"/>
        <c:auto val="1"/>
        <c:lblAlgn val="ctr"/>
        <c:lblOffset val="100"/>
        <c:noMultiLvlLbl val="0"/>
      </c:catAx>
      <c:valAx>
        <c:axId val="84069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0682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89DF4-C619-42CF-9556-AF47D12CB26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0BA6A-51FC-45B7-B366-731383E8C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11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0BA6A-51FC-45B7-B366-731383E8CA9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035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568" y="188640"/>
            <a:ext cx="7992888" cy="1008112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«Детский сад «Алёнка» г. Советский»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9456" y="1556792"/>
            <a:ext cx="10729192" cy="5184576"/>
          </a:xfrm>
        </p:spPr>
        <p:txBody>
          <a:bodyPr>
            <a:normAutofit/>
          </a:bodyPr>
          <a:lstStyle/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Развитие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чувства ритма у детей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с тяжёлыми нарушениями речи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через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музыкально-ритмическую игру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r"/>
            <a:r>
              <a:rPr lang="ru-RU" sz="1600" dirty="0">
                <a:solidFill>
                  <a:srgbClr val="002060"/>
                </a:solidFill>
              </a:rPr>
              <a:t>Дроздетская М.И.,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</a:rPr>
              <a:t>музыкальный руководитель   </a:t>
            </a:r>
          </a:p>
        </p:txBody>
      </p:sp>
    </p:spTree>
    <p:extLst>
      <p:ext uri="{BB962C8B-B14F-4D97-AF65-F5344CB8AC3E}">
        <p14:creationId xmlns:p14="http://schemas.microsoft.com/office/powerpoint/2010/main" val="119009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6 -7 лет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43519851"/>
              </p:ext>
            </p:extLst>
          </p:nvPr>
        </p:nvGraphicFramePr>
        <p:xfrm>
          <a:off x="191344" y="908719"/>
          <a:ext cx="11449272" cy="584194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90581"/>
                <a:gridCol w="2945923"/>
                <a:gridCol w="6912768"/>
              </a:tblGrid>
              <a:tr h="2711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Месяц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Тема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Задачи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570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Музыкально-дидактическая игра «Прогулка в парк»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-уметь отстукивать ритм на металлофоне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-развивать фантазию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1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Ноябрь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Озвучивание сказки – шумелки «Лиса и рыба»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-развитие быстроты реакции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-чувства темпа и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-артикуляционной моторики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568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Январь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Ритмическое упражнение «Музыкальные молоточки» А.Н. Зимина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развивать чувство ритма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зрительного и слухового внимания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573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Февраль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>
                          <a:effectLst/>
                        </a:rPr>
                        <a:t>«Тень – тень» В. Калинников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развивать чувство ритма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 слухового внимания, развитие певческого голоса, чистое интонирование мелодии, соотношение ритма с изображаемой схемой.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1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Март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Озвучивание сказки – шумелки «Пришла весна»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-развитие быстроты реакции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-чувства темпа и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-артикуляционной моторики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66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Апрель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Игра «Охотники»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-учить детей передавать в движении ритм и темп стиха, выделяя сильную долю.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4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Разработано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3352" y="1062905"/>
            <a:ext cx="11377264" cy="542121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Методическое пособие </a:t>
            </a:r>
            <a:r>
              <a:rPr lang="ru-RU" dirty="0"/>
              <a:t>«Развитие чувства ритма у детей с тяжёлыми нарушениями речи через музыкально-ритмическую игру</a:t>
            </a:r>
            <a:r>
              <a:rPr lang="ru-RU" dirty="0" smtClean="0"/>
              <a:t>»</a:t>
            </a: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План работы по развитию чувства ритма у детей 4 – 5 лет с тяжелыми нарушениями речи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План работы по развитию чувства ритма у детей 5 – 6 лет с тяжелыми нарушениями речи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План работы по развитию чувства ритма у детей 6 – 7 лет с тяжелыми нарушениями речи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План работы с родителями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Диагностика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/>
              <a:t>Приложения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303912" y="1916832"/>
            <a:ext cx="1564752" cy="504056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Похожее изображе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040" y="4941168"/>
            <a:ext cx="2448272" cy="154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3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7467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Система работы с родителями 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44037416"/>
              </p:ext>
            </p:extLst>
          </p:nvPr>
        </p:nvGraphicFramePr>
        <p:xfrm>
          <a:off x="191344" y="764705"/>
          <a:ext cx="11449272" cy="20162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4233"/>
                <a:gridCol w="9875039"/>
              </a:tblGrid>
              <a:tr h="292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Месяц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Форма работы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Сентябрь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Выступление на родительском собрании «Для чего нужно развивать чувство ритма»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Ноябрь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Совместная деятельность родителей и детей: озвучивание сказки – </a:t>
                      </a:r>
                      <a:r>
                        <a:rPr lang="ru-RU" sz="1400" dirty="0" err="1">
                          <a:effectLst/>
                        </a:rPr>
                        <a:t>шумелки</a:t>
                      </a:r>
                      <a:r>
                        <a:rPr lang="ru-RU" sz="1400" dirty="0">
                          <a:effectLst/>
                        </a:rPr>
                        <a:t> «Чей голос лучше»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10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Выступление на родительском собрании «В какие музыкально-ритмические игры играть лучше»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99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течение года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Помощь родителям по музыкальному развитию детей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169786"/>
              </p:ext>
            </p:extLst>
          </p:nvPr>
        </p:nvGraphicFramePr>
        <p:xfrm>
          <a:off x="263352" y="2922020"/>
          <a:ext cx="11377264" cy="1872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4822"/>
                <a:gridCol w="9882442"/>
              </a:tblGrid>
              <a:tr h="333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Месяц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Форма работы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Сентябрь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Семинар - практикум «Музыкально-ритмические игры для детей 5-6 лет с ТНР»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3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</a:tabLst>
                      </a:pPr>
                      <a:r>
                        <a:rPr lang="ru-RU" sz="1400" dirty="0">
                          <a:effectLst/>
                        </a:rPr>
                        <a:t>Ноябрь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Совместная деятельность родителей и детей: озвучивание сказки – </a:t>
                      </a:r>
                      <a:r>
                        <a:rPr lang="ru-RU" sz="1400" dirty="0" err="1">
                          <a:effectLst/>
                        </a:rPr>
                        <a:t>шумелки</a:t>
                      </a:r>
                      <a:r>
                        <a:rPr lang="ru-RU" sz="1400" dirty="0">
                          <a:effectLst/>
                        </a:rPr>
                        <a:t> «Страшный пых»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9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Март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Игра для детей и родителей «Умники и умницы»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8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течение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Помощь родителям по музыкальному развитию детей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399188"/>
              </p:ext>
            </p:extLst>
          </p:nvPr>
        </p:nvGraphicFramePr>
        <p:xfrm>
          <a:off x="263352" y="4941168"/>
          <a:ext cx="11377264" cy="1656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4334"/>
                <a:gridCol w="9812930"/>
              </a:tblGrid>
              <a:tr h="250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Месяц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работы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60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Сентябрь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Выступление на родительском собрании «Развитие ребёнка, как личности через музыкально-ритмические игры»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Ноябрь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Совместная деятельность родителей и детей: озвучивание сказки – </a:t>
                      </a:r>
                      <a:r>
                        <a:rPr lang="ru-RU" sz="1400" dirty="0" err="1">
                          <a:effectLst/>
                        </a:rPr>
                        <a:t>шумелки</a:t>
                      </a:r>
                      <a:r>
                        <a:rPr lang="ru-RU" sz="1400" dirty="0">
                          <a:effectLst/>
                        </a:rPr>
                        <a:t> «Лиса и рыба»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57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Март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Игра для детей и родителей «Я и моя музыкальная семья»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60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 течение года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Помощь родителям по музыкальному развитию детей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89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260600"/>
            <a:ext cx="4876800" cy="325120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4363" y="2260600"/>
            <a:ext cx="4876800" cy="3251200"/>
          </a:xfrm>
        </p:spPr>
      </p:pic>
    </p:spTree>
    <p:extLst>
      <p:ext uri="{BB962C8B-B14F-4D97-AF65-F5344CB8AC3E}">
        <p14:creationId xmlns:p14="http://schemas.microsoft.com/office/powerpoint/2010/main" val="24187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Результаты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16179819"/>
              </p:ext>
            </p:extLst>
          </p:nvPr>
        </p:nvGraphicFramePr>
        <p:xfrm>
          <a:off x="263525" y="908050"/>
          <a:ext cx="11449050" cy="5761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211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351584" y="1600201"/>
            <a:ext cx="7848872" cy="4873625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</a:rPr>
              <a:t>    </a:t>
            </a:r>
          </a:p>
          <a:p>
            <a:pPr marL="0" indent="0" algn="ctr">
              <a:buNone/>
            </a:pPr>
            <a:endParaRPr lang="ru-RU" sz="36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</a:rPr>
              <a:t>Спасибо за внимание!</a:t>
            </a:r>
          </a:p>
        </p:txBody>
      </p:sp>
      <p:pic>
        <p:nvPicPr>
          <p:cNvPr id="8194" name="Picture 2" descr="Картинки по запросу ребёнок на музыкальном занят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7" y="332656"/>
            <a:ext cx="4708227" cy="4708228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47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764704"/>
            <a:ext cx="1152128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 ритме есть нечто волшебное;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он </a:t>
            </a:r>
            <a:r>
              <a:rPr lang="ru-RU" dirty="0">
                <a:solidFill>
                  <a:schemeClr val="tx1"/>
                </a:solidFill>
              </a:rPr>
              <a:t>заставляет нас верить, что возвышенное принадлежит </a:t>
            </a:r>
            <a:r>
              <a:rPr lang="ru-RU" dirty="0" smtClean="0">
                <a:solidFill>
                  <a:schemeClr val="tx1"/>
                </a:solidFill>
              </a:rPr>
              <a:t>нам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23992" y="4149080"/>
            <a:ext cx="4104456" cy="1944216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/>
              <a:t>   Иоганн </a:t>
            </a:r>
            <a:r>
              <a:rPr lang="ru-RU" dirty="0"/>
              <a:t>Вольфганг Гёте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6898" y="4581129"/>
            <a:ext cx="6775446" cy="1937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1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103024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Цель: </a:t>
            </a:r>
            <a:r>
              <a:rPr lang="ru-RU" dirty="0">
                <a:solidFill>
                  <a:schemeClr val="tx1"/>
                </a:solidFill>
              </a:rPr>
              <a:t>развитие чувства ритма у детей </a:t>
            </a:r>
            <a:r>
              <a:rPr lang="ru-RU" dirty="0" smtClean="0">
                <a:solidFill>
                  <a:schemeClr val="tx1"/>
                </a:solidFill>
              </a:rPr>
              <a:t>с тяжелыми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</a:t>
            </a:r>
            <a:r>
              <a:rPr lang="ru-RU" dirty="0">
                <a:solidFill>
                  <a:schemeClr val="tx1"/>
                </a:solidFill>
              </a:rPr>
              <a:t>нарушениями речи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35360" y="1600200"/>
            <a:ext cx="11233248" cy="487375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Задачи: </a:t>
            </a:r>
            <a:endParaRPr lang="ru-RU" dirty="0"/>
          </a:p>
          <a:p>
            <a:pPr lvl="0"/>
            <a:r>
              <a:rPr lang="ru-RU" dirty="0"/>
              <a:t>Развить умение воспроизводить ритм звучащими жестами или на музыкальных инструментах</a:t>
            </a:r>
            <a:r>
              <a:rPr lang="ru-RU" dirty="0" smtClean="0"/>
              <a:t>.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Учить воспринимать музыкальные образы и выражать их в </a:t>
            </a:r>
            <a:r>
              <a:rPr lang="ru-RU" dirty="0" smtClean="0"/>
              <a:t>движениях. </a:t>
            </a:r>
          </a:p>
          <a:p>
            <a:pPr marL="0" lvl="0" indent="0">
              <a:buNone/>
            </a:pPr>
            <a:endParaRPr lang="ru-RU" dirty="0"/>
          </a:p>
          <a:p>
            <a:pPr lvl="0"/>
            <a:r>
              <a:rPr lang="ru-RU" dirty="0"/>
              <a:t>Согласовывать движения с характером музыки; двигаться, не подражая друг другу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r>
              <a:rPr lang="ru-RU" dirty="0"/>
              <a:t>Формировать умение двигаться в соответствии с трехчастной формой музыкального произведения, реагировать на смену музыкальной фразы.</a:t>
            </a:r>
          </a:p>
        </p:txBody>
      </p:sp>
    </p:spTree>
    <p:extLst>
      <p:ext uri="{BB962C8B-B14F-4D97-AF65-F5344CB8AC3E}">
        <p14:creationId xmlns:p14="http://schemas.microsoft.com/office/powerpoint/2010/main" val="3134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77809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Предполагаю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79376" y="1196752"/>
            <a:ext cx="1116124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У воспитанников </a:t>
            </a:r>
            <a:r>
              <a:rPr lang="ru-RU" sz="2800" dirty="0"/>
              <a:t>сформируются умения:</a:t>
            </a:r>
          </a:p>
          <a:p>
            <a:pPr lvl="0"/>
            <a:r>
              <a:rPr lang="ru-RU" sz="2800" dirty="0"/>
              <a:t>воспроизводить заданный </a:t>
            </a:r>
            <a:r>
              <a:rPr lang="ru-RU" sz="2800" dirty="0" smtClean="0"/>
              <a:t>ритм; </a:t>
            </a:r>
            <a:endParaRPr lang="ru-RU" sz="2800" dirty="0"/>
          </a:p>
          <a:p>
            <a:pPr lvl="0"/>
            <a:r>
              <a:rPr lang="ru-RU" sz="2800" dirty="0"/>
              <a:t>передавать ритм в </a:t>
            </a:r>
            <a:r>
              <a:rPr lang="ru-RU" sz="2800" dirty="0" smtClean="0"/>
              <a:t>движении;</a:t>
            </a:r>
            <a:endParaRPr lang="ru-RU" sz="2800" dirty="0"/>
          </a:p>
          <a:p>
            <a:pPr lvl="0"/>
            <a:r>
              <a:rPr lang="ru-RU" sz="2800" dirty="0"/>
              <a:t>реагировать на смену музыкальной </a:t>
            </a:r>
            <a:r>
              <a:rPr lang="ru-RU" sz="2800" dirty="0" smtClean="0"/>
              <a:t>фразы;</a:t>
            </a:r>
            <a:endParaRPr lang="ru-RU" sz="2800" dirty="0"/>
          </a:p>
          <a:p>
            <a:pPr lvl="0"/>
            <a:r>
              <a:rPr lang="ru-RU" sz="2800" dirty="0"/>
              <a:t>эмоционально реагировать на </a:t>
            </a:r>
            <a:r>
              <a:rPr lang="ru-RU" sz="2800" dirty="0" smtClean="0"/>
              <a:t>музыку;</a:t>
            </a:r>
            <a:endParaRPr lang="ru-RU" sz="2800" dirty="0"/>
          </a:p>
          <a:p>
            <a:pPr lvl="0"/>
            <a:r>
              <a:rPr lang="ru-RU" sz="2800" dirty="0"/>
              <a:t>следить за развитием музыкального образа (инсценировка)</a:t>
            </a:r>
          </a:p>
          <a:p>
            <a:pPr marL="0" indent="0" algn="ctr">
              <a:buNone/>
            </a:pPr>
            <a:endParaRPr lang="ru-RU" sz="3000" dirty="0"/>
          </a:p>
        </p:txBody>
      </p:sp>
      <p:pic>
        <p:nvPicPr>
          <p:cNvPr id="4" name="Picture 4" descr="Картинки по запросу ребенок отбивает ритмическая музыка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736" y="4221089"/>
            <a:ext cx="4384288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0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106613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Новизна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7368" y="1052736"/>
            <a:ext cx="11233248" cy="542121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выстроена </a:t>
            </a:r>
            <a:r>
              <a:rPr lang="ru-RU" dirty="0"/>
              <a:t>система работы на музыкальных занятиях по развитию чувства ритма у детей с тяжелыми нарушениями речи посредством музыкально-ритмической игры 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Адресат: дети 4-7 лет с тяжелыми нарушениями речи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68" y="2156901"/>
            <a:ext cx="4927376" cy="351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user\Desktop\Дроздетская М.И\DSC_048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0056" y="2283668"/>
            <a:ext cx="4680520" cy="326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02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то карла орф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35760" y="1340768"/>
            <a:ext cx="3025411" cy="391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sz="quarter" idx="1"/>
          </p:nvPr>
        </p:nvSpPr>
        <p:spPr>
          <a:xfrm>
            <a:off x="191344" y="188640"/>
            <a:ext cx="7596858" cy="64807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                               </a:t>
            </a:r>
            <a:r>
              <a:rPr lang="ru-RU" dirty="0" err="1" smtClean="0">
                <a:solidFill>
                  <a:schemeClr val="tx1"/>
                </a:solidFill>
              </a:rPr>
              <a:t>К.Орф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/>
              <a:t>А.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7464152" y="188640"/>
            <a:ext cx="4104456" cy="576064"/>
          </a:xfrm>
          <a:solidFill>
            <a:schemeClr val="bg1"/>
          </a:solidFill>
        </p:spPr>
        <p:txBody>
          <a:bodyPr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850106"/>
          </a:xfrm>
        </p:spPr>
        <p:txBody>
          <a:bodyPr/>
          <a:lstStyle/>
          <a:p>
            <a:pPr algn="ctr"/>
            <a:r>
              <a:rPr lang="ru-RU" dirty="0" smtClean="0"/>
              <a:t>Диагностика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263352" y="1340768"/>
            <a:ext cx="11449272" cy="51331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методика </a:t>
            </a:r>
            <a:r>
              <a:rPr lang="ru-RU" dirty="0" smtClean="0"/>
              <a:t>Киры Владимировны  </a:t>
            </a:r>
            <a:r>
              <a:rPr lang="ru-RU" dirty="0"/>
              <a:t>Тарасовой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x-none" sz="2800" dirty="0"/>
              <a:t>«Диагностика музыкальных способностей детей </a:t>
            </a:r>
            <a:endParaRPr lang="ru-RU" sz="2800" dirty="0" smtClean="0"/>
          </a:p>
          <a:p>
            <a:pPr marL="0" indent="0" algn="ctr">
              <a:buNone/>
            </a:pPr>
            <a:r>
              <a:rPr lang="x-none" sz="2800" dirty="0" smtClean="0"/>
              <a:t>дошкольного </a:t>
            </a:r>
            <a:r>
              <a:rPr lang="x-none" sz="2800" dirty="0"/>
              <a:t>возраста»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792" y="3212976"/>
            <a:ext cx="3686381" cy="351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93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7467600" cy="5760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4-5 лет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56146637"/>
              </p:ext>
            </p:extLst>
          </p:nvPr>
        </p:nvGraphicFramePr>
        <p:xfrm>
          <a:off x="263352" y="859957"/>
          <a:ext cx="11377265" cy="601485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580577"/>
                <a:gridCol w="3476603"/>
                <a:gridCol w="6320085"/>
              </a:tblGrid>
              <a:tr h="314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Месяц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Задачи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8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Сентябрь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Игра «Музыкальный ёжик»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учить передавать несложный ритмический рисунок на детском музыкальном инструменте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42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Ноябрь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Музыкально-дидактическая игра «К нам гости пришли»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 чувство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 навыки игры на детских музыкальных инструментах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42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Январь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Координационно-подвижная игра «Зимние забавы»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-уметь координировать движения рук и ног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-сопоставлять движение и слово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-двигаться ритмично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42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Февраль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Озвучивание сказки – </a:t>
                      </a:r>
                      <a:r>
                        <a:rPr lang="ru-RU" sz="1800" dirty="0" err="1">
                          <a:effectLst/>
                        </a:rPr>
                        <a:t>шумелки</a:t>
                      </a:r>
                      <a:r>
                        <a:rPr lang="ru-RU" sz="1800" dirty="0">
                          <a:effectLst/>
                        </a:rPr>
                        <a:t> «Чей голос лучше»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-развитие быстроты реакции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-чувства темпа и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-артикуляционной моторики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14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Март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Ритмическая игра «Рыболов» (видео)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-развивать зрительное внимание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закреплять знание длинных и коротких звуков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 чувство ритма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14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Апрель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Ритмическая игра «Курочка» (видео)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-развивать зрительное внимание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закреплять знание длинных и коротких звуков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 чувство ритма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92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5-6 лет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99667670"/>
              </p:ext>
            </p:extLst>
          </p:nvPr>
        </p:nvGraphicFramePr>
        <p:xfrm>
          <a:off x="263352" y="908721"/>
          <a:ext cx="11377264" cy="583264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362962"/>
                <a:gridCol w="2997941"/>
                <a:gridCol w="7016361"/>
              </a:tblGrid>
              <a:tr h="3462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Месяц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Задачи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Сентябрь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Игра «Дорожка»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учить передавать несложный ритмический рисунок на детском музыкальном инструменте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71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Ноябрь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Игра «Прогулка»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-учить различать длительностей нот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 чувство ритма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23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Январь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Игра «Учитесь танцевать»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 чувство ритма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148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Февраль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800">
                          <a:effectLst/>
                        </a:rPr>
                        <a:t>«Ключи от буфета» (речевая диалогическая игра)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 чувство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учить ритмично прохлопывать ритм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008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Март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Озвучивание сказки – шумелки «Страшный пых»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-развитие быстроты реакции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-чувства темпа и ритма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-артикуляционной моторики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008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Апрель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Координационно-подвижная игра «Путешественники»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развивать двигательные способности, память, чувство ритма, речевое интонирование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89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385</TotalTime>
  <Words>743</Words>
  <Application>Microsoft Office PowerPoint</Application>
  <PresentationFormat>Произвольный</PresentationFormat>
  <Paragraphs>191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Муниципальное автономное дошкольное образовательное учреждение «Детский сад «Алёнка» г. Советский» </vt:lpstr>
      <vt:lpstr>В ритме есть нечто волшебное;  он заставляет нас верить, что возвышенное принадлежит нам  </vt:lpstr>
      <vt:lpstr>Цель: развитие чувства ритма у детей с тяжелыми             нарушениями речи </vt:lpstr>
      <vt:lpstr>Предполагаю  </vt:lpstr>
      <vt:lpstr>Новизна  </vt:lpstr>
      <vt:lpstr>Презентация PowerPoint</vt:lpstr>
      <vt:lpstr>Диагностика</vt:lpstr>
      <vt:lpstr>4-5 лет </vt:lpstr>
      <vt:lpstr>5-6 лет</vt:lpstr>
      <vt:lpstr>6 -7 лет</vt:lpstr>
      <vt:lpstr>Разработано</vt:lpstr>
      <vt:lpstr>Система работы с родителями </vt:lpstr>
      <vt:lpstr>Презентация PowerPoint</vt:lpstr>
      <vt:lpstr>Результаты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 чувства ритма у детей с тяжёлыми нарушениями речи через музыкально-ритмическую игру» </dc:title>
  <dc:creator>Мария</dc:creator>
  <cp:lastModifiedBy>Мария</cp:lastModifiedBy>
  <cp:revision>35</cp:revision>
  <dcterms:created xsi:type="dcterms:W3CDTF">2017-11-21T04:36:32Z</dcterms:created>
  <dcterms:modified xsi:type="dcterms:W3CDTF">2018-01-28T13:34:08Z</dcterms:modified>
</cp:coreProperties>
</file>