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7FED-CA05-453E-9E9B-ABCB428A3484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142D65-05D9-488F-95C1-C5BC69F58AB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7FED-CA05-453E-9E9B-ABCB428A3484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42D65-05D9-488F-95C1-C5BC69F58A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7FED-CA05-453E-9E9B-ABCB428A3484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42D65-05D9-488F-95C1-C5BC69F58A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B77FED-CA05-453E-9E9B-ABCB428A3484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0142D65-05D9-488F-95C1-C5BC69F58AB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7FED-CA05-453E-9E9B-ABCB428A3484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42D65-05D9-488F-95C1-C5BC69F58AB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7FED-CA05-453E-9E9B-ABCB428A3484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42D65-05D9-488F-95C1-C5BC69F58AB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42D65-05D9-488F-95C1-C5BC69F58AB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7FED-CA05-453E-9E9B-ABCB428A3484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7FED-CA05-453E-9E9B-ABCB428A3484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42D65-05D9-488F-95C1-C5BC69F58AB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7FED-CA05-453E-9E9B-ABCB428A3484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42D65-05D9-488F-95C1-C5BC69F58A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B77FED-CA05-453E-9E9B-ABCB428A3484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0142D65-05D9-488F-95C1-C5BC69F58AB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77FED-CA05-453E-9E9B-ABCB428A3484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142D65-05D9-488F-95C1-C5BC69F58AB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B77FED-CA05-453E-9E9B-ABCB428A3484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0142D65-05D9-488F-95C1-C5BC69F58AB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132856"/>
            <a:ext cx="3738033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6408712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bg2"/>
                </a:solidFill>
              </a:rPr>
              <a:t>Третье марта.</a:t>
            </a:r>
            <a:br>
              <a:rPr lang="ru-RU" sz="7200" dirty="0" smtClean="0">
                <a:solidFill>
                  <a:schemeClr val="bg2"/>
                </a:solidFill>
              </a:rPr>
            </a:br>
            <a:r>
              <a:rPr lang="ru-RU" sz="7200" dirty="0" smtClean="0">
                <a:solidFill>
                  <a:schemeClr val="bg2"/>
                </a:solidFill>
              </a:rPr>
              <a:t>Классная работа.</a:t>
            </a:r>
            <a:endParaRPr lang="ru-RU" sz="7200" dirty="0">
              <a:solidFill>
                <a:schemeClr val="bg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637077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Павел Петрович Бажов </a:t>
            </a:r>
          </a:p>
          <a:p>
            <a:r>
              <a:rPr lang="ru-RU" sz="4000" dirty="0" smtClean="0"/>
              <a:t>(1879 – 1950)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3310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842493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000" algn="just"/>
            <a:r>
              <a:rPr lang="ru-RU" dirty="0">
                <a:solidFill>
                  <a:schemeClr val="bg1"/>
                </a:solidFill>
              </a:rPr>
              <a:t>Павел Петрович Бажов родился </a:t>
            </a:r>
            <a:r>
              <a:rPr lang="ru-RU" dirty="0" smtClean="0">
                <a:solidFill>
                  <a:schemeClr val="bg1"/>
                </a:solidFill>
              </a:rPr>
              <a:t>в ______ </a:t>
            </a:r>
            <a:r>
              <a:rPr lang="ru-RU" dirty="0">
                <a:solidFill>
                  <a:schemeClr val="bg1"/>
                </a:solidFill>
              </a:rPr>
              <a:t>году на Урале в </a:t>
            </a:r>
            <a:r>
              <a:rPr lang="ru-RU" dirty="0" smtClean="0">
                <a:solidFill>
                  <a:schemeClr val="bg1"/>
                </a:solidFill>
              </a:rPr>
              <a:t>городе _________ </a:t>
            </a:r>
            <a:r>
              <a:rPr lang="ru-RU" dirty="0">
                <a:solidFill>
                  <a:schemeClr val="bg1"/>
                </a:solidFill>
              </a:rPr>
              <a:t>. Его отец – Пётр Васильевич – был хорошим </a:t>
            </a:r>
            <a:r>
              <a:rPr lang="ru-RU" dirty="0" smtClean="0">
                <a:solidFill>
                  <a:schemeClr val="bg1"/>
                </a:solidFill>
              </a:rPr>
              <a:t>_________ </a:t>
            </a:r>
            <a:r>
              <a:rPr lang="ru-RU" dirty="0">
                <a:solidFill>
                  <a:schemeClr val="bg1"/>
                </a:solidFill>
              </a:rPr>
              <a:t>мастером, гордым и веселым человеком, а мать – Августа Стефановна – была </a:t>
            </a:r>
            <a:r>
              <a:rPr lang="ru-RU" dirty="0" smtClean="0">
                <a:solidFill>
                  <a:schemeClr val="bg1"/>
                </a:solidFill>
              </a:rPr>
              <a:t>______________ </a:t>
            </a:r>
            <a:r>
              <a:rPr lang="ru-RU" dirty="0">
                <a:solidFill>
                  <a:schemeClr val="bg1"/>
                </a:solidFill>
              </a:rPr>
              <a:t>. Семья часто кочевала с места на место по всему Уралу. Благодаря частым переездам будущий писатель еще в детстве узнал, прочувствовал жизнь и быт уральских рабочих, услышал их рассказы и предания о прежних и новых временах, </a:t>
            </a:r>
            <a:r>
              <a:rPr lang="ru-RU" dirty="0" smtClean="0">
                <a:solidFill>
                  <a:schemeClr val="bg1"/>
                </a:solidFill>
              </a:rPr>
              <a:t>___________ </a:t>
            </a:r>
            <a:r>
              <a:rPr lang="ru-RU" dirty="0">
                <a:solidFill>
                  <a:schemeClr val="bg1"/>
                </a:solidFill>
              </a:rPr>
              <a:t>и </a:t>
            </a:r>
            <a:r>
              <a:rPr lang="ru-RU" dirty="0" smtClean="0">
                <a:solidFill>
                  <a:schemeClr val="bg1"/>
                </a:solidFill>
              </a:rPr>
              <a:t>___________, </a:t>
            </a:r>
            <a:r>
              <a:rPr lang="ru-RU" dirty="0">
                <a:solidFill>
                  <a:schemeClr val="bg1"/>
                </a:solidFill>
              </a:rPr>
              <a:t>связанные с историей своего родного края. В Сысерти были хорошие рассказчики. Среди них – старый горняк </a:t>
            </a:r>
            <a:r>
              <a:rPr lang="ru-RU" dirty="0" smtClean="0">
                <a:solidFill>
                  <a:schemeClr val="bg1"/>
                </a:solidFill>
              </a:rPr>
              <a:t>__________________________________ </a:t>
            </a:r>
            <a:r>
              <a:rPr lang="ru-RU" dirty="0">
                <a:solidFill>
                  <a:schemeClr val="bg1"/>
                </a:solidFill>
              </a:rPr>
              <a:t>. Он рассказывал ребятишкам о </a:t>
            </a:r>
            <a:r>
              <a:rPr lang="ru-RU" dirty="0" err="1">
                <a:solidFill>
                  <a:schemeClr val="bg1"/>
                </a:solidFill>
              </a:rPr>
              <a:t>Гумёшевском</a:t>
            </a:r>
            <a:r>
              <a:rPr lang="ru-RU" dirty="0">
                <a:solidFill>
                  <a:schemeClr val="bg1"/>
                </a:solidFill>
              </a:rPr>
              <a:t> руднике, его истории, хозяевах, загадочных происшествиях, о «тайной силе», о девке </a:t>
            </a:r>
            <a:r>
              <a:rPr lang="ru-RU" dirty="0" err="1">
                <a:solidFill>
                  <a:schemeClr val="bg1"/>
                </a:solidFill>
              </a:rPr>
              <a:t>Азовке</a:t>
            </a:r>
            <a:r>
              <a:rPr lang="ru-RU" dirty="0">
                <a:solidFill>
                  <a:schemeClr val="bg1"/>
                </a:solidFill>
              </a:rPr>
              <a:t>, ящерках и других чудесных помощниках горняков и камнерезов. Своё детство он описал в автобиографической книге </a:t>
            </a:r>
            <a:r>
              <a:rPr lang="ru-RU" dirty="0" smtClean="0">
                <a:solidFill>
                  <a:schemeClr val="bg1"/>
                </a:solidFill>
              </a:rPr>
              <a:t>________________________.  </a:t>
            </a:r>
            <a:endParaRPr lang="ru-RU" dirty="0">
              <a:solidFill>
                <a:schemeClr val="bg1"/>
              </a:solidFill>
            </a:endParaRPr>
          </a:p>
          <a:p>
            <a:pPr indent="180000" algn="just"/>
            <a:r>
              <a:rPr lang="ru-RU" dirty="0">
                <a:solidFill>
                  <a:schemeClr val="bg1"/>
                </a:solidFill>
              </a:rPr>
              <a:t>Окончив духовную семинарию, Бажов стал работать </a:t>
            </a:r>
            <a:r>
              <a:rPr lang="ru-RU" dirty="0" smtClean="0">
                <a:solidFill>
                  <a:schemeClr val="bg1"/>
                </a:solidFill>
              </a:rPr>
              <a:t>____________ </a:t>
            </a:r>
            <a:r>
              <a:rPr lang="ru-RU" dirty="0">
                <a:solidFill>
                  <a:schemeClr val="bg1"/>
                </a:solidFill>
              </a:rPr>
              <a:t>. Каждый год во время каникул он путешествовал по Уралу, записывал пословицы, поговорки, разного рода присловья. </a:t>
            </a:r>
          </a:p>
          <a:p>
            <a:pPr indent="180000" algn="just"/>
            <a:r>
              <a:rPr lang="ru-RU" dirty="0">
                <a:solidFill>
                  <a:schemeClr val="bg1"/>
                </a:solidFill>
              </a:rPr>
              <a:t>Писательский же талант открылся у Бажова, когда ему было уже почти 60 лет. Излюбленным жанром писателя был </a:t>
            </a:r>
            <a:r>
              <a:rPr lang="ru-RU" dirty="0" smtClean="0">
                <a:solidFill>
                  <a:schemeClr val="bg1"/>
                </a:solidFill>
              </a:rPr>
              <a:t>_______ </a:t>
            </a:r>
            <a:r>
              <a:rPr lang="ru-RU" dirty="0">
                <a:solidFill>
                  <a:schemeClr val="bg1"/>
                </a:solidFill>
              </a:rPr>
              <a:t>. В 1939 году был опубликован первый сборник уральских сказов </a:t>
            </a:r>
            <a:r>
              <a:rPr lang="ru-RU" dirty="0" smtClean="0">
                <a:solidFill>
                  <a:schemeClr val="bg1"/>
                </a:solidFill>
              </a:rPr>
              <a:t>___________________________ </a:t>
            </a:r>
            <a:r>
              <a:rPr lang="ru-RU" dirty="0">
                <a:solidFill>
                  <a:schemeClr val="bg1"/>
                </a:solidFill>
              </a:rPr>
              <a:t>. Всего Павел Петрович Бажов написал 56 сказов. Все они принесли автору заслуженную славу.</a:t>
            </a:r>
          </a:p>
          <a:p>
            <a:pPr indent="180000" algn="just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8" y="47408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1879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24328" y="465553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Сысерти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774143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горным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58417" y="1109314"/>
            <a:ext cx="24222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искусной кружевницей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220047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сказки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220047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легенды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5556" y="2708920"/>
            <a:ext cx="3708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Василий Алексеевич </a:t>
            </a:r>
            <a:r>
              <a:rPr lang="ru-RU" dirty="0" err="1" smtClean="0"/>
              <a:t>Хмелинин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3861048"/>
            <a:ext cx="2178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«Зеленая кобылка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429463" y="4050458"/>
            <a:ext cx="1476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учителем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471057" y="52292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сказ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667935" y="5487696"/>
            <a:ext cx="2988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«Малахитовая шкатулка»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15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404664"/>
            <a:ext cx="5976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Сказ – жанр эпоса, опирающийся на народные предания и легенды; для него характерно сочетание точных зарисовок народного быта и нравов со сказочно-фантастическим миром </a:t>
            </a:r>
            <a:r>
              <a:rPr lang="ru-RU" sz="2400" dirty="0" smtClean="0"/>
              <a:t>фольклора.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132856"/>
            <a:ext cx="3346918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31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403244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Оба в горе </a:t>
            </a:r>
            <a:r>
              <a:rPr lang="ru-RU" sz="2000" dirty="0" err="1" smtClean="0">
                <a:solidFill>
                  <a:schemeClr val="bg1"/>
                </a:solidFill>
              </a:rPr>
              <a:t>робили</a:t>
            </a:r>
            <a:endParaRPr lang="ru-RU" sz="2000" dirty="0">
              <a:solidFill>
                <a:schemeClr val="bg1"/>
              </a:solidFill>
            </a:endParaRP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B там </a:t>
            </a:r>
            <a:r>
              <a:rPr lang="ru-RU" sz="2000" dirty="0" err="1">
                <a:solidFill>
                  <a:schemeClr val="bg1"/>
                </a:solidFill>
              </a:rPr>
              <a:t>протча</a:t>
            </a:r>
            <a:r>
              <a:rPr lang="ru-RU" sz="2000" dirty="0">
                <a:solidFill>
                  <a:schemeClr val="bg1"/>
                </a:solidFill>
              </a:rPr>
              <a:t>, что </a:t>
            </a:r>
            <a:r>
              <a:rPr lang="ru-RU" sz="2000" dirty="0" smtClean="0">
                <a:solidFill>
                  <a:schemeClr val="bg1"/>
                </a:solidFill>
              </a:rPr>
              <a:t>подойдет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 </a:t>
            </a:r>
            <a:endParaRPr lang="ru-RU" sz="2000" dirty="0">
              <a:solidFill>
                <a:schemeClr val="bg1"/>
              </a:solidFill>
            </a:endParaRP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Этот и вовсе </a:t>
            </a:r>
            <a:r>
              <a:rPr lang="ru-RU" sz="2000" dirty="0" err="1">
                <a:solidFill>
                  <a:schemeClr val="bg1"/>
                </a:solidFill>
              </a:rPr>
              <a:t>изробленный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endParaRPr lang="ru-RU" sz="2000" dirty="0" smtClean="0">
              <a:solidFill>
                <a:schemeClr val="bg1"/>
              </a:solidFill>
            </a:endParaRPr>
          </a:p>
          <a:p>
            <a:pPr algn="just"/>
            <a:endParaRPr lang="ru-RU" sz="2000" dirty="0">
              <a:solidFill>
                <a:schemeClr val="bg1"/>
              </a:solidFill>
            </a:endParaRP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Девка небольшого росту, из себя ладная </a:t>
            </a:r>
          </a:p>
          <a:p>
            <a:pPr algn="just"/>
            <a:r>
              <a:rPr lang="ru-RU" sz="2000" dirty="0" err="1">
                <a:solidFill>
                  <a:schemeClr val="bg1"/>
                </a:solidFill>
              </a:rPr>
              <a:t>Артуть</a:t>
            </a:r>
            <a:r>
              <a:rPr lang="ru-RU" sz="2000" dirty="0">
                <a:solidFill>
                  <a:schemeClr val="bg1"/>
                </a:solidFill>
              </a:rPr>
              <a:t>-девка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Слово молвить 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Парню </a:t>
            </a:r>
            <a:r>
              <a:rPr lang="ru-RU" sz="2000" dirty="0" err="1">
                <a:solidFill>
                  <a:schemeClr val="bg1"/>
                </a:solidFill>
              </a:rPr>
              <a:t>забедно</a:t>
            </a:r>
            <a:r>
              <a:rPr lang="ru-RU" sz="2000" dirty="0">
                <a:solidFill>
                  <a:schemeClr val="bg1"/>
                </a:solidFill>
              </a:rPr>
              <a:t> стало 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На </a:t>
            </a:r>
            <a:r>
              <a:rPr lang="ru-RU" sz="2000" dirty="0">
                <a:solidFill>
                  <a:schemeClr val="bg1"/>
                </a:solidFill>
              </a:rPr>
              <a:t>глазах таял </a:t>
            </a:r>
            <a:endParaRPr lang="ru-RU" sz="2000" dirty="0" smtClean="0">
              <a:solidFill>
                <a:schemeClr val="bg1"/>
              </a:solidFill>
            </a:endParaRPr>
          </a:p>
          <a:p>
            <a:pPr algn="just"/>
            <a:endParaRPr lang="ru-RU" sz="2000" dirty="0">
              <a:solidFill>
                <a:schemeClr val="bg1"/>
              </a:solidFill>
            </a:endParaRP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Молвил </a:t>
            </a:r>
          </a:p>
          <a:p>
            <a:pPr algn="just"/>
            <a:r>
              <a:rPr lang="ru-RU" sz="2000" dirty="0" err="1">
                <a:solidFill>
                  <a:schemeClr val="bg1"/>
                </a:solidFill>
              </a:rPr>
              <a:t>Обзарился</a:t>
            </a:r>
            <a:endParaRPr lang="ru-RU" sz="2000" dirty="0">
              <a:solidFill>
                <a:schemeClr val="bg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Перст </a:t>
            </a:r>
            <a:endParaRPr lang="ru-RU" sz="2000" dirty="0">
              <a:solidFill>
                <a:schemeClr val="bg1"/>
              </a:solidFill>
            </a:endParaRP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Хворал 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Здоровьем </a:t>
            </a:r>
            <a:r>
              <a:rPr lang="ru-RU" sz="2000" dirty="0" err="1">
                <a:solidFill>
                  <a:schemeClr val="bg1"/>
                </a:solidFill>
              </a:rPr>
              <a:t>хезнул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Посмеяться ладил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12065" y="413127"/>
            <a:ext cx="4431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оба работали в шахте на </a:t>
            </a:r>
            <a:r>
              <a:rPr lang="ru-RU" dirty="0" smtClean="0"/>
              <a:t>руднике.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12065" y="759018"/>
            <a:ext cx="4680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 другие, прочие породы, которые встречались в шахте.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17001" y="1359182"/>
            <a:ext cx="4083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измученный, заболевший от непосильной работы.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9992" y="1988096"/>
            <a:ext cx="3956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невысокая красивая девушка.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99992" y="2524254"/>
            <a:ext cx="4644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девушка, подвижная, как ртуть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11721" y="2893586"/>
            <a:ext cx="4316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сказать что-нибудь.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99991" y="3194360"/>
            <a:ext cx="3956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парню обидно стало.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11721" y="3563692"/>
            <a:ext cx="4644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худел, бледнел, становился все более болезненным.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99991" y="4138991"/>
            <a:ext cx="3439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сказал, произнес.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17001" y="4383351"/>
            <a:ext cx="2863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позарился.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17001" y="4648061"/>
            <a:ext cx="2648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палец.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17001" y="4984601"/>
            <a:ext cx="3024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болел.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17001" y="5321834"/>
            <a:ext cx="442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стал чахнуть, болеть.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17001" y="5608248"/>
            <a:ext cx="4675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хотел, намеревался посмеяться, поиздеваться.</a:t>
            </a:r>
          </a:p>
        </p:txBody>
      </p:sp>
    </p:spTree>
    <p:extLst>
      <p:ext uri="{BB962C8B-B14F-4D97-AF65-F5344CB8AC3E}">
        <p14:creationId xmlns:p14="http://schemas.microsoft.com/office/powerpoint/2010/main" val="363164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7689"/>
            <a:ext cx="5524337" cy="689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8639"/>
            <a:ext cx="7920880" cy="6455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75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02" y="0"/>
            <a:ext cx="4041771" cy="53301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425" y="0"/>
            <a:ext cx="3457575" cy="47720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14329"/>
            <a:ext cx="2880320" cy="424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4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08"/>
            <a:ext cx="3506777" cy="26076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79912" y="764704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err="1"/>
              <a:t>Коро́на</a:t>
            </a:r>
            <a:r>
              <a:rPr lang="ru-RU" dirty="0"/>
              <a:t> – это латинское слово </a:t>
            </a:r>
            <a:r>
              <a:rPr lang="ru-RU" dirty="0" err="1"/>
              <a:t>соrōnа</a:t>
            </a:r>
            <a:r>
              <a:rPr lang="ru-RU" dirty="0"/>
              <a:t>, что означает «венок». Корона – это символ царствования.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30714"/>
            <a:ext cx="4572000" cy="34272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4005064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Кокошник — старинный русский головной убор в виде гребня  вокруг головы, символ русского традиционного костюма.</a:t>
            </a:r>
          </a:p>
        </p:txBody>
      </p:sp>
    </p:spTree>
    <p:extLst>
      <p:ext uri="{BB962C8B-B14F-4D97-AF65-F5344CB8AC3E}">
        <p14:creationId xmlns:p14="http://schemas.microsoft.com/office/powerpoint/2010/main" val="321388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364</TotalTime>
  <Words>420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Третье марта. Классная работа.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16</cp:revision>
  <dcterms:created xsi:type="dcterms:W3CDTF">2016-03-01T18:04:39Z</dcterms:created>
  <dcterms:modified xsi:type="dcterms:W3CDTF">2016-03-03T08:44:38Z</dcterms:modified>
</cp:coreProperties>
</file>