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0" r:id="rId5"/>
    <p:sldId id="269" r:id="rId6"/>
    <p:sldId id="267" r:id="rId7"/>
    <p:sldId id="266" r:id="rId8"/>
    <p:sldId id="262" r:id="rId9"/>
    <p:sldId id="263" r:id="rId10"/>
    <p:sldId id="272" r:id="rId11"/>
    <p:sldId id="285" r:id="rId12"/>
    <p:sldId id="283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978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A300-B484-46DC-9BCF-137D6E573DE3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DB809-E369-4EC2-AE05-AC79216EF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F151C-AE1C-4861-A2F8-C1CD9AEC3078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D895B-A624-4834-B5F6-2A0667FC8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9EA5E-D9BA-408F-9F93-A505CB1332EB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6F4E6-61DF-46BE-AA2A-CE015BE67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961AB-4DDF-46E6-8FBC-761B2578933F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4F3EF-9835-4D89-9A7C-1961528B8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E4C5F-0850-4116-86FF-B2626C81EF70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43CA6-2CD6-489F-9BF6-C564485E1B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26D9F-C587-411D-B0CD-4405E56E52EB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FC0A-1FA4-4232-B47C-6784FE5A7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F6ECF-A0D3-491E-90D8-BA35B61A2E12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C7DE1-4C80-4753-AD19-4D02AAA8F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BE392-A341-46B4-BA64-0436C5D684D7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501EE-41DD-4BEA-831A-9FD6AFB4B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935B1-3B55-4841-8211-19EAC76E2043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795EB-882A-4DC8-9D2B-DD53AEC99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40E98-7F0C-4180-A940-1249294E5264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C8A39-A2C8-454E-9242-6154E4A46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154FC-D773-4939-969D-66D56F502417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4047C-8BF1-4B64-AD9D-469F9B24C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0E7579-9C4D-48DF-81AE-212EE899DD8B}" type="datetimeFigureOut">
              <a:rPr lang="ru-RU"/>
              <a:pPr>
                <a:defRPr/>
              </a:pPr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C99F4E-0D67-4932-B6C1-9D2F666F8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xvost.info/animals/europe/badger.php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loribunda.ru/?a=169" TargetMode="External"/><Relationship Id="rId5" Type="http://schemas.openxmlformats.org/officeDocument/2006/relationships/hyperlink" Target="http://photo.online.ua/" TargetMode="External"/><Relationship Id="rId4" Type="http://schemas.openxmlformats.org/officeDocument/2006/relationships/hyperlink" Target="http://natureworld.ru/ptitsyi/belyiy-aist-ciconia-ciconia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053" name="Презентация" r:id="rId3" imgW="4570530" imgH="3427618" progId="PowerPoint.Show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87450" y="1268413"/>
            <a:ext cx="7416800" cy="210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«Разнообразие природы моего</a:t>
            </a:r>
          </a:p>
          <a:p>
            <a:pPr algn="ctr"/>
            <a:r>
              <a:rPr lang="ru-RU" sz="4400" b="1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родного края»</a:t>
            </a:r>
          </a:p>
        </p:txBody>
      </p:sp>
      <p:sp>
        <p:nvSpPr>
          <p:cNvPr id="2056" name="Прямоугольник 4"/>
          <p:cNvSpPr>
            <a:spLocks noChangeArrowheads="1"/>
          </p:cNvSpPr>
          <p:nvPr/>
        </p:nvSpPr>
        <p:spPr bwMode="auto">
          <a:xfrm>
            <a:off x="179388" y="4068763"/>
            <a:ext cx="87852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2000" b="1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algn="r"/>
            <a:endParaRPr lang="ru-RU" sz="2400" b="1" u="sng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Дитя веков, Воронеж, город мой,</a:t>
            </a:r>
            <a:endParaRPr lang="ru-RU" sz="2400"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Тебя лелеяла равнина Дона,</a:t>
            </a:r>
            <a:endParaRPr lang="ru-RU" sz="2400"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Колоколов торжественные звоны,</a:t>
            </a:r>
            <a:endParaRPr lang="ru-RU" sz="2400"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Лесов и рек обманчивый покой.</a:t>
            </a:r>
            <a:endParaRPr lang="ru-RU" sz="2400">
              <a:latin typeface="Calibri" pitchFamily="34" charset="0"/>
            </a:endParaRPr>
          </a:p>
          <a:p>
            <a:endParaRPr lang="ru-RU" sz="2400" b="1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ru-RU" sz="2400" b="1">
                <a:solidFill>
                  <a:srgbClr val="0070C0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3555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11" descr="&amp;ocy;&amp;bcy;&amp;ycy;&amp;kcy;&amp;ncy;&amp;ocy;&amp;vcy;&amp;iecy;&amp;ncy;&amp;ncy;&amp;acy;&amp;yacy; &amp;lcy;&amp;icy;&amp;scy;&amp;icy;&amp;tscy;&amp;acy;, &amp;rcy;&amp;ycy;&amp;zhcy;&amp;acy;&amp;yacy; &amp;lcy;&amp;icy;&amp;scy;&amp;icy;&amp;tscy;&amp;acy;, &amp;lcy;&amp;icy;&amp;scy;&amp;acy; (Vulpes vulpes), &amp;fcy;&amp;ocy;&amp;tcy;&amp;ocy;, &amp;fcy;&amp;ocy;&amp;tcy;&amp;ocy;&amp;gcy;&amp;rcy;&amp;acy;&amp;fcy;&amp;icy;&amp;y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9788" y="1381125"/>
            <a:ext cx="2220912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26" descr="&amp;IEcy;&amp;ncy;&amp;ocy;&amp;tcy;&amp;ocy;&amp;vcy;&amp;icy;&amp;dcy;&amp;ncy;&amp;acy;&amp;yacy; &amp;scy;&amp;ocy;&amp;bcy;&amp;acy;&amp;kcy;&amp;acy; (Nyctereutes procyonoides) 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8" y="1643063"/>
            <a:ext cx="2274887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29" descr="&amp;Bcy;&amp;acy;&amp;rcy;&amp;scy;&amp;ucy;&amp;k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0" y="3643313"/>
            <a:ext cx="230505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35" descr="&amp;Ucy;&amp;shcy;&amp;acy;&amp;scy;&amp;tcy;&amp;acy;&amp;yacy; &amp;scy;&amp;ocy;&amp;vcy;&amp;acy; (Asio otus), &amp;fcy;&amp;ocy;&amp;tcy;&amp;ocy; &amp;scy;&amp;ocy;&amp;vcy;&amp;ocy;&amp;ocy;&amp;bcy;&amp;rcy;&amp;acy;&amp;zcy;&amp;ncy;&amp;ycy;&amp;iecy; &amp;pcy;&amp;tcy;&amp;icy;&amp;tscy;&amp;ycy; &amp;fcy;&amp;ocy;&amp;tcy;&amp;ocy;&amp;gcy;&amp;rcy;&amp;acy;&amp;fcy;&amp;icy;&amp;ya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50" y="3714750"/>
            <a:ext cx="19970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Рисунок 32" descr="kunica_2_smal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0" y="1214438"/>
            <a:ext cx="122396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Рисунок 38" descr="&amp;fcy;&amp;ocy;&amp;tcy;&amp;ocy;&amp;gcy;&amp;rcy;&amp;acy;&amp;fcy;&amp;icy;&amp;yacy; &amp;acy;&amp;icy;&amp;scy;&amp;tcy;&amp;acy; &amp;vcy; &amp;tcy;&amp;rcy;&amp;acy;&amp;vcy;&amp;iecy;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5" y="4071938"/>
            <a:ext cx="16033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Прямоугольник 10"/>
          <p:cNvSpPr>
            <a:spLocks noChangeArrowheads="1"/>
          </p:cNvSpPr>
          <p:nvPr/>
        </p:nvSpPr>
        <p:spPr bwMode="auto">
          <a:xfrm>
            <a:off x="714375" y="2928938"/>
            <a:ext cx="2389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Обыкновенная лисица</a:t>
            </a:r>
          </a:p>
        </p:txBody>
      </p:sp>
      <p:sp>
        <p:nvSpPr>
          <p:cNvPr id="23563" name="Rectangle 8"/>
          <p:cNvSpPr>
            <a:spLocks noChangeArrowheads="1"/>
          </p:cNvSpPr>
          <p:nvPr/>
        </p:nvSpPr>
        <p:spPr bwMode="auto">
          <a:xfrm>
            <a:off x="3500438" y="3071813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Енотовидная собака</a:t>
            </a:r>
            <a:endParaRPr lang="ru-RU">
              <a:latin typeface="Calibri" pitchFamily="34" charset="0"/>
            </a:endParaRPr>
          </a:p>
        </p:txBody>
      </p:sp>
      <p:sp>
        <p:nvSpPr>
          <p:cNvPr id="23564" name="Прямоугольник 12"/>
          <p:cNvSpPr>
            <a:spLocks noChangeArrowheads="1"/>
          </p:cNvSpPr>
          <p:nvPr/>
        </p:nvSpPr>
        <p:spPr bwMode="auto">
          <a:xfrm>
            <a:off x="6659563" y="3000375"/>
            <a:ext cx="2109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Лесная куница</a:t>
            </a:r>
          </a:p>
        </p:txBody>
      </p:sp>
      <p:sp>
        <p:nvSpPr>
          <p:cNvPr id="23565" name="Rectangle 9"/>
          <p:cNvSpPr>
            <a:spLocks noChangeArrowheads="1"/>
          </p:cNvSpPr>
          <p:nvPr/>
        </p:nvSpPr>
        <p:spPr bwMode="auto">
          <a:xfrm>
            <a:off x="928688" y="542925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Барсук</a:t>
            </a:r>
            <a:endParaRPr lang="ru-RU">
              <a:latin typeface="Calibri" pitchFamily="34" charset="0"/>
            </a:endParaRPr>
          </a:p>
        </p:txBody>
      </p:sp>
      <p:sp>
        <p:nvSpPr>
          <p:cNvPr id="23566" name="Rectangle 10"/>
          <p:cNvSpPr>
            <a:spLocks noChangeArrowheads="1"/>
          </p:cNvSpPr>
          <p:nvPr/>
        </p:nvSpPr>
        <p:spPr bwMode="auto">
          <a:xfrm>
            <a:off x="6786563" y="5143500"/>
            <a:ext cx="2143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Ушастая сова</a:t>
            </a:r>
            <a:endParaRPr lang="ru-RU">
              <a:latin typeface="Calibri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0"/>
            <a:ext cx="8496944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2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Животный мир</a:t>
            </a:r>
          </a:p>
          <a:p>
            <a:pPr indent="4492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Воронежского государственного биосферного </a:t>
            </a:r>
          </a:p>
          <a:p>
            <a:pPr indent="44926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заповедника: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8" name="Прямоугольник 16"/>
          <p:cNvSpPr>
            <a:spLocks noChangeArrowheads="1"/>
          </p:cNvSpPr>
          <p:nvPr/>
        </p:nvSpPr>
        <p:spPr bwMode="auto">
          <a:xfrm>
            <a:off x="3924300" y="6237288"/>
            <a:ext cx="130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Белый аист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4579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C:\Users\Admin\Desktop\для прИндычий\getImageке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" y="333375"/>
            <a:ext cx="81280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5603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 descr="C:\Users\Admin\Desktop\для прИндычий\йц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33375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Прямоугольник 5"/>
          <p:cNvSpPr>
            <a:spLocks noChangeArrowheads="1"/>
          </p:cNvSpPr>
          <p:nvPr/>
        </p:nvSpPr>
        <p:spPr bwMode="auto">
          <a:xfrm>
            <a:off x="611188" y="3644900"/>
            <a:ext cx="853281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  <a:cs typeface="Times New Roman" pitchFamily="18" charset="0"/>
              </a:rPr>
              <a:t>Холмы, перелески,</a:t>
            </a:r>
            <a:endParaRPr lang="ru-RU" sz="4000" b="1">
              <a:solidFill>
                <a:srgbClr val="002060"/>
              </a:solidFill>
            </a:endParaRPr>
          </a:p>
          <a:p>
            <a:pPr algn="ctr" eaLnBrk="0" hangingPunct="0"/>
            <a:r>
              <a:rPr lang="ru-RU" sz="4000" b="1">
                <a:solidFill>
                  <a:srgbClr val="002060"/>
                </a:solidFill>
                <a:cs typeface="Times New Roman" pitchFamily="18" charset="0"/>
              </a:rPr>
              <a:t>Луга и поля – </a:t>
            </a:r>
            <a:endParaRPr lang="ru-RU" sz="4000" b="1">
              <a:solidFill>
                <a:srgbClr val="002060"/>
              </a:solidFill>
            </a:endParaRPr>
          </a:p>
          <a:p>
            <a:pPr algn="ctr" eaLnBrk="0" hangingPunct="0"/>
            <a:r>
              <a:rPr lang="ru-RU" sz="4000" b="1">
                <a:solidFill>
                  <a:srgbClr val="002060"/>
                </a:solidFill>
                <a:cs typeface="Times New Roman" pitchFamily="18" charset="0"/>
              </a:rPr>
              <a:t>Родная, зелёная </a:t>
            </a:r>
            <a:endParaRPr lang="ru-RU" sz="4000" b="1">
              <a:solidFill>
                <a:srgbClr val="002060"/>
              </a:solidFill>
            </a:endParaRPr>
          </a:p>
          <a:p>
            <a:pPr algn="ctr" eaLnBrk="0" hangingPunct="0"/>
            <a:r>
              <a:rPr lang="ru-RU" sz="4000" b="1">
                <a:solidFill>
                  <a:srgbClr val="002060"/>
                </a:solidFill>
                <a:cs typeface="Times New Roman" pitchFamily="18" charset="0"/>
              </a:rPr>
              <a:t>Наша земля.</a:t>
            </a:r>
            <a:endParaRPr lang="ru-RU" sz="40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6627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395288" y="428625"/>
            <a:ext cx="82804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ctr"/>
            <a:r>
              <a:rPr lang="ru-RU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Литература:</a:t>
            </a:r>
          </a:p>
          <a:p>
            <a:pPr indent="449263" algn="ctr"/>
            <a:endParaRPr lang="ru-RU" sz="2000" b="1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  <a:p>
            <a:pPr indent="449263" algn="ctr"/>
            <a:endParaRPr lang="ru-RU" sz="2000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  <a:p>
            <a:pPr indent="449263" eaLnBrk="0" hangingPunct="0">
              <a:buFontTx/>
              <a:buChar char="•"/>
            </a:pPr>
            <a:r>
              <a:rPr lang="ru-RU" sz="20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Ю.А.Нестеров, В.В.Подколзин, З.В. Пономарёва, В.Н. Сушков. «География Воронежской области» Воронеж 2002г.</a:t>
            </a:r>
          </a:p>
          <a:p>
            <a:pPr indent="449263" eaLnBrk="0" hangingPunct="0">
              <a:buFontTx/>
              <a:buChar char="•"/>
            </a:pPr>
            <a:r>
              <a:rPr lang="ru-RU" sz="20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Г.И. Веденеева «Азбука родного края».Воронеж 1995г.</a:t>
            </a:r>
          </a:p>
          <a:p>
            <a:pPr indent="449263" eaLnBrk="0" hangingPunct="0">
              <a:buFontTx/>
              <a:buChar char="•"/>
            </a:pPr>
            <a:r>
              <a:rPr lang="ru-RU" sz="20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Л.В. Дорогань «Экологическое краеведение» . Воронеж 2007г.</a:t>
            </a:r>
          </a:p>
          <a:p>
            <a:pPr indent="449263" eaLnBrk="0" hangingPunct="0">
              <a:buFontTx/>
              <a:buChar char="•"/>
            </a:pPr>
            <a:r>
              <a:rPr lang="ru-RU" sz="20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А.А.Плешаков. Атлас определитель «От земли до неба». Москва «Просвещение» 2012г.</a:t>
            </a:r>
          </a:p>
          <a:p>
            <a:pPr indent="449263" eaLnBrk="0" hangingPunct="0">
              <a:buFontTx/>
              <a:buChar char="•"/>
            </a:pPr>
            <a:r>
              <a:rPr lang="ru-RU" sz="2000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Интернет-ресурсы:</a:t>
            </a:r>
          </a:p>
          <a:p>
            <a:pPr indent="449263" eaLnBrk="0" hangingPunct="0"/>
            <a:r>
              <a:rPr lang="ru-RU" sz="2000">
                <a:latin typeface="Verdana" pitchFamily="34" charset="0"/>
                <a:cs typeface="Times New Roman" pitchFamily="18" charset="0"/>
                <a:hlinkClick r:id="rId3"/>
              </a:rPr>
              <a:t>http://www.proxvost.info/animals/europe/badger.php</a:t>
            </a:r>
            <a:endParaRPr lang="ru-RU" sz="2000">
              <a:latin typeface="Verdana" pitchFamily="34" charset="0"/>
              <a:cs typeface="Times New Roman" pitchFamily="18" charset="0"/>
            </a:endParaRPr>
          </a:p>
          <a:p>
            <a:pPr indent="449263" eaLnBrk="0" hangingPunct="0"/>
            <a:r>
              <a:rPr lang="ru-RU" sz="2000">
                <a:latin typeface="Verdana" pitchFamily="34" charset="0"/>
                <a:cs typeface="Times New Roman" pitchFamily="18" charset="0"/>
                <a:hlinkClick r:id="rId4"/>
              </a:rPr>
              <a:t>http://natureworld.ru/ptitsyi/belyiy-aist-ciconia-ciconia.html</a:t>
            </a:r>
            <a:endParaRPr lang="ru-RU" sz="2000">
              <a:latin typeface="Verdana" pitchFamily="34" charset="0"/>
              <a:cs typeface="Times New Roman" pitchFamily="18" charset="0"/>
            </a:endParaRPr>
          </a:p>
          <a:p>
            <a:pPr indent="449263" eaLnBrk="0" hangingPunct="0"/>
            <a:r>
              <a:rPr lang="en-US" sz="2000">
                <a:latin typeface="Verdana" pitchFamily="34" charset="0"/>
                <a:cs typeface="Times New Roman" pitchFamily="18" charset="0"/>
                <a:hlinkClick r:id="rId5"/>
              </a:rPr>
              <a:t>http</a:t>
            </a:r>
            <a:r>
              <a:rPr lang="ru-RU" sz="2000">
                <a:latin typeface="Verdana" pitchFamily="34" charset="0"/>
                <a:cs typeface="Times New Roman" pitchFamily="18" charset="0"/>
                <a:hlinkClick r:id="rId5"/>
              </a:rPr>
              <a:t>://</a:t>
            </a:r>
            <a:r>
              <a:rPr lang="en-US" sz="2000">
                <a:latin typeface="Verdana" pitchFamily="34" charset="0"/>
                <a:cs typeface="Times New Roman" pitchFamily="18" charset="0"/>
                <a:hlinkClick r:id="rId5"/>
              </a:rPr>
              <a:t>photo</a:t>
            </a:r>
            <a:r>
              <a:rPr lang="ru-RU" sz="2000">
                <a:latin typeface="Verdana" pitchFamily="34" charset="0"/>
                <a:cs typeface="Times New Roman" pitchFamily="18" charset="0"/>
                <a:hlinkClick r:id="rId5"/>
              </a:rPr>
              <a:t>.</a:t>
            </a:r>
            <a:r>
              <a:rPr lang="en-US" sz="2000">
                <a:latin typeface="Verdana" pitchFamily="34" charset="0"/>
                <a:cs typeface="Times New Roman" pitchFamily="18" charset="0"/>
                <a:hlinkClick r:id="rId5"/>
              </a:rPr>
              <a:t>online</a:t>
            </a:r>
            <a:r>
              <a:rPr lang="ru-RU" sz="2000">
                <a:latin typeface="Verdana" pitchFamily="34" charset="0"/>
                <a:cs typeface="Times New Roman" pitchFamily="18" charset="0"/>
                <a:hlinkClick r:id="rId5"/>
              </a:rPr>
              <a:t>.</a:t>
            </a:r>
            <a:r>
              <a:rPr lang="en-US" sz="2000">
                <a:latin typeface="Verdana" pitchFamily="34" charset="0"/>
                <a:cs typeface="Times New Roman" pitchFamily="18" charset="0"/>
                <a:hlinkClick r:id="rId5"/>
              </a:rPr>
              <a:t>ua</a:t>
            </a:r>
            <a:r>
              <a:rPr lang="ru-RU" sz="2000">
                <a:latin typeface="Verdana" pitchFamily="34" charset="0"/>
                <a:cs typeface="Times New Roman" pitchFamily="18" charset="0"/>
                <a:hlinkClick r:id="rId5"/>
              </a:rPr>
              <a:t>/</a:t>
            </a:r>
            <a:endParaRPr lang="ru-RU" sz="2000">
              <a:latin typeface="Verdana" pitchFamily="34" charset="0"/>
              <a:cs typeface="Times New Roman" pitchFamily="18" charset="0"/>
            </a:endParaRPr>
          </a:p>
          <a:p>
            <a:pPr indent="449263" eaLnBrk="0" hangingPunct="0"/>
            <a:r>
              <a:rPr lang="en-US" sz="2000">
                <a:latin typeface="Verdana" pitchFamily="34" charset="0"/>
                <a:cs typeface="Times New Roman" pitchFamily="18" charset="0"/>
                <a:hlinkClick r:id="rId6"/>
              </a:rPr>
              <a:t>http</a:t>
            </a:r>
            <a:r>
              <a:rPr lang="ru-RU" sz="2000">
                <a:latin typeface="Verdana" pitchFamily="34" charset="0"/>
                <a:cs typeface="Times New Roman" pitchFamily="18" charset="0"/>
                <a:hlinkClick r:id="rId6"/>
              </a:rPr>
              <a:t>://</a:t>
            </a:r>
            <a:r>
              <a:rPr lang="en-US" sz="2000">
                <a:latin typeface="Verdana" pitchFamily="34" charset="0"/>
                <a:cs typeface="Times New Roman" pitchFamily="18" charset="0"/>
                <a:hlinkClick r:id="rId6"/>
              </a:rPr>
              <a:t>floribunda</a:t>
            </a:r>
            <a:r>
              <a:rPr lang="ru-RU" sz="2000">
                <a:latin typeface="Verdana" pitchFamily="34" charset="0"/>
                <a:cs typeface="Times New Roman" pitchFamily="18" charset="0"/>
                <a:hlinkClick r:id="rId6"/>
              </a:rPr>
              <a:t>.</a:t>
            </a:r>
            <a:r>
              <a:rPr lang="en-US" sz="2000">
                <a:latin typeface="Verdana" pitchFamily="34" charset="0"/>
                <a:cs typeface="Times New Roman" pitchFamily="18" charset="0"/>
                <a:hlinkClick r:id="rId6"/>
              </a:rPr>
              <a:t>ru</a:t>
            </a:r>
            <a:r>
              <a:rPr lang="ru-RU" sz="2000">
                <a:latin typeface="Verdana" pitchFamily="34" charset="0"/>
                <a:cs typeface="Times New Roman" pitchFamily="18" charset="0"/>
                <a:hlinkClick r:id="rId6"/>
              </a:rPr>
              <a:t>/?</a:t>
            </a:r>
            <a:r>
              <a:rPr lang="en-US" sz="2000">
                <a:latin typeface="Verdana" pitchFamily="34" charset="0"/>
                <a:cs typeface="Times New Roman" pitchFamily="18" charset="0"/>
                <a:hlinkClick r:id="rId6"/>
              </a:rPr>
              <a:t>a</a:t>
            </a:r>
            <a:r>
              <a:rPr lang="ru-RU" sz="2000">
                <a:latin typeface="Verdana" pitchFamily="34" charset="0"/>
                <a:cs typeface="Times New Roman" pitchFamily="18" charset="0"/>
                <a:hlinkClick r:id="rId6"/>
              </a:rPr>
              <a:t>=169</a:t>
            </a:r>
            <a:endParaRPr lang="ru-RU" sz="2000">
              <a:latin typeface="Verdana" pitchFamily="34" charset="0"/>
              <a:cs typeface="Times New Roman" pitchFamily="18" charset="0"/>
            </a:endParaRPr>
          </a:p>
          <a:p>
            <a:pPr indent="449263" eaLnBrk="0" hangingPunct="0"/>
            <a:r>
              <a:rPr lang="en-US" sz="2000">
                <a:latin typeface="Verdana" pitchFamily="34" charset="0"/>
                <a:cs typeface="Times New Roman" pitchFamily="18" charset="0"/>
              </a:rPr>
              <a:t>http</a:t>
            </a:r>
            <a:r>
              <a:rPr lang="ru-RU" sz="2000">
                <a:latin typeface="Verdana" pitchFamily="34" charset="0"/>
                <a:cs typeface="Times New Roman" pitchFamily="18" charset="0"/>
              </a:rPr>
              <a:t>://</a:t>
            </a:r>
            <a:r>
              <a:rPr lang="en-US" sz="2000">
                <a:latin typeface="Verdana" pitchFamily="34" charset="0"/>
                <a:cs typeface="Times New Roman" pitchFamily="18" charset="0"/>
              </a:rPr>
              <a:t>images</a:t>
            </a:r>
            <a:r>
              <a:rPr lang="ru-RU" sz="2000">
                <a:latin typeface="Verdana" pitchFamily="34" charset="0"/>
                <a:cs typeface="Times New Roman" pitchFamily="18" charset="0"/>
              </a:rPr>
              <a:t>.</a:t>
            </a:r>
            <a:r>
              <a:rPr lang="en-US" sz="2000">
                <a:latin typeface="Verdana" pitchFamily="34" charset="0"/>
                <a:cs typeface="Times New Roman" pitchFamily="18" charset="0"/>
              </a:rPr>
              <a:t>yandex</a:t>
            </a:r>
            <a:r>
              <a:rPr lang="ru-RU" sz="2000">
                <a:latin typeface="Verdana" pitchFamily="34" charset="0"/>
                <a:cs typeface="Times New Roman" pitchFamily="18" charset="0"/>
              </a:rPr>
              <a:t>.</a:t>
            </a:r>
            <a:r>
              <a:rPr lang="en-US" sz="2000">
                <a:latin typeface="Verdana" pitchFamily="34" charset="0"/>
                <a:cs typeface="Times New Roman" pitchFamily="18" charset="0"/>
              </a:rPr>
              <a:t>ru</a:t>
            </a:r>
            <a:r>
              <a:rPr lang="ru-RU" sz="2000">
                <a:latin typeface="Verdana" pitchFamily="34" charset="0"/>
                <a:cs typeface="Times New Roman" pitchFamily="18" charset="0"/>
              </a:rPr>
              <a:t>/?</a:t>
            </a:r>
            <a:r>
              <a:rPr lang="en-US" sz="2000">
                <a:latin typeface="Verdana" pitchFamily="34" charset="0"/>
                <a:cs typeface="Times New Roman" pitchFamily="18" charset="0"/>
              </a:rPr>
              <a:t>lr</a:t>
            </a:r>
            <a:r>
              <a:rPr lang="ru-RU" sz="2000">
                <a:latin typeface="Verdana" pitchFamily="34" charset="0"/>
                <a:cs typeface="Times New Roman" pitchFamily="18" charset="0"/>
              </a:rPr>
              <a:t>=193&amp;</a:t>
            </a:r>
            <a:r>
              <a:rPr lang="en-US" sz="2000">
                <a:latin typeface="Verdana" pitchFamily="34" charset="0"/>
                <a:cs typeface="Times New Roman" pitchFamily="18" charset="0"/>
              </a:rPr>
              <a:t>source</a:t>
            </a:r>
            <a:r>
              <a:rPr lang="ru-RU" sz="2000">
                <a:latin typeface="Verdana" pitchFamily="34" charset="0"/>
                <a:cs typeface="Times New Roman" pitchFamily="18" charset="0"/>
              </a:rPr>
              <a:t>=</a:t>
            </a:r>
            <a:r>
              <a:rPr lang="en-US" sz="2000">
                <a:latin typeface="Verdana" pitchFamily="34" charset="0"/>
                <a:cs typeface="Times New Roman" pitchFamily="18" charset="0"/>
              </a:rPr>
              <a:t>wiz</a:t>
            </a:r>
            <a:endParaRPr lang="ru-RU" sz="2000"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resentation_frame" descr="img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3375"/>
            <a:ext cx="8497887" cy="619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323850" y="260350"/>
            <a:ext cx="8569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Водоёмы   Воронежской области и их обитатели.</a:t>
            </a:r>
            <a:endParaRPr lang="ru-RU" sz="28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484313"/>
            <a:ext cx="428625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4643438" y="1484313"/>
            <a:ext cx="41052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Воронежская земля богата водоемами: реками, озёрами, прудами, водохранилищами. По ней протекает 829 рек. Число рек, длина  которых 10 км и более, составляет 233. Самые крупные из рек: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Битюг, Ворона, Воронеж, Дон, Сосна, Савала.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1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лещ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29289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саза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2060575"/>
            <a:ext cx="2822575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карп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2060575"/>
            <a:ext cx="2714625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окунь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63" y="214313"/>
            <a:ext cx="267017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7" descr="карась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76600" y="4005263"/>
            <a:ext cx="291782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0" descr="плотва"/>
          <p:cNvPicPr>
            <a:picLocks noChangeAspect="1" noChangeArrowheads="1"/>
          </p:cNvPicPr>
          <p:nvPr/>
        </p:nvPicPr>
        <p:blipFill>
          <a:blip r:embed="rId8"/>
          <a:srcRect t="7677" b="7086"/>
          <a:stretch>
            <a:fillRect/>
          </a:stretch>
        </p:blipFill>
        <p:spPr bwMode="auto">
          <a:xfrm>
            <a:off x="6327775" y="4724400"/>
            <a:ext cx="26368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7" descr="щук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825" y="4724400"/>
            <a:ext cx="28082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361555" y="332656"/>
            <a:ext cx="442089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РЫБЫ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20" name="Прямоугольник 13"/>
          <p:cNvSpPr>
            <a:spLocks noChangeArrowheads="1"/>
          </p:cNvSpPr>
          <p:nvPr/>
        </p:nvSpPr>
        <p:spPr bwMode="auto">
          <a:xfrm>
            <a:off x="2124075" y="1412875"/>
            <a:ext cx="935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лещ</a:t>
            </a:r>
            <a:endParaRPr lang="uk-UA" sz="28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421" name="Прямоугольник 14"/>
          <p:cNvSpPr>
            <a:spLocks noChangeArrowheads="1"/>
          </p:cNvSpPr>
          <p:nvPr/>
        </p:nvSpPr>
        <p:spPr bwMode="auto">
          <a:xfrm>
            <a:off x="1619250" y="3429000"/>
            <a:ext cx="1728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сазан</a:t>
            </a:r>
            <a:endParaRPr lang="uk-UA" sz="28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422" name="Прямоугольник 15"/>
          <p:cNvSpPr>
            <a:spLocks noChangeArrowheads="1"/>
          </p:cNvSpPr>
          <p:nvPr/>
        </p:nvSpPr>
        <p:spPr bwMode="auto">
          <a:xfrm>
            <a:off x="5435600" y="3284538"/>
            <a:ext cx="1873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>
                <a:solidFill>
                  <a:schemeClr val="bg1"/>
                </a:solidFill>
                <a:latin typeface="Calibri" pitchFamily="34" charset="0"/>
              </a:rPr>
              <a:t>карп</a:t>
            </a:r>
          </a:p>
        </p:txBody>
      </p:sp>
      <p:sp>
        <p:nvSpPr>
          <p:cNvPr id="17423" name="Прямоугольник 16"/>
          <p:cNvSpPr>
            <a:spLocks noChangeArrowheads="1"/>
          </p:cNvSpPr>
          <p:nvPr/>
        </p:nvSpPr>
        <p:spPr bwMode="auto">
          <a:xfrm>
            <a:off x="4276725" y="5229225"/>
            <a:ext cx="13033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карась</a:t>
            </a:r>
            <a:endParaRPr lang="uk-UA" sz="28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424" name="Прямоугольник 17"/>
          <p:cNvSpPr>
            <a:spLocks noChangeArrowheads="1"/>
          </p:cNvSpPr>
          <p:nvPr/>
        </p:nvSpPr>
        <p:spPr bwMode="auto">
          <a:xfrm>
            <a:off x="6372225" y="1412875"/>
            <a:ext cx="2232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>
                <a:solidFill>
                  <a:schemeClr val="bg1"/>
                </a:solidFill>
                <a:latin typeface="Calibri" pitchFamily="34" charset="0"/>
              </a:rPr>
              <a:t>окунь</a:t>
            </a:r>
          </a:p>
        </p:txBody>
      </p:sp>
      <p:sp>
        <p:nvSpPr>
          <p:cNvPr id="17425" name="Прямоугольник 18"/>
          <p:cNvSpPr>
            <a:spLocks noChangeArrowheads="1"/>
          </p:cNvSpPr>
          <p:nvPr/>
        </p:nvSpPr>
        <p:spPr bwMode="auto">
          <a:xfrm>
            <a:off x="395288" y="6092825"/>
            <a:ext cx="1944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щука</a:t>
            </a:r>
            <a:endParaRPr lang="uk-UA" sz="28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426" name="Прямоугольник 19"/>
          <p:cNvSpPr>
            <a:spLocks noChangeArrowheads="1"/>
          </p:cNvSpPr>
          <p:nvPr/>
        </p:nvSpPr>
        <p:spPr bwMode="auto">
          <a:xfrm>
            <a:off x="6804025" y="6021388"/>
            <a:ext cx="1728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>
                <a:solidFill>
                  <a:schemeClr val="bg1"/>
                </a:solidFill>
                <a:latin typeface="Calibri" pitchFamily="34" charset="0"/>
              </a:rPr>
              <a:t>плотва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287511112" descr="&amp;Bcy;&amp;iecy;&amp;rcy;&amp;iocy;&amp;zcy;&amp;ocy;&amp;vcy;&amp;ycy;&amp;jcy; &amp;lcy;&amp;iecy;&amp;s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500188"/>
            <a:ext cx="41783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9512" y="332656"/>
            <a:ext cx="871296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Растительный мир края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8438" name="Прямоугольник 9"/>
          <p:cNvSpPr>
            <a:spLocks noChangeArrowheads="1"/>
          </p:cNvSpPr>
          <p:nvPr/>
        </p:nvSpPr>
        <p:spPr bwMode="auto">
          <a:xfrm>
            <a:off x="4284663" y="1341438"/>
            <a:ext cx="4859337" cy="503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Воронежская область расположена в двух природных зонах: </a:t>
            </a:r>
            <a:r>
              <a:rPr lang="ru-RU" sz="2400" u="sng">
                <a:latin typeface="Times New Roman" pitchFamily="18" charset="0"/>
                <a:cs typeface="Times New Roman" pitchFamily="18" charset="0"/>
              </a:rPr>
              <a:t>лесостепной и степной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Для лесостепи   характерны дубравы, рощи, боры, а для степи - злаковые степи. Леса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занимают около 10% территории области. 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Более половины покрытой лесом площади принадлежит дубравам. Это наиболее ценные леса Черноземья. Они очень высокопродуктивны, многоярусны и долгоживучи.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9459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14750" y="1143000"/>
            <a:ext cx="13756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вход\Рабочий стол\ом\птицы\сини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349500"/>
            <a:ext cx="2185987" cy="1744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2420938"/>
            <a:ext cx="1955800" cy="162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Documents and Settings\вход\Рабочий стол\ом\птицы\воробе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4508500"/>
            <a:ext cx="2133600" cy="1989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Documents and Settings\вход\Рабочий стол\ом\птицы\Фото птиц\80494985_12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4868863"/>
            <a:ext cx="2724150" cy="1703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C:\Documents and Settings\вход\Рабочий стол\ом\птицы\снегирь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4724400"/>
            <a:ext cx="2557463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5" descr="C:\Documents and Settings\вход\Рабочий стол\ом\птицы\куропатк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75463" y="260350"/>
            <a:ext cx="2095500" cy="1785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825" y="188913"/>
            <a:ext cx="2233613" cy="1785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3059832" y="476672"/>
            <a:ext cx="338437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483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491880" y="1"/>
            <a:ext cx="187220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Звери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zapovednik-vrn.ru/netcat_files/181/224/nature_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642938"/>
            <a:ext cx="255746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im3-tub-ru.yandex.net/i?id=148501358-4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1196975"/>
            <a:ext cx="2962275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4" descr="http://www.zapovednik-vrn.ru/netcat_files/124/278/ezh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714375"/>
            <a:ext cx="2700338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815044" y="3244334"/>
            <a:ext cx="3557156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Пресмыкающиеся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земноводные</a:t>
            </a:r>
            <a:endParaRPr lang="ru-RU" sz="3200" dirty="0">
              <a:latin typeface="+mn-lt"/>
              <a:cs typeface="+mn-cs"/>
            </a:endParaRPr>
          </a:p>
        </p:txBody>
      </p:sp>
      <p:pic>
        <p:nvPicPr>
          <p:cNvPr id="13" name="Рисунок 12" descr="http://www.zoovet.ru/img/uz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19250" y="4292600"/>
            <a:ext cx="33559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http://www.zapovednik-vrn.ru/netcat_files/124/278/wolf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2997200"/>
            <a:ext cx="26638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_103011" descr="1037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9700" y="4365625"/>
            <a:ext cx="3211513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http://www.zapovednik-vrn.ru/netcat_files/124/278/boar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72225" y="2852738"/>
            <a:ext cx="26162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1507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" y="2719388"/>
            <a:ext cx="37973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&amp;Zcy;&amp;acy;&amp;kcy;&amp;acy;&amp;zcy;&amp;ncy;&amp;icy;&amp;kcy; &quot;&amp;Vcy;&amp;ocy;&amp;rcy;&amp;ocy;&amp;ncy;&amp;iecy;&amp;zhcy;&amp;scy;&amp;kcy;&amp;icy;&amp;jcy;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708275"/>
            <a:ext cx="4275137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907704" y="188640"/>
            <a:ext cx="6768752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Заповедники Воронежской области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511" name="Прямоугольник 8"/>
          <p:cNvSpPr>
            <a:spLocks noChangeArrowheads="1"/>
          </p:cNvSpPr>
          <p:nvPr/>
        </p:nvSpPr>
        <p:spPr bwMode="auto">
          <a:xfrm>
            <a:off x="323850" y="1412875"/>
            <a:ext cx="39608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  <a:tabLst>
                <a:tab pos="457200" algn="l"/>
              </a:tabLst>
            </a:pPr>
            <a:r>
              <a:rPr lang="ru-RU" sz="20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ХОПЕРСКИЙ ЗАПОВЕДНИК</a:t>
            </a:r>
            <a:endParaRPr lang="ru-RU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tabLst>
                <a:tab pos="457200" algn="l"/>
              </a:tabLst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основан в 1935 году,</a:t>
            </a:r>
          </a:p>
          <a:p>
            <a:pPr algn="ctr" eaLnBrk="0" hangingPunct="0">
              <a:tabLst>
                <a:tab pos="457200" algn="l"/>
              </a:tabLst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площадь 16000 га. </a:t>
            </a:r>
          </a:p>
        </p:txBody>
      </p:sp>
      <p:sp>
        <p:nvSpPr>
          <p:cNvPr id="21512" name="Прямоугольник 9"/>
          <p:cNvSpPr>
            <a:spLocks noChangeArrowheads="1"/>
          </p:cNvSpPr>
          <p:nvPr/>
        </p:nvSpPr>
        <p:spPr bwMode="auto">
          <a:xfrm>
            <a:off x="4284663" y="1412875"/>
            <a:ext cx="45354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Tx/>
              <a:buChar char="•"/>
              <a:tabLst>
                <a:tab pos="457200" algn="l"/>
              </a:tabLst>
            </a:pPr>
            <a:r>
              <a:rPr lang="ru-RU" sz="2000" b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ВОРОНЕЖСКИЙ ЗАПОВЕДНИК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основан в 1927 году, </a:t>
            </a:r>
          </a:p>
          <a:p>
            <a:pPr algn="ctr" eaLnBrk="0" hangingPunct="0">
              <a:tabLst>
                <a:tab pos="457200" algn="l"/>
              </a:tabLst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площадь 31053 га.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2531" name="Picture 2" descr="C:\Users\Admin\Pictures\Рису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3" descr="Русская выхухоль — Desmana moscha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836613"/>
            <a:ext cx="21510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4" descr="bobr00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908050"/>
            <a:ext cx="2236788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7" descr="ОРЛАН-БЕЛОХВОСТ с рыбо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2781300"/>
            <a:ext cx="2071688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9" descr="АИСТ ЧЁРНЫЙ (Ciconia nigra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25" y="2924175"/>
            <a:ext cx="2143125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Прямоугольник 9"/>
          <p:cNvSpPr>
            <a:spLocks noChangeArrowheads="1"/>
          </p:cNvSpPr>
          <p:nvPr/>
        </p:nvSpPr>
        <p:spPr bwMode="auto">
          <a:xfrm>
            <a:off x="4427538" y="2565400"/>
            <a:ext cx="1033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Бобр</a:t>
            </a:r>
          </a:p>
        </p:txBody>
      </p:sp>
      <p:pic>
        <p:nvPicPr>
          <p:cNvPr id="22537" name="Рисунок 12" descr="res96594FC0-2733-4F4D-8CA3-480E3780890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4868863"/>
            <a:ext cx="2881313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Рисунок 13" descr="тюльпан Шренка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88" y="4786313"/>
            <a:ext cx="2846387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Rectangle 14"/>
          <p:cNvSpPr>
            <a:spLocks noChangeArrowheads="1"/>
          </p:cNvSpPr>
          <p:nvPr/>
        </p:nvSpPr>
        <p:spPr bwMode="auto">
          <a:xfrm>
            <a:off x="250825" y="6286500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/>
            <a:r>
              <a:rPr lang="ru-RU">
                <a:latin typeface="Cambria" pitchFamily="18" charset="0"/>
                <a:cs typeface="Times New Roman" pitchFamily="18" charset="0"/>
              </a:rPr>
              <a:t>Тюльпан Шренка</a:t>
            </a:r>
            <a:endParaRPr lang="ru-RU">
              <a:latin typeface="Calibri" pitchFamily="34" charset="0"/>
            </a:endParaRPr>
          </a:p>
        </p:txBody>
      </p:sp>
      <p:sp>
        <p:nvSpPr>
          <p:cNvPr id="22540" name="Rectangle 15"/>
          <p:cNvSpPr>
            <a:spLocks noChangeArrowheads="1"/>
          </p:cNvSpPr>
          <p:nvPr/>
        </p:nvSpPr>
        <p:spPr bwMode="auto">
          <a:xfrm>
            <a:off x="6156325" y="6357938"/>
            <a:ext cx="2663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Чилим – Водяной орех</a:t>
            </a:r>
          </a:p>
        </p:txBody>
      </p:sp>
      <p:pic>
        <p:nvPicPr>
          <p:cNvPr id="22541" name="Рисунок 5" descr="Зубробизон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59563" y="765175"/>
            <a:ext cx="21431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2" name="Прямоугольник 16"/>
          <p:cNvSpPr>
            <a:spLocks noChangeArrowheads="1"/>
          </p:cNvSpPr>
          <p:nvPr/>
        </p:nvSpPr>
        <p:spPr bwMode="auto">
          <a:xfrm>
            <a:off x="250825" y="2276475"/>
            <a:ext cx="2160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Русская выхухоль </a:t>
            </a:r>
          </a:p>
        </p:txBody>
      </p:sp>
      <p:sp>
        <p:nvSpPr>
          <p:cNvPr id="22543" name="Прямоугольник 17"/>
          <p:cNvSpPr>
            <a:spLocks noChangeArrowheads="1"/>
          </p:cNvSpPr>
          <p:nvPr/>
        </p:nvSpPr>
        <p:spPr bwMode="auto">
          <a:xfrm>
            <a:off x="6659563" y="2276475"/>
            <a:ext cx="2160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Зубробизон</a:t>
            </a:r>
          </a:p>
        </p:txBody>
      </p:sp>
      <p:sp>
        <p:nvSpPr>
          <p:cNvPr id="22544" name="Прямоугольник 18"/>
          <p:cNvSpPr>
            <a:spLocks noChangeArrowheads="1"/>
          </p:cNvSpPr>
          <p:nvPr/>
        </p:nvSpPr>
        <p:spPr bwMode="auto">
          <a:xfrm>
            <a:off x="6732588" y="4437063"/>
            <a:ext cx="2160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Чёрный аист</a:t>
            </a:r>
          </a:p>
        </p:txBody>
      </p:sp>
      <p:sp>
        <p:nvSpPr>
          <p:cNvPr id="22545" name="Прямоугольник 19"/>
          <p:cNvSpPr>
            <a:spLocks noChangeArrowheads="1"/>
          </p:cNvSpPr>
          <p:nvPr/>
        </p:nvSpPr>
        <p:spPr bwMode="auto">
          <a:xfrm>
            <a:off x="395288" y="4365625"/>
            <a:ext cx="21605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         Беркут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0"/>
            <a:ext cx="8424935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Растительный и животный мир </a:t>
            </a:r>
            <a:r>
              <a:rPr lang="ru-RU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Хопёрского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заповедника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226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Calibri</vt:lpstr>
      <vt:lpstr>Arial</vt:lpstr>
      <vt:lpstr>Arial Black</vt:lpstr>
      <vt:lpstr>Times New Roman</vt:lpstr>
      <vt:lpstr>Cambria</vt:lpstr>
      <vt:lpstr>Verdana</vt:lpstr>
      <vt:lpstr>Тема Office</vt:lpstr>
      <vt:lpstr>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Провоторова</cp:lastModifiedBy>
  <cp:revision>28</cp:revision>
  <dcterms:created xsi:type="dcterms:W3CDTF">2015-03-04T19:50:39Z</dcterms:created>
  <dcterms:modified xsi:type="dcterms:W3CDTF">2018-01-15T06:08:48Z</dcterms:modified>
</cp:coreProperties>
</file>