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1" r:id="rId1"/>
  </p:sldMasterIdLst>
  <p:notesMasterIdLst>
    <p:notesMasterId r:id="rId16"/>
  </p:notesMasterIdLst>
  <p:sldIdLst>
    <p:sldId id="256" r:id="rId2"/>
    <p:sldId id="257" r:id="rId3"/>
    <p:sldId id="259" r:id="rId4"/>
    <p:sldId id="279" r:id="rId5"/>
    <p:sldId id="280" r:id="rId6"/>
    <p:sldId id="281" r:id="rId7"/>
    <p:sldId id="262" r:id="rId8"/>
    <p:sldId id="263" r:id="rId9"/>
    <p:sldId id="270" r:id="rId10"/>
    <p:sldId id="283" r:id="rId11"/>
    <p:sldId id="285" r:id="rId12"/>
    <p:sldId id="287" r:id="rId13"/>
    <p:sldId id="289" r:id="rId14"/>
    <p:sldId id="291"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vgenia vasileva" initials="ev" lastIdx="0" clrIdx="0">
    <p:extLst>
      <p:ext uri="{19B8F6BF-5375-455C-9EA6-DF929625EA0E}">
        <p15:presenceInfo xmlns:p15="http://schemas.microsoft.com/office/powerpoint/2012/main" xmlns="" userId="808acca8b5c0aa46"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6397" autoAdjust="0"/>
    <p:restoredTop sz="94660"/>
  </p:normalViewPr>
  <p:slideViewPr>
    <p:cSldViewPr>
      <p:cViewPr varScale="1">
        <p:scale>
          <a:sx n="95" d="100"/>
          <a:sy n="95" d="100"/>
        </p:scale>
        <p:origin x="-330" y="-10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55" d="100"/>
          <a:sy n="55" d="100"/>
        </p:scale>
        <p:origin x="2880" y="84"/>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8B207E9-BCCF-4DE9-B53C-C39E7962FA40}" type="datetimeFigureOut">
              <a:rPr lang="ru-RU" smtClean="0"/>
              <a:pPr/>
              <a:t>28.01.2018</a:t>
            </a:fld>
            <a:endParaRPr lang="ru-RU"/>
          </a:p>
        </p:txBody>
      </p:sp>
      <p:sp>
        <p:nvSpPr>
          <p:cNvPr id="4" name="Образ слайда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BF95EE-8541-4FA6-A4A0-20B384A89CA3}" type="slidenum">
              <a:rPr lang="ru-RU" smtClean="0"/>
              <a:pPr/>
              <a:t>‹#›</a:t>
            </a:fld>
            <a:endParaRPr lang="ru-RU"/>
          </a:p>
        </p:txBody>
      </p:sp>
    </p:spTree>
    <p:extLst>
      <p:ext uri="{BB962C8B-B14F-4D97-AF65-F5344CB8AC3E}">
        <p14:creationId xmlns:p14="http://schemas.microsoft.com/office/powerpoint/2010/main" xmlns="" val="1045606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478182" y="802299"/>
            <a:ext cx="5536652" cy="2541431"/>
          </a:xfrm>
        </p:spPr>
        <p:txBody>
          <a:bodyPr bIns="0" anchor="b">
            <a:normAutofit/>
          </a:bodyPr>
          <a:lstStyle>
            <a:lvl1pPr algn="l">
              <a:defRPr sz="5400"/>
            </a:lvl1pPr>
          </a:lstStyle>
          <a:p>
            <a:r>
              <a:rPr lang="ru-RU"/>
              <a:t>Образец заголовка</a:t>
            </a:r>
            <a:endParaRPr lang="en-US" dirty="0"/>
          </a:p>
        </p:txBody>
      </p:sp>
      <p:sp>
        <p:nvSpPr>
          <p:cNvPr id="3" name="Subtitle 2"/>
          <p:cNvSpPr>
            <a:spLocks noGrp="1"/>
          </p:cNvSpPr>
          <p:nvPr>
            <p:ph type="subTitle" idx="1"/>
          </p:nvPr>
        </p:nvSpPr>
        <p:spPr>
          <a:xfrm>
            <a:off x="2478182" y="3531205"/>
            <a:ext cx="5536652" cy="977621"/>
          </a:xfrm>
        </p:spPr>
        <p:txBody>
          <a:bodyPr tIns="91440" bIns="91440">
            <a:normAutofit/>
          </a:bodyPr>
          <a:lstStyle>
            <a:lvl1pPr marL="0" indent="0" algn="l">
              <a:buNone/>
              <a:defRPr sz="1600" b="0" cap="all" baseline="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5B106E36-FD25-4E2D-B0AA-010F637433A0}" type="datetimeFigureOut">
              <a:rPr lang="ru-RU" smtClean="0"/>
              <a:pPr/>
              <a:t>28.01.2018</a:t>
            </a:fld>
            <a:endParaRPr lang="ru-RU"/>
          </a:p>
        </p:txBody>
      </p:sp>
      <p:sp>
        <p:nvSpPr>
          <p:cNvPr id="5" name="Footer Placeholder 4"/>
          <p:cNvSpPr>
            <a:spLocks noGrp="1"/>
          </p:cNvSpPr>
          <p:nvPr>
            <p:ph type="ftr" sz="quarter" idx="11"/>
          </p:nvPr>
        </p:nvSpPr>
        <p:spPr>
          <a:xfrm>
            <a:off x="2478181" y="329308"/>
            <a:ext cx="3004429" cy="309201"/>
          </a:xfrm>
        </p:spPr>
        <p:txBody>
          <a:bodyPr/>
          <a:lstStyle/>
          <a:p>
            <a:endParaRPr lang="ru-RU"/>
          </a:p>
        </p:txBody>
      </p:sp>
      <p:sp>
        <p:nvSpPr>
          <p:cNvPr id="6" name="Slide Number Placeholder 5"/>
          <p:cNvSpPr>
            <a:spLocks noGrp="1"/>
          </p:cNvSpPr>
          <p:nvPr>
            <p:ph type="sldNum" sz="quarter" idx="12"/>
          </p:nvPr>
        </p:nvSpPr>
        <p:spPr>
          <a:xfrm>
            <a:off x="1434703" y="798973"/>
            <a:ext cx="802005" cy="503578"/>
          </a:xfrm>
        </p:spPr>
        <p:txBody>
          <a:bodyPr/>
          <a:lstStyle/>
          <a:p>
            <a:fld id="{725C68B6-61C2-468F-89AB-4B9F7531AA68}" type="slidenum">
              <a:rPr lang="ru-RU" smtClean="0"/>
              <a:pPr/>
              <a:t>‹#›</a:t>
            </a:fld>
            <a:endParaRPr lang="ru-RU"/>
          </a:p>
        </p:txBody>
      </p:sp>
      <p:cxnSp>
        <p:nvCxnSpPr>
          <p:cNvPr id="8" name="Straight Connector 7"/>
          <p:cNvCxnSpPr/>
          <p:nvPr/>
        </p:nvCxnSpPr>
        <p:spPr>
          <a:xfrm>
            <a:off x="2316514" y="798973"/>
            <a:ext cx="0" cy="2544757"/>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xmlns="" val="9232850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5B106E36-FD25-4E2D-B0AA-010F637433A0}" type="datetimeFigureOut">
              <a:rPr lang="ru-RU" smtClean="0"/>
              <a:pPr/>
              <a:t>28.01.2018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cxnSp>
        <p:nvCxnSpPr>
          <p:cNvPr id="8" name="Straight Connector 7"/>
          <p:cNvCxnSpPr/>
          <p:nvPr/>
        </p:nvCxnSpPr>
        <p:spPr>
          <a:xfrm>
            <a:off x="1371687" y="798973"/>
            <a:ext cx="0" cy="1067168"/>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xmlns="" val="1549080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18028" y="881269"/>
            <a:ext cx="1103027" cy="4577594"/>
          </a:xfrm>
        </p:spPr>
        <p:txBody>
          <a:bodyPr vert="eaVert"/>
          <a:lstStyle>
            <a:lvl1pPr algn="l">
              <a:defRPr/>
            </a:lvl1pPr>
          </a:lstStyle>
          <a:p>
            <a:r>
              <a:rPr lang="ru-RU"/>
              <a:t>Образец заголовка</a:t>
            </a:r>
            <a:endParaRPr lang="en-US" dirty="0"/>
          </a:p>
        </p:txBody>
      </p:sp>
      <p:sp>
        <p:nvSpPr>
          <p:cNvPr id="3" name="Vertical Text Placeholder 2"/>
          <p:cNvSpPr>
            <a:spLocks noGrp="1"/>
          </p:cNvSpPr>
          <p:nvPr>
            <p:ph type="body" orient="vert" idx="1"/>
          </p:nvPr>
        </p:nvSpPr>
        <p:spPr>
          <a:xfrm>
            <a:off x="1535413" y="881269"/>
            <a:ext cx="5209173" cy="457759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5B106E36-FD25-4E2D-B0AA-010F637433A0}" type="datetimeFigureOut">
              <a:rPr lang="ru-RU" smtClean="0"/>
              <a:pPr/>
              <a:t>28.01.2018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cxnSp>
        <p:nvCxnSpPr>
          <p:cNvPr id="8" name="Straight Connector 7"/>
          <p:cNvCxnSpPr/>
          <p:nvPr/>
        </p:nvCxnSpPr>
        <p:spPr>
          <a:xfrm flipH="1">
            <a:off x="6918028" y="719273"/>
            <a:ext cx="1096806" cy="0"/>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xmlns="" val="35505433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5B106E36-FD25-4E2D-B0AA-010F637433A0}" type="datetimeFigureOut">
              <a:rPr lang="ru-RU" smtClean="0"/>
              <a:pPr/>
              <a:t>28.01.2018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cxnSp>
        <p:nvCxnSpPr>
          <p:cNvPr id="8" name="Straight Connector 7"/>
          <p:cNvCxnSpPr/>
          <p:nvPr/>
        </p:nvCxnSpPr>
        <p:spPr>
          <a:xfrm>
            <a:off x="1371687" y="798973"/>
            <a:ext cx="0" cy="1067168"/>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xmlns="" val="26215765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535411" y="1756130"/>
            <a:ext cx="5525081" cy="1887950"/>
          </a:xfrm>
        </p:spPr>
        <p:txBody>
          <a:bodyPr anchor="b">
            <a:normAutofit/>
          </a:bodyPr>
          <a:lstStyle>
            <a:lvl1pPr algn="l">
              <a:defRPr sz="3200"/>
            </a:lvl1pPr>
          </a:lstStyle>
          <a:p>
            <a:r>
              <a:rPr lang="ru-RU"/>
              <a:t>Образец заголовка</a:t>
            </a:r>
            <a:endParaRPr lang="en-US" dirty="0"/>
          </a:p>
        </p:txBody>
      </p:sp>
      <p:sp>
        <p:nvSpPr>
          <p:cNvPr id="3" name="Text Placeholder 2"/>
          <p:cNvSpPr>
            <a:spLocks noGrp="1"/>
          </p:cNvSpPr>
          <p:nvPr>
            <p:ph type="body" idx="1"/>
          </p:nvPr>
        </p:nvSpPr>
        <p:spPr>
          <a:xfrm>
            <a:off x="1535412" y="3806196"/>
            <a:ext cx="5525081" cy="1012929"/>
          </a:xfrm>
        </p:spPr>
        <p:txBody>
          <a:bodyPr tIns="91440">
            <a:normAutofit/>
          </a:bodyPr>
          <a:lstStyle>
            <a:lvl1pPr marL="0" indent="0" algn="l">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5B106E36-FD25-4E2D-B0AA-010F637433A0}" type="datetimeFigureOut">
              <a:rPr lang="ru-RU" smtClean="0"/>
              <a:pPr/>
              <a:t>28.01.2018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cxnSp>
        <p:nvCxnSpPr>
          <p:cNvPr id="8" name="Straight Connector 7"/>
          <p:cNvCxnSpPr/>
          <p:nvPr/>
        </p:nvCxnSpPr>
        <p:spPr>
          <a:xfrm>
            <a:off x="1371687" y="798973"/>
            <a:ext cx="0" cy="2845107"/>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xmlns="" val="6866024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1535413" y="804890"/>
            <a:ext cx="6479421" cy="1059305"/>
          </a:xfrm>
        </p:spPr>
        <p:txBody>
          <a:bodyPr/>
          <a:lstStyle/>
          <a:p>
            <a:r>
              <a:rPr lang="ru-RU"/>
              <a:t>Образец заголовка</a:t>
            </a:r>
            <a:endParaRPr lang="en-US" dirty="0"/>
          </a:p>
        </p:txBody>
      </p:sp>
      <p:sp>
        <p:nvSpPr>
          <p:cNvPr id="3" name="Content Placeholder 2"/>
          <p:cNvSpPr>
            <a:spLocks noGrp="1"/>
          </p:cNvSpPr>
          <p:nvPr>
            <p:ph sz="half" idx="1"/>
          </p:nvPr>
        </p:nvSpPr>
        <p:spPr>
          <a:xfrm>
            <a:off x="1535412" y="2013936"/>
            <a:ext cx="3079690" cy="343756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935143" y="2013936"/>
            <a:ext cx="3079690" cy="343755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5B106E36-FD25-4E2D-B0AA-010F637433A0}" type="datetimeFigureOut">
              <a:rPr lang="ru-RU" smtClean="0"/>
              <a:pPr/>
              <a:t>28.01.2018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cxnSp>
        <p:nvCxnSpPr>
          <p:cNvPr id="9" name="Straight Connector 8"/>
          <p:cNvCxnSpPr/>
          <p:nvPr/>
        </p:nvCxnSpPr>
        <p:spPr>
          <a:xfrm>
            <a:off x="1371687" y="798973"/>
            <a:ext cx="0" cy="1067168"/>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xmlns="" val="7268049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1535413" y="804164"/>
            <a:ext cx="6479422" cy="1056319"/>
          </a:xfrm>
        </p:spPr>
        <p:txBody>
          <a:bodyPr/>
          <a:lstStyle/>
          <a:p>
            <a:r>
              <a:rPr lang="ru-RU"/>
              <a:t>Образец заголовка</a:t>
            </a:r>
            <a:endParaRPr lang="en-US" dirty="0"/>
          </a:p>
        </p:txBody>
      </p:sp>
      <p:sp>
        <p:nvSpPr>
          <p:cNvPr id="3" name="Text Placeholder 2"/>
          <p:cNvSpPr>
            <a:spLocks noGrp="1"/>
          </p:cNvSpPr>
          <p:nvPr>
            <p:ph type="body" idx="1"/>
          </p:nvPr>
        </p:nvSpPr>
        <p:spPr>
          <a:xfrm>
            <a:off x="1535413" y="2019550"/>
            <a:ext cx="3079690" cy="801943"/>
          </a:xfrm>
        </p:spPr>
        <p:txBody>
          <a:bodyPr anchor="b">
            <a:normAutofit/>
          </a:bodyPr>
          <a:lstStyle>
            <a:lvl1pPr marL="0" indent="0">
              <a:lnSpc>
                <a:spcPct val="100000"/>
              </a:lnSpc>
              <a:buNone/>
              <a:defRPr sz="2200" b="0" cap="all" baseline="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a:t>Образец текста</a:t>
            </a:r>
          </a:p>
        </p:txBody>
      </p:sp>
      <p:sp>
        <p:nvSpPr>
          <p:cNvPr id="4" name="Content Placeholder 3"/>
          <p:cNvSpPr>
            <a:spLocks noGrp="1"/>
          </p:cNvSpPr>
          <p:nvPr>
            <p:ph sz="half" idx="2"/>
          </p:nvPr>
        </p:nvSpPr>
        <p:spPr>
          <a:xfrm>
            <a:off x="1535413" y="2824270"/>
            <a:ext cx="3079690" cy="264445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935142" y="2023004"/>
            <a:ext cx="3079691" cy="802237"/>
          </a:xfrm>
        </p:spPr>
        <p:txBody>
          <a:bodyPr anchor="b">
            <a:normAutofit/>
          </a:bodyPr>
          <a:lstStyle>
            <a:lvl1pPr marL="0" indent="0">
              <a:lnSpc>
                <a:spcPct val="100000"/>
              </a:lnSpc>
              <a:buNone/>
              <a:defRPr sz="2200" b="0" cap="all" baseline="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a:t>Образец текста</a:t>
            </a:r>
          </a:p>
        </p:txBody>
      </p:sp>
      <p:sp>
        <p:nvSpPr>
          <p:cNvPr id="6" name="Content Placeholder 5"/>
          <p:cNvSpPr>
            <a:spLocks noGrp="1"/>
          </p:cNvSpPr>
          <p:nvPr>
            <p:ph sz="quarter" idx="4"/>
          </p:nvPr>
        </p:nvSpPr>
        <p:spPr>
          <a:xfrm>
            <a:off x="4935142" y="2821491"/>
            <a:ext cx="3079691" cy="2637371"/>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5B106E36-FD25-4E2D-B0AA-010F637433A0}" type="datetimeFigureOut">
              <a:rPr lang="ru-RU" smtClean="0"/>
              <a:pPr/>
              <a:t>28.01.2018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725C68B6-61C2-468F-89AB-4B9F7531AA68}" type="slidenum">
              <a:rPr lang="ru-RU" smtClean="0"/>
              <a:pPr/>
              <a:t>‹#›</a:t>
            </a:fld>
            <a:endParaRPr lang="ru-RU"/>
          </a:p>
        </p:txBody>
      </p:sp>
      <p:cxnSp>
        <p:nvCxnSpPr>
          <p:cNvPr id="11" name="Straight Connector 10"/>
          <p:cNvCxnSpPr/>
          <p:nvPr/>
        </p:nvCxnSpPr>
        <p:spPr>
          <a:xfrm>
            <a:off x="1371687" y="798973"/>
            <a:ext cx="0" cy="1067168"/>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xmlns="" val="19191306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5B106E36-FD25-4E2D-B0AA-010F637433A0}" type="datetimeFigureOut">
              <a:rPr lang="ru-RU" smtClean="0"/>
              <a:pPr/>
              <a:t>28.01.2018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25C68B6-61C2-468F-89AB-4B9F7531AA68}" type="slidenum">
              <a:rPr lang="ru-RU" smtClean="0"/>
              <a:pPr/>
              <a:t>‹#›</a:t>
            </a:fld>
            <a:endParaRPr lang="ru-RU"/>
          </a:p>
        </p:txBody>
      </p:sp>
      <p:cxnSp>
        <p:nvCxnSpPr>
          <p:cNvPr id="7" name="Straight Connector 6"/>
          <p:cNvCxnSpPr/>
          <p:nvPr/>
        </p:nvCxnSpPr>
        <p:spPr>
          <a:xfrm>
            <a:off x="1371687" y="798973"/>
            <a:ext cx="0" cy="1067168"/>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xmlns="" val="30928130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106E36-FD25-4E2D-B0AA-010F637433A0}" type="datetimeFigureOut">
              <a:rPr lang="ru-RU" smtClean="0"/>
              <a:pPr/>
              <a:t>28.01.2018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xmlns="" val="36021325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535356" y="798973"/>
            <a:ext cx="2329635" cy="2247117"/>
          </a:xfrm>
        </p:spPr>
        <p:txBody>
          <a:bodyPr anchor="b">
            <a:normAutofit/>
          </a:bodyPr>
          <a:lstStyle>
            <a:lvl1pPr algn="l">
              <a:defRPr sz="2400"/>
            </a:lvl1pPr>
          </a:lstStyle>
          <a:p>
            <a:r>
              <a:rPr lang="ru-RU"/>
              <a:t>Образец заголовка</a:t>
            </a:r>
            <a:endParaRPr lang="en-US" dirty="0"/>
          </a:p>
        </p:txBody>
      </p:sp>
      <p:sp>
        <p:nvSpPr>
          <p:cNvPr id="3" name="Content Placeholder 2"/>
          <p:cNvSpPr>
            <a:spLocks noGrp="1"/>
          </p:cNvSpPr>
          <p:nvPr>
            <p:ph idx="1"/>
          </p:nvPr>
        </p:nvSpPr>
        <p:spPr>
          <a:xfrm>
            <a:off x="4186656" y="798974"/>
            <a:ext cx="3828178" cy="4658826"/>
          </a:xfrm>
        </p:spPr>
        <p:txBody>
          <a:bodyPr anchor="ct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535413" y="3205492"/>
            <a:ext cx="2330998" cy="2248181"/>
          </a:xfrm>
        </p:spPr>
        <p:txBody>
          <a:bodyPr>
            <a:normAutofit/>
          </a:bodyPr>
          <a:lstStyle>
            <a:lvl1pPr marL="0" indent="0" algn="l">
              <a:buNone/>
              <a:defRPr sz="16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a:t>Образец текста</a:t>
            </a:r>
          </a:p>
        </p:txBody>
      </p:sp>
      <p:sp>
        <p:nvSpPr>
          <p:cNvPr id="5" name="Date Placeholder 4"/>
          <p:cNvSpPr>
            <a:spLocks noGrp="1"/>
          </p:cNvSpPr>
          <p:nvPr>
            <p:ph type="dt" sz="half" idx="10"/>
          </p:nvPr>
        </p:nvSpPr>
        <p:spPr/>
        <p:txBody>
          <a:bodyPr/>
          <a:lstStyle/>
          <a:p>
            <a:fld id="{5B106E36-FD25-4E2D-B0AA-010F637433A0}" type="datetimeFigureOut">
              <a:rPr lang="ru-RU" smtClean="0"/>
              <a:pPr/>
              <a:t>28.01.2018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cxnSp>
        <p:nvCxnSpPr>
          <p:cNvPr id="9" name="Straight Connector 8"/>
          <p:cNvCxnSpPr/>
          <p:nvPr/>
        </p:nvCxnSpPr>
        <p:spPr>
          <a:xfrm>
            <a:off x="1371687" y="798973"/>
            <a:ext cx="0" cy="2247117"/>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xmlns="" val="39901904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grpSp>
        <p:nvGrpSpPr>
          <p:cNvPr id="9" name="Group 8"/>
          <p:cNvGrpSpPr/>
          <p:nvPr/>
        </p:nvGrpSpPr>
        <p:grpSpPr>
          <a:xfrm>
            <a:off x="4996501" y="482171"/>
            <a:ext cx="3511387" cy="5149101"/>
            <a:chOff x="4996501" y="482171"/>
            <a:chExt cx="3511387" cy="5149101"/>
          </a:xfrm>
        </p:grpSpPr>
        <p:sp>
          <p:nvSpPr>
            <p:cNvPr id="14" name="Rectangle 13"/>
            <p:cNvSpPr/>
            <p:nvPr/>
          </p:nvSpPr>
          <p:spPr>
            <a:xfrm>
              <a:off x="4996501" y="482171"/>
              <a:ext cx="3511387" cy="5149101"/>
            </a:xfrm>
            <a:prstGeom prst="rect">
              <a:avLst/>
            </a:prstGeom>
            <a:gradFill>
              <a:gsLst>
                <a:gs pos="0">
                  <a:schemeClr val="bg2">
                    <a:lumMod val="10000"/>
                  </a:schemeClr>
                </a:gs>
                <a:gs pos="100000">
                  <a:schemeClr val="bg2">
                    <a:lumMod val="10000"/>
                  </a:schemeClr>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prstMaterial="matte">
              <a:bevelT w="133350" h="50800" prst="divot"/>
            </a:sp3d>
          </p:spPr>
          <p:style>
            <a:lnRef idx="1">
              <a:schemeClr val="accent1"/>
            </a:lnRef>
            <a:fillRef idx="3">
              <a:schemeClr val="accent1"/>
            </a:fillRef>
            <a:effectRef idx="2">
              <a:schemeClr val="accent1"/>
            </a:effectRef>
            <a:fontRef idx="minor">
              <a:schemeClr val="lt1"/>
            </a:fontRef>
          </p:style>
        </p:sp>
        <p:sp>
          <p:nvSpPr>
            <p:cNvPr id="15" name="Rectangle 14"/>
            <p:cNvSpPr/>
            <p:nvPr/>
          </p:nvSpPr>
          <p:spPr>
            <a:xfrm>
              <a:off x="5312152" y="812506"/>
              <a:ext cx="2883013" cy="4479361"/>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536201" y="1129513"/>
            <a:ext cx="3152882" cy="1830584"/>
          </a:xfrm>
        </p:spPr>
        <p:txBody>
          <a:bodyPr anchor="b">
            <a:normAutofit/>
          </a:bodyPr>
          <a:lstStyle>
            <a:lvl1pP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640128" y="1122543"/>
            <a:ext cx="2234998" cy="3866327"/>
          </a:xfrm>
          <a:solidFill>
            <a:schemeClr val="bg1">
              <a:lumMod val="85000"/>
            </a:schemeClr>
          </a:solidFill>
          <a:ln w="9525" cap="sq">
            <a:noFill/>
            <a:miter lim="800000"/>
          </a:ln>
          <a:effectLst/>
        </p:spPr>
        <p:txBody>
          <a:bodyPr anchor="t"/>
          <a:lstStyle>
            <a:lvl1pPr marL="0" indent="0" algn="ctr">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ru-RU"/>
              <a:t>Вставка рисунка</a:t>
            </a:r>
            <a:endParaRPr lang="en-US" dirty="0"/>
          </a:p>
        </p:txBody>
      </p:sp>
      <p:sp>
        <p:nvSpPr>
          <p:cNvPr id="4" name="Text Placeholder 3"/>
          <p:cNvSpPr>
            <a:spLocks noGrp="1"/>
          </p:cNvSpPr>
          <p:nvPr>
            <p:ph type="body" sz="half" idx="2"/>
          </p:nvPr>
        </p:nvSpPr>
        <p:spPr>
          <a:xfrm>
            <a:off x="1535412" y="3145992"/>
            <a:ext cx="3148365" cy="2003742"/>
          </a:xfrm>
        </p:spPr>
        <p:txBody>
          <a:bodyPr>
            <a:normAutofit/>
          </a:bodyPr>
          <a:lstStyle>
            <a:lvl1pPr marL="0" indent="0" algn="l">
              <a:buNone/>
              <a:defRPr sz="18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a:t>Образец текста</a:t>
            </a:r>
          </a:p>
        </p:txBody>
      </p:sp>
      <p:sp>
        <p:nvSpPr>
          <p:cNvPr id="5" name="Date Placeholder 4"/>
          <p:cNvSpPr>
            <a:spLocks noGrp="1"/>
          </p:cNvSpPr>
          <p:nvPr>
            <p:ph type="dt" sz="half" idx="10"/>
          </p:nvPr>
        </p:nvSpPr>
        <p:spPr>
          <a:xfrm>
            <a:off x="1535412" y="5469857"/>
            <a:ext cx="3153672" cy="320123"/>
          </a:xfrm>
        </p:spPr>
        <p:txBody>
          <a:bodyPr/>
          <a:lstStyle>
            <a:lvl1pPr algn="l">
              <a:defRPr/>
            </a:lvl1pPr>
          </a:lstStyle>
          <a:p>
            <a:fld id="{5B106E36-FD25-4E2D-B0AA-010F637433A0}" type="datetimeFigureOut">
              <a:rPr lang="ru-RU" smtClean="0"/>
              <a:pPr/>
              <a:t>28.01.2018</a:t>
            </a:fld>
            <a:endParaRPr lang="ru-RU"/>
          </a:p>
        </p:txBody>
      </p:sp>
      <p:sp>
        <p:nvSpPr>
          <p:cNvPr id="6" name="Footer Placeholder 5"/>
          <p:cNvSpPr>
            <a:spLocks noGrp="1"/>
          </p:cNvSpPr>
          <p:nvPr>
            <p:ph type="ftr" sz="quarter" idx="11"/>
          </p:nvPr>
        </p:nvSpPr>
        <p:spPr>
          <a:xfrm>
            <a:off x="1536252" y="318641"/>
            <a:ext cx="3152831" cy="320931"/>
          </a:xfrm>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cxnSp>
        <p:nvCxnSpPr>
          <p:cNvPr id="12" name="Straight Connector 11"/>
          <p:cNvCxnSpPr/>
          <p:nvPr/>
        </p:nvCxnSpPr>
        <p:spPr>
          <a:xfrm>
            <a:off x="1371687" y="798973"/>
            <a:ext cx="0" cy="2161124"/>
          </a:xfrm>
          <a:prstGeom prst="line">
            <a:avLst/>
          </a:prstGeom>
          <a:ln w="38100" cmpd="sng">
            <a:solidFill>
              <a:schemeClr val="accent1"/>
            </a:solidFill>
            <a:prstDash val="solid"/>
            <a:tailEnd type="non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xmlns="" val="593938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 name="Rectangle 9"/>
          <p:cNvSpPr/>
          <p:nvPr/>
        </p:nvSpPr>
        <p:spPr>
          <a:xfrm>
            <a:off x="0" y="2015734"/>
            <a:ext cx="9144000" cy="4147322"/>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cstate="screen"/>
          <a:srcRect b="-2958"/>
          <a:stretch/>
        </p:blipFill>
        <p:spPr>
          <a:xfrm>
            <a:off x="0" y="6163056"/>
            <a:ext cx="9144000" cy="715502"/>
          </a:xfrm>
          <a:prstGeom prst="rect">
            <a:avLst/>
          </a:prstGeom>
        </p:spPr>
      </p:pic>
      <p:sp>
        <p:nvSpPr>
          <p:cNvPr id="2" name="Title Placeholder 1"/>
          <p:cNvSpPr>
            <a:spLocks noGrp="1"/>
          </p:cNvSpPr>
          <p:nvPr>
            <p:ph type="title"/>
          </p:nvPr>
        </p:nvSpPr>
        <p:spPr>
          <a:xfrm>
            <a:off x="1535413" y="804520"/>
            <a:ext cx="6479421" cy="1049235"/>
          </a:xfrm>
          <a:prstGeom prst="rect">
            <a:avLst/>
          </a:prstGeom>
        </p:spPr>
        <p:txBody>
          <a:bodyPr vert="horz" lIns="91440" tIns="45720" rIns="91440" bIns="45720" rtlCol="0" anchor="b">
            <a:normAutofit/>
          </a:bodyPr>
          <a:lstStyle/>
          <a:p>
            <a:r>
              <a:rPr lang="ru-RU"/>
              <a:t>Образец заголовка</a:t>
            </a:r>
            <a:endParaRPr lang="en-US" dirty="0"/>
          </a:p>
        </p:txBody>
      </p:sp>
      <p:sp>
        <p:nvSpPr>
          <p:cNvPr id="3" name="Text Placeholder 2"/>
          <p:cNvSpPr>
            <a:spLocks noGrp="1"/>
          </p:cNvSpPr>
          <p:nvPr>
            <p:ph type="body" idx="1"/>
          </p:nvPr>
        </p:nvSpPr>
        <p:spPr>
          <a:xfrm>
            <a:off x="1535413" y="2015733"/>
            <a:ext cx="6479421"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5646542" y="330370"/>
            <a:ext cx="2368292"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5B106E36-FD25-4E2D-B0AA-010F637433A0}" type="datetimeFigureOut">
              <a:rPr lang="ru-RU" smtClean="0"/>
              <a:pPr/>
              <a:t>28.01.2018</a:t>
            </a:fld>
            <a:endParaRPr lang="ru-RU"/>
          </a:p>
        </p:txBody>
      </p:sp>
      <p:sp>
        <p:nvSpPr>
          <p:cNvPr id="5" name="Footer Placeholder 4"/>
          <p:cNvSpPr>
            <a:spLocks noGrp="1"/>
          </p:cNvSpPr>
          <p:nvPr>
            <p:ph type="ftr" sz="quarter" idx="3"/>
          </p:nvPr>
        </p:nvSpPr>
        <p:spPr>
          <a:xfrm>
            <a:off x="1535413" y="329308"/>
            <a:ext cx="3942082"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487725" y="798973"/>
            <a:ext cx="795746" cy="503578"/>
          </a:xfrm>
          <a:prstGeom prst="rect">
            <a:avLst/>
          </a:prstGeom>
        </p:spPr>
        <p:txBody>
          <a:bodyPr vert="horz" lIns="91440" tIns="45720" rIns="91440" bIns="45720" rtlCol="0" anchor="t"/>
          <a:lstStyle>
            <a:lvl1pPr algn="r">
              <a:defRPr sz="2800">
                <a:solidFill>
                  <a:schemeClr val="accent1"/>
                </a:solidFill>
              </a:defRPr>
            </a:lvl1pPr>
          </a:lstStyle>
          <a:p>
            <a:fld id="{725C68B6-61C2-468F-89AB-4B9F7531AA68}" type="slidenum">
              <a:rPr lang="ru-RU" smtClean="0"/>
              <a:pPr/>
              <a:t>‹#›</a:t>
            </a:fld>
            <a:endParaRPr lang="ru-RU"/>
          </a:p>
        </p:txBody>
      </p:sp>
      <p:cxnSp>
        <p:nvCxnSpPr>
          <p:cNvPr id="12" name="Straight Connector 11"/>
          <p:cNvCxnSpPr/>
          <p:nvPr/>
        </p:nvCxnSpPr>
        <p:spPr>
          <a:xfrm>
            <a:off x="0" y="6171272"/>
            <a:ext cx="9144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85759320"/>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txStyles>
    <p:titleStyle>
      <a:lvl1pPr algn="l" defTabSz="685800" rtl="0" eaLnBrk="1" latinLnBrk="0" hangingPunct="1">
        <a:lnSpc>
          <a:spcPct val="90000"/>
        </a:lnSpc>
        <a:spcBef>
          <a:spcPct val="0"/>
        </a:spcBef>
        <a:buNone/>
        <a:defRPr sz="3200" b="0" i="0" kern="1200" cap="none">
          <a:solidFill>
            <a:schemeClr val="tx1"/>
          </a:solidFill>
          <a:effectLst/>
          <a:latin typeface="+mj-lt"/>
          <a:ea typeface="+mj-ea"/>
          <a:cs typeface="+mj-cs"/>
        </a:defRPr>
      </a:lvl1pPr>
    </p:titleStyle>
    <p:bodyStyle>
      <a:lvl1pPr marL="228600" indent="-228600" algn="l" defTabSz="685800" rtl="0" eaLnBrk="1" latinLnBrk="0" hangingPunct="1">
        <a:lnSpc>
          <a:spcPct val="120000"/>
        </a:lnSpc>
        <a:spcBef>
          <a:spcPts val="1000"/>
        </a:spcBef>
        <a:buClr>
          <a:schemeClr val="accent1"/>
        </a:buClr>
        <a:buSzPct val="100000"/>
        <a:buFont typeface="Arial" panose="020B0604020202020204" pitchFamily="34" charset="0"/>
        <a:buChar char="•"/>
        <a:defRPr sz="2000" kern="1200" cap="none">
          <a:solidFill>
            <a:schemeClr val="tx1"/>
          </a:solidFill>
          <a:effectLst/>
          <a:latin typeface="+mn-lt"/>
          <a:ea typeface="+mn-ea"/>
          <a:cs typeface="+mn-cs"/>
        </a:defRPr>
      </a:lvl1pPr>
      <a:lvl2pPr marL="6858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600" kern="1200" cap="none" baseline="0">
          <a:solidFill>
            <a:schemeClr val="tx1"/>
          </a:solidFill>
          <a:effectLst/>
          <a:latin typeface="+mn-lt"/>
          <a:ea typeface="+mn-ea"/>
          <a:cs typeface="+mn-cs"/>
        </a:defRPr>
      </a:lvl2pPr>
      <a:lvl3pPr marL="11430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600" kern="1200" cap="none">
          <a:solidFill>
            <a:schemeClr val="tx1"/>
          </a:solidFill>
          <a:effectLst/>
          <a:latin typeface="+mn-lt"/>
          <a:ea typeface="+mn-ea"/>
          <a:cs typeface="+mn-cs"/>
        </a:defRPr>
      </a:lvl3pPr>
      <a:lvl4pPr marL="16002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200" kern="1200" cap="none">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6.emf"/></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Пасха - Картинка 214/128"/>
          <p:cNvPicPr>
            <a:picLocks noChangeAspect="1" noChangeArrowheads="1"/>
          </p:cNvPicPr>
          <p:nvPr/>
        </p:nvPicPr>
        <p:blipFill>
          <a:blip r:embed="rId2"/>
          <a:srcRect/>
          <a:stretch>
            <a:fillRect/>
          </a:stretch>
        </p:blipFill>
        <p:spPr bwMode="auto">
          <a:xfrm>
            <a:off x="0" y="0"/>
            <a:ext cx="9143999" cy="6857999"/>
          </a:xfrm>
          <a:prstGeom prst="rect">
            <a:avLst/>
          </a:prstGeom>
          <a:noFill/>
        </p:spPr>
      </p:pic>
      <p:sp>
        <p:nvSpPr>
          <p:cNvPr id="5" name="TextBox 4"/>
          <p:cNvSpPr txBox="1"/>
          <p:nvPr/>
        </p:nvSpPr>
        <p:spPr>
          <a:xfrm>
            <a:off x="521613" y="1268760"/>
            <a:ext cx="6429420" cy="3046988"/>
          </a:xfrm>
          <a:prstGeom prst="rect">
            <a:avLst/>
          </a:prstGeom>
          <a:noFill/>
        </p:spPr>
        <p:txBody>
          <a:bodyPr wrap="square" rtlCol="0">
            <a:spAutoFit/>
          </a:bodyPr>
          <a:lstStyle/>
          <a:p>
            <a:pPr algn="ctr"/>
            <a:r>
              <a:rPr lang="ru-RU" sz="6000" b="1" dirty="0">
                <a:solidFill>
                  <a:srgbClr val="FF0000"/>
                </a:solidFill>
                <a:latin typeface="Times New Roman" panose="02020603050405020304" pitchFamily="18" charset="0"/>
                <a:cs typeface="Times New Roman" panose="02020603050405020304" pitchFamily="18" charset="0"/>
              </a:rPr>
              <a:t>«Праздник Светлой Пасхи».</a:t>
            </a:r>
            <a:endParaRPr lang="ru-RU" sz="6000" dirty="0">
              <a:solidFill>
                <a:srgbClr val="FF0000"/>
              </a:solidFill>
              <a:latin typeface="Times New Roman" panose="02020603050405020304" pitchFamily="18" charset="0"/>
              <a:cs typeface="Times New Roman" panose="02020603050405020304" pitchFamily="18" charset="0"/>
            </a:endParaRPr>
          </a:p>
          <a:p>
            <a:pPr algn="ctr"/>
            <a:endParaRPr lang="en-US" sz="2400" dirty="0">
              <a:latin typeface="Times New Roman" pitchFamily="18" charset="0"/>
              <a:cs typeface="Times New Roman" pitchFamily="18" charset="0"/>
            </a:endParaRPr>
          </a:p>
          <a:p>
            <a:pPr algn="ctr"/>
            <a:endParaRPr lang="ru-RU" sz="2000" dirty="0">
              <a:latin typeface="Times New Roman" pitchFamily="18" charset="0"/>
              <a:cs typeface="Times New Roman" pitchFamily="18" charset="0"/>
            </a:endParaRPr>
          </a:p>
          <a:p>
            <a:pPr algn="ctr"/>
            <a:endParaRPr lang="ru-RU" sz="2800" b="1" dirty="0">
              <a:solidFill>
                <a:srgbClr val="FF0000"/>
              </a:solidFill>
              <a:latin typeface="Times New Roman" pitchFamily="18" charset="0"/>
              <a:cs typeface="Times New Roman" pitchFamily="18" charset="0"/>
            </a:endParaRPr>
          </a:p>
        </p:txBody>
      </p:sp>
      <p:sp>
        <p:nvSpPr>
          <p:cNvPr id="6" name="TextBox 5"/>
          <p:cNvSpPr txBox="1"/>
          <p:nvPr/>
        </p:nvSpPr>
        <p:spPr>
          <a:xfrm>
            <a:off x="401618" y="5022468"/>
            <a:ext cx="2092689" cy="646331"/>
          </a:xfrm>
          <a:prstGeom prst="rect">
            <a:avLst/>
          </a:prstGeom>
          <a:noFill/>
        </p:spPr>
        <p:txBody>
          <a:bodyPr wrap="none" rtlCol="0">
            <a:spAutoFit/>
          </a:bodyPr>
          <a:lstStyle/>
          <a:p>
            <a:r>
              <a:rPr lang="ru-RU" b="1" dirty="0">
                <a:latin typeface="Times New Roman" panose="02020603050405020304" pitchFamily="18" charset="0"/>
                <a:cs typeface="Times New Roman" panose="02020603050405020304" pitchFamily="18" charset="0"/>
              </a:rPr>
              <a:t>Васильева .Е.О</a:t>
            </a:r>
          </a:p>
          <a:p>
            <a:r>
              <a:rPr lang="ru-RU" b="1" dirty="0" err="1">
                <a:latin typeface="Times New Roman" panose="02020603050405020304" pitchFamily="18" charset="0"/>
                <a:cs typeface="Times New Roman" panose="02020603050405020304" pitchFamily="18" charset="0"/>
              </a:rPr>
              <a:t>Г.Семилуки</a:t>
            </a:r>
            <a:r>
              <a:rPr lang="ru-RU" b="1" dirty="0">
                <a:latin typeface="Times New Roman" panose="02020603050405020304" pitchFamily="18" charset="0"/>
                <a:cs typeface="Times New Roman" panose="02020603050405020304" pitchFamily="18" charset="0"/>
              </a:rPr>
              <a:t> 2016г.</a:t>
            </a:r>
            <a:endParaRPr lang="ru-RU" dirty="0"/>
          </a:p>
        </p:txBody>
      </p:sp>
      <p:pic>
        <p:nvPicPr>
          <p:cNvPr id="3" name="Рисунок 2"/>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0" y="-14315"/>
            <a:ext cx="9143999" cy="6885099"/>
          </a:xfrm>
          <a:prstGeom prst="rect">
            <a:avLst/>
          </a:prstGeom>
        </p:spPr>
      </p:pic>
      <p:sp>
        <p:nvSpPr>
          <p:cNvPr id="4" name="Прямоугольник 3"/>
          <p:cNvSpPr/>
          <p:nvPr/>
        </p:nvSpPr>
        <p:spPr>
          <a:xfrm>
            <a:off x="1259632" y="2420888"/>
            <a:ext cx="6031929" cy="4493538"/>
          </a:xfrm>
          <a:prstGeom prst="rect">
            <a:avLst/>
          </a:prstGeom>
          <a:noFill/>
        </p:spPr>
        <p:txBody>
          <a:bodyPr wrap="square" lIns="91440" tIns="45720" rIns="91440" bIns="45720">
            <a:spAutoFit/>
          </a:bodyPr>
          <a:lstStyle/>
          <a:p>
            <a:pPr algn="ctr"/>
            <a:r>
              <a:rPr lang="ru-RU" sz="9600" b="0" cap="none" spc="0" dirty="0">
                <a:ln w="0"/>
                <a:solidFill>
                  <a:schemeClr val="tx1"/>
                </a:solidFill>
                <a:effectLst>
                  <a:outerShdw blurRad="38100" dist="19050" dir="2700000" algn="tl" rotWithShape="0">
                    <a:schemeClr val="dk1">
                      <a:alpha val="40000"/>
                    </a:schemeClr>
                  </a:outerShdw>
                </a:effectLst>
              </a:rPr>
              <a:t>Светлая Пасха</a:t>
            </a:r>
          </a:p>
          <a:p>
            <a:pPr algn="ctr"/>
            <a:endParaRPr lang="ru-RU" sz="5400" dirty="0">
              <a:ln w="0"/>
              <a:effectLst>
                <a:outerShdw blurRad="38100" dist="19050" dir="2700000" algn="tl" rotWithShape="0">
                  <a:schemeClr val="dk1">
                    <a:alpha val="40000"/>
                  </a:schemeClr>
                </a:outerShdw>
              </a:effectLst>
            </a:endParaRPr>
          </a:p>
          <a:p>
            <a:pPr algn="ctr"/>
            <a:r>
              <a:rPr lang="ru-RU" sz="2000" b="0" cap="none" spc="0" dirty="0">
                <a:ln w="0"/>
                <a:solidFill>
                  <a:schemeClr val="tx1"/>
                </a:solidFill>
                <a:effectLst>
                  <a:outerShdw blurRad="38100" dist="19050" dir="2700000" algn="tl" rotWithShape="0">
                    <a:schemeClr val="dk1">
                      <a:alpha val="40000"/>
                    </a:schemeClr>
                  </a:outerShdw>
                </a:effectLst>
              </a:rPr>
              <a:t>Васильева Е.О</a:t>
            </a:r>
          </a:p>
          <a:p>
            <a:pPr algn="ctr"/>
            <a:r>
              <a:rPr lang="ru-RU" sz="2000" dirty="0">
                <a:ln w="0"/>
                <a:effectLst>
                  <a:outerShdw blurRad="38100" dist="19050" dir="2700000" algn="tl" rotWithShape="0">
                    <a:schemeClr val="dk1">
                      <a:alpha val="40000"/>
                    </a:schemeClr>
                  </a:outerShdw>
                </a:effectLst>
              </a:rPr>
              <a:t>г. Семилуки 2016г</a:t>
            </a:r>
            <a:endParaRPr lang="ru-RU" sz="2000" b="0" cap="none" spc="0" dirty="0">
              <a:ln w="0"/>
              <a:solidFill>
                <a:schemeClr val="tx1"/>
              </a:solidFill>
              <a:effectLst>
                <a:outerShdw blurRad="38100" dist="19050" dir="2700000" algn="tl" rotWithShape="0">
                  <a:schemeClr val="dk1">
                    <a:alpha val="40000"/>
                  </a:schemeClr>
                </a:outerShdw>
              </a:effectLs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screen">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3" name="Прямоугольник 2"/>
          <p:cNvSpPr/>
          <p:nvPr/>
        </p:nvSpPr>
        <p:spPr>
          <a:xfrm>
            <a:off x="539552" y="5103674"/>
            <a:ext cx="7128792" cy="1754326"/>
          </a:xfrm>
          <a:prstGeom prst="rect">
            <a:avLst/>
          </a:prstGeom>
        </p:spPr>
        <p:style>
          <a:lnRef idx="2">
            <a:schemeClr val="dk1"/>
          </a:lnRef>
          <a:fillRef idx="1">
            <a:schemeClr val="lt1"/>
          </a:fillRef>
          <a:effectRef idx="0">
            <a:schemeClr val="dk1"/>
          </a:effectRef>
          <a:fontRef idx="minor">
            <a:schemeClr val="dk1"/>
          </a:fontRef>
        </p:style>
        <p:txBody>
          <a:bodyPr wrap="square" lIns="91440" tIns="45720" rIns="91440" bIns="45720">
            <a:spAutoFit/>
          </a:bodyPr>
          <a:lstStyle/>
          <a:p>
            <a:pPr algn="ctr"/>
            <a:r>
              <a:rPr lang="ru-RU" sz="5400" dirty="0">
                <a:ln w="0"/>
                <a:effectLst>
                  <a:outerShdw blurRad="38100" dist="19050" dir="2700000" algn="tl" rotWithShape="0">
                    <a:schemeClr val="dk1">
                      <a:alpha val="40000"/>
                    </a:schemeClr>
                  </a:outerShdw>
                </a:effectLst>
              </a:rPr>
              <a:t>Поход по группам с поздравлениями</a:t>
            </a:r>
          </a:p>
        </p:txBody>
      </p:sp>
    </p:spTree>
    <p:extLst>
      <p:ext uri="{BB962C8B-B14F-4D97-AF65-F5344CB8AC3E}">
        <p14:creationId xmlns:p14="http://schemas.microsoft.com/office/powerpoint/2010/main" xmlns="" val="16703655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screen">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4" name="Прямоугольник 3"/>
          <p:cNvSpPr/>
          <p:nvPr/>
        </p:nvSpPr>
        <p:spPr>
          <a:xfrm>
            <a:off x="3851920" y="5084666"/>
            <a:ext cx="4886397" cy="1754326"/>
          </a:xfrm>
          <a:prstGeom prst="rect">
            <a:avLst/>
          </a:prstGeom>
        </p:spPr>
        <p:style>
          <a:lnRef idx="2">
            <a:schemeClr val="dk1"/>
          </a:lnRef>
          <a:fillRef idx="1">
            <a:schemeClr val="lt1"/>
          </a:fillRef>
          <a:effectRef idx="0">
            <a:schemeClr val="dk1"/>
          </a:effectRef>
          <a:fontRef idx="minor">
            <a:schemeClr val="dk1"/>
          </a:fontRef>
        </p:style>
        <p:txBody>
          <a:bodyPr wrap="square" lIns="91440" tIns="45720" rIns="91440" bIns="45720">
            <a:spAutoFit/>
          </a:bodyPr>
          <a:lstStyle/>
          <a:p>
            <a:pPr algn="ctr"/>
            <a:r>
              <a:rPr lang="ru-RU" sz="5400" dirty="0">
                <a:ln w="0"/>
                <a:solidFill>
                  <a:schemeClr val="tx1"/>
                </a:solidFill>
                <a:effectLst>
                  <a:outerShdw blurRad="38100" dist="19050" dir="2700000" algn="tl" rotWithShape="0">
                    <a:schemeClr val="dk1">
                      <a:alpha val="40000"/>
                    </a:schemeClr>
                  </a:outerShdw>
                </a:effectLst>
              </a:rPr>
              <a:t>Выступление ребят</a:t>
            </a:r>
            <a:endParaRPr lang="ru-RU" sz="54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xmlns="" val="12483912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screen">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3" name="Прямоугольник 2"/>
          <p:cNvSpPr/>
          <p:nvPr/>
        </p:nvSpPr>
        <p:spPr>
          <a:xfrm>
            <a:off x="1475656" y="5934670"/>
            <a:ext cx="4778872" cy="923330"/>
          </a:xfrm>
          <a:prstGeom prst="rect">
            <a:avLst/>
          </a:prstGeom>
        </p:spPr>
        <p:style>
          <a:lnRef idx="2">
            <a:schemeClr val="dk1"/>
          </a:lnRef>
          <a:fillRef idx="1">
            <a:schemeClr val="lt1"/>
          </a:fillRef>
          <a:effectRef idx="0">
            <a:schemeClr val="dk1"/>
          </a:effectRef>
          <a:fontRef idx="minor">
            <a:schemeClr val="dk1"/>
          </a:fontRef>
        </p:style>
        <p:txBody>
          <a:bodyPr wrap="none" lIns="91440" tIns="45720" rIns="91440" bIns="45720">
            <a:spAutoFit/>
          </a:bodyPr>
          <a:lstStyle/>
          <a:p>
            <a:pPr algn="ctr"/>
            <a:r>
              <a:rPr lang="ru-RU" sz="5400" dirty="0">
                <a:ln w="0"/>
                <a:solidFill>
                  <a:schemeClr val="tx1"/>
                </a:solidFill>
                <a:effectLst>
                  <a:outerShdw blurRad="38100" dist="19050" dir="2700000" algn="tl" rotWithShape="0">
                    <a:schemeClr val="dk1">
                      <a:alpha val="40000"/>
                    </a:schemeClr>
                  </a:outerShdw>
                </a:effectLst>
              </a:rPr>
              <a:t>Танец-</a:t>
            </a:r>
            <a:r>
              <a:rPr lang="ru-RU" sz="5400" dirty="0" err="1">
                <a:ln w="0"/>
                <a:solidFill>
                  <a:schemeClr val="tx1"/>
                </a:solidFill>
                <a:effectLst>
                  <a:outerShdw blurRad="38100" dist="19050" dir="2700000" algn="tl" rotWithShape="0">
                    <a:schemeClr val="dk1">
                      <a:alpha val="40000"/>
                    </a:schemeClr>
                  </a:outerShdw>
                </a:effectLst>
              </a:rPr>
              <a:t>циплят</a:t>
            </a:r>
            <a:endParaRPr lang="ru-RU" sz="54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xmlns="" val="17954986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screen">
            <a:extLst>
              <a:ext uri="{28A0092B-C50C-407E-A947-70E740481C1C}">
                <a14:useLocalDpi xmlns:a14="http://schemas.microsoft.com/office/drawing/2010/main" xmlns="" val="0"/>
              </a:ext>
            </a:extLst>
          </a:blip>
          <a:stretch>
            <a:fillRect/>
          </a:stretch>
        </p:blipFill>
        <p:spPr>
          <a:xfrm>
            <a:off x="-42203" y="0"/>
            <a:ext cx="9186203" cy="6858000"/>
          </a:xfrm>
          <a:prstGeom prst="rect">
            <a:avLst/>
          </a:prstGeom>
        </p:spPr>
      </p:pic>
      <p:sp>
        <p:nvSpPr>
          <p:cNvPr id="3" name="Прямоугольник 2"/>
          <p:cNvSpPr/>
          <p:nvPr/>
        </p:nvSpPr>
        <p:spPr>
          <a:xfrm>
            <a:off x="3970789" y="5923764"/>
            <a:ext cx="5173211" cy="923330"/>
          </a:xfrm>
          <a:prstGeom prst="rect">
            <a:avLst/>
          </a:prstGeom>
        </p:spPr>
        <p:style>
          <a:lnRef idx="2">
            <a:schemeClr val="dk1"/>
          </a:lnRef>
          <a:fillRef idx="1">
            <a:schemeClr val="lt1"/>
          </a:fillRef>
          <a:effectRef idx="0">
            <a:schemeClr val="dk1"/>
          </a:effectRef>
          <a:fontRef idx="minor">
            <a:schemeClr val="dk1"/>
          </a:fontRef>
        </p:style>
        <p:txBody>
          <a:bodyPr wrap="none" lIns="91440" tIns="45720" rIns="91440" bIns="45720">
            <a:spAutoFit/>
          </a:bodyPr>
          <a:lstStyle/>
          <a:p>
            <a:pPr algn="ctr"/>
            <a:r>
              <a:rPr lang="ru-RU" sz="5400" b="0" cap="none" spc="0" dirty="0">
                <a:ln w="0"/>
                <a:solidFill>
                  <a:schemeClr val="tx1"/>
                </a:solidFill>
                <a:effectLst>
                  <a:outerShdw blurRad="38100" dist="19050" dir="2700000" algn="tl" rotWithShape="0">
                    <a:schemeClr val="dk1">
                      <a:alpha val="40000"/>
                    </a:schemeClr>
                  </a:outerShdw>
                </a:effectLst>
              </a:rPr>
              <a:t>Подарки детям</a:t>
            </a:r>
          </a:p>
        </p:txBody>
      </p:sp>
    </p:spTree>
    <p:extLst>
      <p:ext uri="{BB962C8B-B14F-4D97-AF65-F5344CB8AC3E}">
        <p14:creationId xmlns:p14="http://schemas.microsoft.com/office/powerpoint/2010/main" xmlns="" val="8578355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3" name="Прямоугольник 2"/>
          <p:cNvSpPr/>
          <p:nvPr/>
        </p:nvSpPr>
        <p:spPr>
          <a:xfrm>
            <a:off x="982721" y="2967335"/>
            <a:ext cx="7178568" cy="923330"/>
          </a:xfrm>
          <a:prstGeom prst="rect">
            <a:avLst/>
          </a:prstGeom>
        </p:spPr>
        <p:style>
          <a:lnRef idx="2">
            <a:schemeClr val="dk1"/>
          </a:lnRef>
          <a:fillRef idx="1">
            <a:schemeClr val="lt1"/>
          </a:fillRef>
          <a:effectRef idx="0">
            <a:schemeClr val="dk1"/>
          </a:effectRef>
          <a:fontRef idx="minor">
            <a:schemeClr val="dk1"/>
          </a:fontRef>
        </p:style>
        <p:txBody>
          <a:bodyPr wrap="none" lIns="91440" tIns="45720" rIns="91440" bIns="45720">
            <a:spAutoFit/>
          </a:bodyPr>
          <a:lstStyle/>
          <a:p>
            <a:pPr algn="ctr"/>
            <a:r>
              <a:rPr lang="ru-RU" sz="5400" b="0" cap="none" spc="0" dirty="0">
                <a:ln w="0"/>
                <a:solidFill>
                  <a:schemeClr val="tx1"/>
                </a:solidFill>
                <a:effectLst>
                  <a:outerShdw blurRad="38100" dist="19050" dir="2700000" algn="tl" rotWithShape="0">
                    <a:schemeClr val="dk1">
                      <a:alpha val="40000"/>
                    </a:schemeClr>
                  </a:outerShdw>
                </a:effectLst>
              </a:rPr>
              <a:t>Спасибо за внимание</a:t>
            </a:r>
          </a:p>
        </p:txBody>
      </p:sp>
    </p:spTree>
    <p:extLst>
      <p:ext uri="{BB962C8B-B14F-4D97-AF65-F5344CB8AC3E}">
        <p14:creationId xmlns:p14="http://schemas.microsoft.com/office/powerpoint/2010/main" xmlns="" val="8010158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4338" name="Picture 2" descr="easter eggs wallpaper"/>
          <p:cNvPicPr>
            <a:picLocks noChangeAspect="1" noChangeArrowheads="1"/>
          </p:cNvPicPr>
          <p:nvPr/>
        </p:nvPicPr>
        <p:blipFill>
          <a:blip r:embed="rId2"/>
          <a:srcRect/>
          <a:stretch>
            <a:fillRect/>
          </a:stretch>
        </p:blipFill>
        <p:spPr bwMode="auto">
          <a:xfrm>
            <a:off x="0" y="1"/>
            <a:ext cx="9144000" cy="6858000"/>
          </a:xfrm>
          <a:prstGeom prst="rect">
            <a:avLst/>
          </a:prstGeom>
          <a:noFill/>
        </p:spPr>
      </p:pic>
      <p:sp>
        <p:nvSpPr>
          <p:cNvPr id="5" name="Прямоугольник 4"/>
          <p:cNvSpPr/>
          <p:nvPr/>
        </p:nvSpPr>
        <p:spPr>
          <a:xfrm>
            <a:off x="571472" y="857232"/>
            <a:ext cx="8143932" cy="4247317"/>
          </a:xfrm>
          <a:prstGeom prst="rect">
            <a:avLst/>
          </a:prstGeom>
        </p:spPr>
        <p:txBody>
          <a:bodyPr wrap="square">
            <a:spAutoFit/>
          </a:bodyPr>
          <a:lstStyle/>
          <a:p>
            <a:pPr algn="ctr">
              <a:lnSpc>
                <a:spcPct val="150000"/>
              </a:lnSpc>
            </a:pPr>
            <a:r>
              <a:rPr lang="ru-RU" sz="2000" b="1" dirty="0">
                <a:solidFill>
                  <a:srgbClr val="FF0000"/>
                </a:solidFill>
                <a:latin typeface="Times New Roman" panose="02020603050405020304" pitchFamily="18" charset="0"/>
                <a:cs typeface="Times New Roman" pitchFamily="18" charset="0"/>
              </a:rPr>
              <a:t>Актуальность:</a:t>
            </a:r>
          </a:p>
          <a:p>
            <a:pPr algn="just">
              <a:lnSpc>
                <a:spcPct val="150000"/>
              </a:lnSpc>
            </a:pPr>
            <a:r>
              <a:rPr lang="ru-RU" sz="2000" dirty="0">
                <a:latin typeface="Times New Roman" panose="02020603050405020304" pitchFamily="18" charset="0"/>
                <a:cs typeface="Times New Roman" panose="02020603050405020304" pitchFamily="18" charset="0"/>
              </a:rPr>
              <a:t>Не секрет, что нам приходится заново учиться праздновать традиционные праздники. Когда-то традиции передавались в семье из поколения в поколение – «из уст в уста», «от сердца к сердцу». Народные праздники знакомят детей с существующими традициями и обычаями русского народа, помогают донести до ребенка высокие нравственные идеалы. Мы, взрослые должны познакомить детей с историей нашей Родины, научить пользоваться богатством культурных традиций</a:t>
            </a:r>
            <a:endParaRPr lang="ru-RU" u="sng" dirty="0">
              <a:latin typeface="Times New Roman" pitchFamily="18" charset="0"/>
              <a:cs typeface="Times New Roman" pitchFamily="18" charset="0"/>
            </a:endParaRPr>
          </a:p>
        </p:txBody>
      </p:sp>
      <p:pic>
        <p:nvPicPr>
          <p:cNvPr id="8" name="Рисунок 7"/>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pic>
        <p:nvPicPr>
          <p:cNvPr id="10" name="Рисунок 9"/>
          <p:cNvPicPr>
            <a:picLocks noChangeAspect="1"/>
          </p:cNvPicPr>
          <p:nvPr/>
        </p:nvPicPr>
        <p:blipFill>
          <a:blip r:embed="rId4"/>
          <a:stretch>
            <a:fillRect/>
          </a:stretch>
        </p:blipFill>
        <p:spPr>
          <a:xfrm>
            <a:off x="0" y="12438"/>
            <a:ext cx="9144000" cy="68580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5" name="Прямоугольник 4"/>
          <p:cNvSpPr/>
          <p:nvPr/>
        </p:nvSpPr>
        <p:spPr>
          <a:xfrm>
            <a:off x="857224" y="1000108"/>
            <a:ext cx="8001056" cy="1338828"/>
          </a:xfrm>
          <a:prstGeom prst="rect">
            <a:avLst/>
          </a:prstGeom>
        </p:spPr>
        <p:txBody>
          <a:bodyPr wrap="square">
            <a:spAutoFit/>
          </a:bodyPr>
          <a:lstStyle/>
          <a:p>
            <a:pPr>
              <a:lnSpc>
                <a:spcPct val="150000"/>
              </a:lnSpc>
            </a:pPr>
            <a:endParaRPr lang="ru-RU" dirty="0"/>
          </a:p>
          <a:p>
            <a:pPr>
              <a:lnSpc>
                <a:spcPct val="150000"/>
              </a:lnSpc>
            </a:pPr>
            <a:endParaRPr lang="ru-RU" dirty="0"/>
          </a:p>
          <a:p>
            <a:pPr>
              <a:lnSpc>
                <a:spcPct val="150000"/>
              </a:lnSpc>
            </a:pPr>
            <a:endParaRPr lang="ru-RU" dirty="0"/>
          </a:p>
        </p:txBody>
      </p:sp>
      <p:sp>
        <p:nvSpPr>
          <p:cNvPr id="7" name="Прямоугольник 6"/>
          <p:cNvSpPr/>
          <p:nvPr/>
        </p:nvSpPr>
        <p:spPr>
          <a:xfrm>
            <a:off x="4211960" y="1484783"/>
            <a:ext cx="4427984" cy="369332"/>
          </a:xfrm>
          <a:prstGeom prst="rect">
            <a:avLst/>
          </a:prstGeom>
        </p:spPr>
        <p:txBody>
          <a:bodyPr wrap="square">
            <a:spAutoFit/>
          </a:bodyPr>
          <a:lstStyle/>
          <a:p>
            <a:r>
              <a:rPr lang="ru-RU" dirty="0">
                <a:latin typeface="Times New Roman" panose="02020603050405020304" pitchFamily="18" charset="0"/>
                <a:ea typeface="Times New Roman" panose="02020603050405020304" pitchFamily="18" charset="0"/>
              </a:rPr>
              <a:t>.</a:t>
            </a:r>
          </a:p>
        </p:txBody>
      </p:sp>
      <p:sp>
        <p:nvSpPr>
          <p:cNvPr id="9" name="Прямоугольник 8"/>
          <p:cNvSpPr/>
          <p:nvPr/>
        </p:nvSpPr>
        <p:spPr>
          <a:xfrm>
            <a:off x="3851920" y="3140968"/>
            <a:ext cx="4572000" cy="369332"/>
          </a:xfrm>
          <a:prstGeom prst="rect">
            <a:avLst/>
          </a:prstGeom>
        </p:spPr>
        <p:txBody>
          <a:bodyPr>
            <a:spAutoFit/>
          </a:bodyPr>
          <a:lstStyle/>
          <a:p>
            <a:pPr algn="ctr"/>
            <a:endParaRPr lang="ru-RU" dirty="0">
              <a:latin typeface="Times New Roman" panose="02020603050405020304" pitchFamily="18" charset="0"/>
              <a:cs typeface="Times New Roman" panose="02020603050405020304" pitchFamily="18" charset="0"/>
            </a:endParaRPr>
          </a:p>
        </p:txBody>
      </p:sp>
      <p:pic>
        <p:nvPicPr>
          <p:cNvPr id="13" name="Рисунок 1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0"/>
            <a:ext cx="9180354" cy="6858000"/>
          </a:xfrm>
          <a:prstGeom prst="rect">
            <a:avLst/>
          </a:prstGeom>
        </p:spPr>
      </p:pic>
      <p:sp>
        <p:nvSpPr>
          <p:cNvPr id="14" name="Прямоугольник 13"/>
          <p:cNvSpPr/>
          <p:nvPr/>
        </p:nvSpPr>
        <p:spPr>
          <a:xfrm>
            <a:off x="179512" y="332656"/>
            <a:ext cx="5328593" cy="1477328"/>
          </a:xfrm>
          <a:prstGeom prst="rect">
            <a:avLst/>
          </a:prstGeom>
        </p:spPr>
        <p:style>
          <a:lnRef idx="2">
            <a:schemeClr val="dk1"/>
          </a:lnRef>
          <a:fillRef idx="1">
            <a:schemeClr val="lt1"/>
          </a:fillRef>
          <a:effectRef idx="0">
            <a:schemeClr val="dk1"/>
          </a:effectRef>
          <a:fontRef idx="minor">
            <a:schemeClr val="dk1"/>
          </a:fontRef>
        </p:style>
        <p:txBody>
          <a:bodyPr wrap="square" lIns="91440" tIns="45720" rIns="91440" bIns="45720">
            <a:spAutoFit/>
          </a:bodyPr>
          <a:lstStyle/>
          <a:p>
            <a:r>
              <a:rPr lang="ru-RU" dirty="0"/>
              <a:t> </a:t>
            </a:r>
          </a:p>
          <a:p>
            <a:r>
              <a:rPr lang="ru-RU" b="1" dirty="0">
                <a:solidFill>
                  <a:srgbClr val="FF0000"/>
                </a:solidFill>
              </a:rPr>
              <a:t>Тип проекта:</a:t>
            </a:r>
            <a:r>
              <a:rPr lang="ru-RU" dirty="0"/>
              <a:t> образовательный, творческий.</a:t>
            </a:r>
          </a:p>
          <a:p>
            <a:r>
              <a:rPr lang="ru-RU" b="1" dirty="0">
                <a:solidFill>
                  <a:srgbClr val="FF0000"/>
                </a:solidFill>
              </a:rPr>
              <a:t>Вид проекта: </a:t>
            </a:r>
            <a:r>
              <a:rPr lang="ru-RU" dirty="0"/>
              <a:t>групповой.</a:t>
            </a:r>
          </a:p>
          <a:p>
            <a:r>
              <a:rPr lang="ru-RU" b="1" dirty="0">
                <a:solidFill>
                  <a:srgbClr val="FF0000"/>
                </a:solidFill>
              </a:rPr>
              <a:t>Продолжительность проекта: </a:t>
            </a:r>
            <a:r>
              <a:rPr lang="ru-RU" dirty="0"/>
              <a:t>краткосрочный (1 неделя)</a:t>
            </a:r>
          </a:p>
        </p:txBody>
      </p:sp>
      <p:sp>
        <p:nvSpPr>
          <p:cNvPr id="17" name="Прямоугольник 16"/>
          <p:cNvSpPr/>
          <p:nvPr/>
        </p:nvSpPr>
        <p:spPr>
          <a:xfrm>
            <a:off x="4479628" y="2967335"/>
            <a:ext cx="4207269" cy="1477328"/>
          </a:xfrm>
          <a:prstGeom prst="rect">
            <a:avLst/>
          </a:prstGeom>
        </p:spPr>
        <p:style>
          <a:lnRef idx="2">
            <a:schemeClr val="dk1"/>
          </a:lnRef>
          <a:fillRef idx="1">
            <a:schemeClr val="lt1"/>
          </a:fillRef>
          <a:effectRef idx="0">
            <a:schemeClr val="dk1"/>
          </a:effectRef>
          <a:fontRef idx="minor">
            <a:schemeClr val="dk1"/>
          </a:fontRef>
        </p:style>
        <p:txBody>
          <a:bodyPr wrap="square" lIns="91440" tIns="45720" rIns="91440" bIns="45720">
            <a:spAutoFit/>
          </a:bodyPr>
          <a:lstStyle/>
          <a:p>
            <a:r>
              <a:rPr lang="ru-RU" b="1" dirty="0">
                <a:solidFill>
                  <a:srgbClr val="FF0000"/>
                </a:solidFill>
              </a:rPr>
              <a:t>Участники проекта: </a:t>
            </a:r>
            <a:r>
              <a:rPr lang="ru-RU" dirty="0"/>
              <a:t>педагоги, специалисты ДОУ, семьи воспитанников, дети средней группы.</a:t>
            </a:r>
          </a:p>
          <a:p>
            <a:r>
              <a:rPr lang="ru-RU" dirty="0"/>
              <a:t> </a:t>
            </a:r>
          </a:p>
        </p:txBody>
      </p:sp>
      <p:sp>
        <p:nvSpPr>
          <p:cNvPr id="25" name="Прямоугольник 24"/>
          <p:cNvSpPr/>
          <p:nvPr/>
        </p:nvSpPr>
        <p:spPr>
          <a:xfrm>
            <a:off x="750977" y="4844769"/>
            <a:ext cx="2944214" cy="2031325"/>
          </a:xfrm>
          <a:prstGeom prst="rect">
            <a:avLst/>
          </a:prstGeom>
        </p:spPr>
        <p:style>
          <a:lnRef idx="2">
            <a:schemeClr val="dk1"/>
          </a:lnRef>
          <a:fillRef idx="1">
            <a:schemeClr val="lt1"/>
          </a:fillRef>
          <a:effectRef idx="0">
            <a:schemeClr val="dk1"/>
          </a:effectRef>
          <a:fontRef idx="minor">
            <a:schemeClr val="dk1"/>
          </a:fontRef>
        </p:style>
        <p:txBody>
          <a:bodyPr wrap="square" lIns="91440" tIns="45720" rIns="91440" bIns="45720">
            <a:spAutoFit/>
          </a:bodyPr>
          <a:lstStyle/>
          <a:p>
            <a:r>
              <a:rPr lang="ru-RU" b="1" i="1" dirty="0">
                <a:solidFill>
                  <a:srgbClr val="FF0000"/>
                </a:solidFill>
              </a:rPr>
              <a:t>Что хотим узнать?</a:t>
            </a:r>
            <a:endParaRPr lang="ru-RU" dirty="0">
              <a:solidFill>
                <a:srgbClr val="FF0000"/>
              </a:solidFill>
            </a:endParaRPr>
          </a:p>
          <a:p>
            <a:r>
              <a:rPr lang="ru-RU" dirty="0"/>
              <a:t>Зачем и почему красят яйца и пекут куличи</a:t>
            </a:r>
          </a:p>
          <a:p>
            <a:r>
              <a:rPr lang="ru-RU" dirty="0"/>
              <a:t>Узнать произведения искусства, посвященные празднику Пасхи, в какие игры играют </a:t>
            </a:r>
          </a:p>
        </p:txBody>
      </p:sp>
      <p:sp>
        <p:nvSpPr>
          <p:cNvPr id="15" name="Содержимое 14"/>
          <p:cNvSpPr>
            <a:spLocks noGrp="1"/>
          </p:cNvSpPr>
          <p:nvPr>
            <p:ph idx="1"/>
          </p:nvPr>
        </p:nvSpPr>
        <p:spPr/>
        <p:txBody>
          <a:bodyPr/>
          <a:lstStyle/>
          <a:p>
            <a:endParaRPr lang="ru-RU"/>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7" name="Объект 6"/>
          <p:cNvPicPr>
            <a:picLocks noGrp="1" noChangeAspect="1"/>
          </p:cNvPicPr>
          <p:nvPr>
            <p:ph sz="half" idx="1"/>
          </p:nvPr>
        </p:nvPicPr>
        <p:blipFill>
          <a:blip r:embed="rId2" cstate="screen">
            <a:extLst>
              <a:ext uri="{28A0092B-C50C-407E-A947-70E740481C1C}">
                <a14:useLocalDpi xmlns:a14="http://schemas.microsoft.com/office/drawing/2010/main" xmlns="" val="0"/>
              </a:ext>
            </a:extLst>
          </a:blip>
          <a:stretch>
            <a:fillRect/>
          </a:stretch>
        </p:blipFill>
        <p:spPr>
          <a:xfrm>
            <a:off x="1535113" y="2770585"/>
            <a:ext cx="3079750" cy="1924843"/>
          </a:xfrm>
        </p:spPr>
      </p:pic>
      <p:pic>
        <p:nvPicPr>
          <p:cNvPr id="9" name="Рисунок 8"/>
          <p:cNvPicPr>
            <a:picLocks noChangeAspect="1"/>
          </p:cNvPicPr>
          <p:nvPr/>
        </p:nvPicPr>
        <p:blipFill>
          <a:blip r:embed="rId3" cstate="screen">
            <a:extLst>
              <a:ext uri="{28A0092B-C50C-407E-A947-70E740481C1C}">
                <a14:useLocalDpi xmlns:a14="http://schemas.microsoft.com/office/drawing/2010/main" xmlns="" val="0"/>
              </a:ext>
            </a:extLst>
          </a:blip>
          <a:stretch>
            <a:fillRect/>
          </a:stretch>
        </p:blipFill>
        <p:spPr>
          <a:xfrm>
            <a:off x="0" y="0"/>
            <a:ext cx="9144000" cy="6858000"/>
          </a:xfrm>
          <a:prstGeom prst="rect">
            <a:avLst/>
          </a:prstGeom>
          <a:effectLst>
            <a:outerShdw blurRad="50800" dist="38100" dir="2700000" algn="tl" rotWithShape="0">
              <a:prstClr val="black">
                <a:alpha val="40000"/>
              </a:prstClr>
            </a:outerShdw>
          </a:effectLst>
        </p:spPr>
      </p:pic>
      <p:sp>
        <p:nvSpPr>
          <p:cNvPr id="10" name="Прямоугольник 9"/>
          <p:cNvSpPr/>
          <p:nvPr/>
        </p:nvSpPr>
        <p:spPr>
          <a:xfrm>
            <a:off x="1" y="2610683"/>
            <a:ext cx="9144000" cy="4247317"/>
          </a:xfrm>
          <a:prstGeom prst="rect">
            <a:avLst/>
          </a:prstGeom>
        </p:spPr>
        <p:style>
          <a:lnRef idx="2">
            <a:schemeClr val="dk1"/>
          </a:lnRef>
          <a:fillRef idx="1">
            <a:schemeClr val="lt1"/>
          </a:fillRef>
          <a:effectRef idx="0">
            <a:schemeClr val="dk1"/>
          </a:effectRef>
          <a:fontRef idx="minor">
            <a:schemeClr val="dk1"/>
          </a:fontRef>
        </p:style>
        <p:txBody>
          <a:bodyPr wrap="square" lIns="91440" tIns="45720" rIns="91440" bIns="45720">
            <a:spAutoFit/>
          </a:bodyPr>
          <a:lstStyle/>
          <a:p>
            <a:r>
              <a:rPr lang="ru-RU" b="1" dirty="0">
                <a:solidFill>
                  <a:srgbClr val="FF0000"/>
                </a:solidFill>
              </a:rPr>
              <a:t>Цель проекта:</a:t>
            </a:r>
            <a:endParaRPr lang="ru-RU" dirty="0">
              <a:solidFill>
                <a:srgbClr val="FF0000"/>
              </a:solidFill>
            </a:endParaRPr>
          </a:p>
          <a:p>
            <a:r>
              <a:rPr lang="ru-RU" dirty="0"/>
              <a:t>Знакомство детей с основами духовно-нравственных традиций русского народа и традиционного уклада жизни, с особенностями традиционной подготовки и проведения праздничных дней «Пасха. Светлое Христово Воскресенье». </a:t>
            </a:r>
          </a:p>
          <a:p>
            <a:r>
              <a:rPr lang="ru-RU" b="1" dirty="0">
                <a:solidFill>
                  <a:srgbClr val="FF0000"/>
                </a:solidFill>
              </a:rPr>
              <a:t>Задачи:</a:t>
            </a:r>
            <a:endParaRPr lang="ru-RU" dirty="0">
              <a:solidFill>
                <a:srgbClr val="FF0000"/>
              </a:solidFill>
            </a:endParaRPr>
          </a:p>
          <a:p>
            <a:r>
              <a:rPr lang="ru-RU" dirty="0"/>
              <a:t>-Развивать интерес к русской национальной культуре.</a:t>
            </a:r>
          </a:p>
          <a:p>
            <a:r>
              <a:rPr lang="ru-RU" dirty="0"/>
              <a:t>-Воспитывать патриотические чувства к традициям русского народа.</a:t>
            </a:r>
          </a:p>
          <a:p>
            <a:r>
              <a:rPr lang="ru-RU" dirty="0"/>
              <a:t>-Ознакомить с произведениями искусства, посвященные празднику Пасхи.</a:t>
            </a:r>
          </a:p>
          <a:p>
            <a:r>
              <a:rPr lang="ru-RU" dirty="0"/>
              <a:t>-Развивать творческие умения необходимые в декоративно - прикладном искусстве.</a:t>
            </a:r>
          </a:p>
          <a:p>
            <a:r>
              <a:rPr lang="ru-RU" dirty="0"/>
              <a:t>-Формирование интереса к русской национальной культуре у детей, воспитывающихся в семьях с иными национальными и религиозными взглядами, как к окружающей действительности, как к объекту изучения, как средству развития толерантности.</a:t>
            </a:r>
          </a:p>
          <a:p>
            <a:r>
              <a:rPr lang="ru-RU" dirty="0"/>
              <a:t> </a:t>
            </a:r>
          </a:p>
        </p:txBody>
      </p:sp>
      <p:sp>
        <p:nvSpPr>
          <p:cNvPr id="11" name="Содержимое 10"/>
          <p:cNvSpPr>
            <a:spLocks noGrp="1"/>
          </p:cNvSpPr>
          <p:nvPr>
            <p:ph sz="half" idx="2"/>
          </p:nvPr>
        </p:nvSpPr>
        <p:spPr/>
        <p:txBody>
          <a:bodyPr/>
          <a:lstStyle/>
          <a:p>
            <a:endParaRPr lang="ru-RU" dirty="0"/>
          </a:p>
        </p:txBody>
      </p:sp>
    </p:spTree>
    <p:extLst>
      <p:ext uri="{BB962C8B-B14F-4D97-AF65-F5344CB8AC3E}">
        <p14:creationId xmlns:p14="http://schemas.microsoft.com/office/powerpoint/2010/main" xmlns="" val="17663136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5" name="Прямоугольник 4"/>
          <p:cNvSpPr/>
          <p:nvPr/>
        </p:nvSpPr>
        <p:spPr>
          <a:xfrm>
            <a:off x="4563148" y="404664"/>
            <a:ext cx="366126" cy="461665"/>
          </a:xfrm>
          <a:prstGeom prst="rect">
            <a:avLst/>
          </a:prstGeom>
        </p:spPr>
        <p:txBody>
          <a:bodyPr wrap="none">
            <a:spAutoFit/>
          </a:bodyPr>
          <a:ls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R="179705" algn="just" hangingPunct="0">
              <a:spcAft>
                <a:spcPts val="0"/>
              </a:spcAft>
            </a:pPr>
            <a:endParaRPr lang="ru-RU" sz="2400" dirty="0">
              <a:solidFill>
                <a:srgbClr val="FF0000"/>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6" name="Прямоугольник 5"/>
          <p:cNvSpPr/>
          <p:nvPr/>
        </p:nvSpPr>
        <p:spPr>
          <a:xfrm>
            <a:off x="539552" y="1196752"/>
            <a:ext cx="8208912" cy="369332"/>
          </a:xfrm>
          <a:prstGeom prst="rect">
            <a:avLst/>
          </a:prstGeom>
        </p:spPr>
        <p:txBody>
          <a:bodyPr wrap="square">
            <a:spAutoFit/>
          </a:bodyPr>
          <a:lstStyle/>
          <a:p>
            <a:pPr marR="179705" indent="180340" algn="just">
              <a:spcAft>
                <a:spcPts val="1000"/>
              </a:spcAft>
            </a:pPr>
            <a:endParaRPr lang="ru-RU" dirty="0"/>
          </a:p>
        </p:txBody>
      </p:sp>
      <p:pic>
        <p:nvPicPr>
          <p:cNvPr id="9" name="Рисунок 8"/>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10" name="Прямоугольник 9"/>
          <p:cNvSpPr/>
          <p:nvPr/>
        </p:nvSpPr>
        <p:spPr>
          <a:xfrm>
            <a:off x="-8852" y="2853065"/>
            <a:ext cx="9144000" cy="3970318"/>
          </a:xfrm>
          <a:prstGeom prst="rect">
            <a:avLst/>
          </a:prstGeom>
        </p:spPr>
        <p:style>
          <a:lnRef idx="2">
            <a:schemeClr val="dk1"/>
          </a:lnRef>
          <a:fillRef idx="1">
            <a:schemeClr val="lt1"/>
          </a:fillRef>
          <a:effectRef idx="0">
            <a:schemeClr val="dk1"/>
          </a:effectRef>
          <a:fontRef idx="minor">
            <a:schemeClr val="dk1"/>
          </a:fontRef>
        </p:style>
        <p:txBody>
          <a:bodyPr wrap="square" lIns="91440" tIns="45720" rIns="91440" bIns="45720">
            <a:spAutoFit/>
          </a:bodyPr>
          <a:lstStyle/>
          <a:p>
            <a:pPr hangingPunct="0"/>
            <a:r>
              <a:rPr lang="ru-RU" b="1" dirty="0">
                <a:solidFill>
                  <a:srgbClr val="FF0000"/>
                </a:solidFill>
              </a:rPr>
              <a:t>Принципы реализации проекта</a:t>
            </a:r>
            <a:endParaRPr lang="ru-RU" dirty="0">
              <a:solidFill>
                <a:srgbClr val="FF0000"/>
              </a:solidFill>
            </a:endParaRPr>
          </a:p>
          <a:p>
            <a:r>
              <a:rPr lang="ru-RU" dirty="0"/>
              <a:t> </a:t>
            </a:r>
          </a:p>
          <a:p>
            <a:r>
              <a:rPr lang="ru-RU" dirty="0"/>
              <a:t>Проект разработан в соответствии с ФГОС ДО, в основе которого заложены следующие </a:t>
            </a:r>
            <a:r>
              <a:rPr lang="ru-RU" i="1" dirty="0"/>
              <a:t>основные принципы</a:t>
            </a:r>
            <a:r>
              <a:rPr lang="ru-RU" dirty="0"/>
              <a:t>:</a:t>
            </a:r>
          </a:p>
          <a:p>
            <a:r>
              <a:rPr lang="ru-RU" dirty="0">
                <a:solidFill>
                  <a:srgbClr val="FF0000"/>
                </a:solidFill>
              </a:rPr>
              <a:t>1) </a:t>
            </a:r>
            <a:r>
              <a:rPr lang="ru-RU" dirty="0"/>
              <a:t>поддержка разнообразия детства; сохранение уникальности и </a:t>
            </a:r>
            <a:r>
              <a:rPr lang="ru-RU" dirty="0" err="1"/>
              <a:t>самоценности</a:t>
            </a:r>
            <a:r>
              <a:rPr lang="ru-RU" dirty="0"/>
              <a:t> детства как важного этапа в общем развитии человека, </a:t>
            </a:r>
            <a:r>
              <a:rPr lang="ru-RU" dirty="0" err="1"/>
              <a:t>самоценность</a:t>
            </a:r>
            <a:r>
              <a:rPr lang="ru-RU" dirty="0"/>
              <a:t> детства - понимание (рассмотрение) детства как периода жизни значимого самого по себе, без всяких условий; значимого тем, что происходит с ребенком сейчас, а не тем, что этот период есть период подготовки к следующему периоду;</a:t>
            </a:r>
          </a:p>
          <a:p>
            <a:r>
              <a:rPr lang="ru-RU" dirty="0">
                <a:solidFill>
                  <a:srgbClr val="FF0000"/>
                </a:solidFill>
              </a:rPr>
              <a:t>2) </a:t>
            </a:r>
            <a:r>
              <a:rPr lang="ru-RU" dirty="0"/>
              <a:t>личностно - развивающий и гуманистический характер взаимодействия взрослых и детей (обеспечивает становление личности ребенка и ориентирует педагога на его индивидуальные особенности.</a:t>
            </a:r>
          </a:p>
          <a:p>
            <a:r>
              <a:rPr lang="ru-RU" dirty="0">
                <a:solidFill>
                  <a:srgbClr val="FF0000"/>
                </a:solidFill>
              </a:rPr>
              <a:t>3) </a:t>
            </a:r>
            <a:r>
              <a:rPr lang="ru-RU" dirty="0"/>
              <a:t>уважение личности ребенка;</a:t>
            </a:r>
          </a:p>
          <a:p>
            <a:r>
              <a:rPr lang="ru-RU" dirty="0">
                <a:solidFill>
                  <a:srgbClr val="FF0000"/>
                </a:solidFill>
              </a:rPr>
              <a:t>4) </a:t>
            </a:r>
            <a:r>
              <a:rPr lang="ru-RU" dirty="0"/>
              <a:t>реализация проекта в формах, специфических для детей данного возраста.</a:t>
            </a:r>
          </a:p>
        </p:txBody>
      </p:sp>
      <p:sp>
        <p:nvSpPr>
          <p:cNvPr id="11" name="Содержимое 10"/>
          <p:cNvSpPr>
            <a:spLocks noGrp="1"/>
          </p:cNvSpPr>
          <p:nvPr>
            <p:ph idx="1"/>
          </p:nvPr>
        </p:nvSpPr>
        <p:spPr/>
        <p:txBody>
          <a:bodyPr/>
          <a:lstStyle/>
          <a:p>
            <a:endParaRPr lang="ru-RU"/>
          </a:p>
        </p:txBody>
      </p:sp>
    </p:spTree>
    <p:extLst>
      <p:ext uri="{BB962C8B-B14F-4D97-AF65-F5344CB8AC3E}">
        <p14:creationId xmlns:p14="http://schemas.microsoft.com/office/powerpoint/2010/main" xmlns="" val="18383780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8" name="Рисунок 7"/>
          <p:cNvPicPr>
            <a:picLocks noChangeAspect="1"/>
          </p:cNvPicPr>
          <p:nvPr/>
        </p:nvPicPr>
        <p:blipFill>
          <a:blip r:embed="rId2" cstate="screen">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9" name="Прямоугольник 8"/>
          <p:cNvSpPr/>
          <p:nvPr/>
        </p:nvSpPr>
        <p:spPr>
          <a:xfrm>
            <a:off x="0" y="2996952"/>
            <a:ext cx="9144000" cy="4801314"/>
          </a:xfrm>
          <a:prstGeom prst="rect">
            <a:avLst/>
          </a:prstGeom>
        </p:spPr>
        <p:style>
          <a:lnRef idx="2">
            <a:schemeClr val="dk1"/>
          </a:lnRef>
          <a:fillRef idx="1">
            <a:schemeClr val="lt1"/>
          </a:fillRef>
          <a:effectRef idx="0">
            <a:schemeClr val="dk1"/>
          </a:effectRef>
          <a:fontRef idx="minor">
            <a:schemeClr val="dk1"/>
          </a:fontRef>
        </p:style>
        <p:txBody>
          <a:bodyPr wrap="square" lIns="91440" tIns="45720" rIns="91440" bIns="45720">
            <a:spAutoFit/>
          </a:bodyPr>
          <a:lstStyle/>
          <a:p>
            <a:r>
              <a:rPr lang="ru-RU" b="1" dirty="0">
                <a:solidFill>
                  <a:srgbClr val="FF0000"/>
                </a:solidFill>
              </a:rPr>
              <a:t>Кроме того, при построении проекта учитывались принципы дошкольного образования:</a:t>
            </a:r>
            <a:endParaRPr lang="ru-RU" dirty="0">
              <a:solidFill>
                <a:srgbClr val="FF0000"/>
              </a:solidFill>
            </a:endParaRPr>
          </a:p>
          <a:p>
            <a:r>
              <a:rPr lang="ru-RU" dirty="0"/>
              <a:t> </a:t>
            </a:r>
          </a:p>
          <a:p>
            <a:r>
              <a:rPr lang="ru-RU" dirty="0">
                <a:solidFill>
                  <a:srgbClr val="FF0000"/>
                </a:solidFill>
              </a:rPr>
              <a:t>1) </a:t>
            </a:r>
            <a:r>
              <a:rPr lang="ru-RU" dirty="0"/>
              <a:t>полноценное проживание ребенком всех этапов детства, обогащение (амплификация) детского развития;</a:t>
            </a:r>
          </a:p>
          <a:p>
            <a:r>
              <a:rPr lang="ru-RU" dirty="0">
                <a:solidFill>
                  <a:srgbClr val="FF0000"/>
                </a:solidFill>
              </a:rPr>
              <a:t>2) </a:t>
            </a:r>
            <a:r>
              <a:rPr lang="ru-RU" dirty="0"/>
              <a:t>построение образовательной деятельности на основе индивидуальных особенностей каждого ребенка, при котором сам ребенок становится активным в выборе содержания своего образования, становится субъектом образования; </a:t>
            </a:r>
          </a:p>
          <a:p>
            <a:r>
              <a:rPr lang="ru-RU" dirty="0">
                <a:solidFill>
                  <a:srgbClr val="FF0000"/>
                </a:solidFill>
              </a:rPr>
              <a:t>3) </a:t>
            </a:r>
            <a:r>
              <a:rPr lang="ru-RU" dirty="0"/>
              <a:t>содействие и сотрудничество детей и взрослых, признание ребенка полноценным участником (субъектом) образовательных отношений;</a:t>
            </a:r>
          </a:p>
          <a:p>
            <a:r>
              <a:rPr lang="ru-RU" dirty="0">
                <a:solidFill>
                  <a:srgbClr val="FF0000"/>
                </a:solidFill>
              </a:rPr>
              <a:t>4) </a:t>
            </a:r>
            <a:r>
              <a:rPr lang="ru-RU" dirty="0"/>
              <a:t>поддержка инициативы детей в различных видах деятельности;</a:t>
            </a:r>
          </a:p>
          <a:p>
            <a:r>
              <a:rPr lang="ru-RU" dirty="0">
                <a:solidFill>
                  <a:srgbClr val="FF0000"/>
                </a:solidFill>
              </a:rPr>
              <a:t>5) </a:t>
            </a:r>
            <a:r>
              <a:rPr lang="ru-RU" dirty="0"/>
              <a:t>сотрудничество с семьей;</a:t>
            </a:r>
          </a:p>
          <a:p>
            <a:r>
              <a:rPr lang="ru-RU" dirty="0">
                <a:solidFill>
                  <a:srgbClr val="FF0000"/>
                </a:solidFill>
              </a:rPr>
              <a:t>6) </a:t>
            </a:r>
            <a:r>
              <a:rPr lang="ru-RU" dirty="0"/>
              <a:t>формирование познавательных интересов и познавательных действий ребенка в различных видах деятельности;</a:t>
            </a:r>
          </a:p>
          <a:p>
            <a:r>
              <a:rPr lang="ru-RU" dirty="0">
                <a:solidFill>
                  <a:srgbClr val="FF0000"/>
                </a:solidFill>
              </a:rPr>
              <a:t>7) </a:t>
            </a:r>
            <a:r>
              <a:rPr lang="ru-RU" dirty="0"/>
              <a:t>возрастная адекватность дошкольного образования (соответствие условий, требований, методов возрасту и особенностям развития);</a:t>
            </a:r>
          </a:p>
          <a:p>
            <a:r>
              <a:rPr lang="ru-RU" dirty="0">
                <a:solidFill>
                  <a:srgbClr val="FF0000"/>
                </a:solidFill>
              </a:rPr>
              <a:t>8) </a:t>
            </a:r>
            <a:r>
              <a:rPr lang="ru-RU" dirty="0"/>
              <a:t>учет этнокультурной ситуации развития детей.</a:t>
            </a:r>
          </a:p>
        </p:txBody>
      </p:sp>
      <p:sp>
        <p:nvSpPr>
          <p:cNvPr id="10" name="Содержимое 9"/>
          <p:cNvSpPr>
            <a:spLocks noGrp="1"/>
          </p:cNvSpPr>
          <p:nvPr>
            <p:ph idx="1"/>
          </p:nvPr>
        </p:nvSpPr>
        <p:spPr/>
        <p:txBody>
          <a:bodyPr/>
          <a:lstStyle/>
          <a:p>
            <a:endParaRPr lang="ru-RU"/>
          </a:p>
        </p:txBody>
      </p:sp>
    </p:spTree>
    <p:extLst>
      <p:ext uri="{BB962C8B-B14F-4D97-AF65-F5344CB8AC3E}">
        <p14:creationId xmlns:p14="http://schemas.microsoft.com/office/powerpoint/2010/main" xmlns="" val="40808506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7" name="Рисунок 6"/>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176463"/>
            <a:ext cx="9144000" cy="7034463"/>
          </a:xfrm>
          <a:prstGeom prst="rect">
            <a:avLst/>
          </a:prstGeom>
        </p:spPr>
      </p:pic>
      <p:sp>
        <p:nvSpPr>
          <p:cNvPr id="8" name="Прямоугольник 7"/>
          <p:cNvSpPr/>
          <p:nvPr/>
        </p:nvSpPr>
        <p:spPr>
          <a:xfrm>
            <a:off x="1535414" y="4373213"/>
            <a:ext cx="7064256" cy="1938992"/>
          </a:xfrm>
          <a:prstGeom prst="rect">
            <a:avLst/>
          </a:prstGeom>
        </p:spPr>
        <p:style>
          <a:lnRef idx="2">
            <a:schemeClr val="dk1"/>
          </a:lnRef>
          <a:fillRef idx="1">
            <a:schemeClr val="lt1"/>
          </a:fillRef>
          <a:effectRef idx="0">
            <a:schemeClr val="dk1"/>
          </a:effectRef>
          <a:fontRef idx="minor">
            <a:schemeClr val="dk1"/>
          </a:fontRef>
        </p:style>
        <p:txBody>
          <a:bodyPr wrap="square" lIns="91440" tIns="45720" rIns="91440" bIns="45720">
            <a:spAutoFit/>
          </a:bodyPr>
          <a:lstStyle/>
          <a:p>
            <a:r>
              <a:rPr lang="ru-RU" sz="2000" b="1" dirty="0">
                <a:solidFill>
                  <a:srgbClr val="FF0000"/>
                </a:solidFill>
              </a:rPr>
              <a:t>План реализации проекта</a:t>
            </a:r>
            <a:endParaRPr lang="ru-RU" sz="2000" dirty="0">
              <a:solidFill>
                <a:srgbClr val="FF0000"/>
              </a:solidFill>
            </a:endParaRPr>
          </a:p>
          <a:p>
            <a:r>
              <a:rPr lang="ru-RU" sz="2000" dirty="0"/>
              <a:t>подготовительный</a:t>
            </a:r>
          </a:p>
          <a:p>
            <a:r>
              <a:rPr lang="ru-RU" sz="2000" dirty="0"/>
              <a:t> Подбор материалов (видео фильмы, наглядный материал, картины, открытки) совместно с родителями. Разработка НОД по теме. Планирование экскурсионных мероприятий совместно с родителями</a:t>
            </a:r>
          </a:p>
        </p:txBody>
      </p:sp>
      <p:sp>
        <p:nvSpPr>
          <p:cNvPr id="9" name="Содержимое 8"/>
          <p:cNvSpPr>
            <a:spLocks noGrp="1"/>
          </p:cNvSpPr>
          <p:nvPr>
            <p:ph idx="1"/>
          </p:nvPr>
        </p:nvSpPr>
        <p:spPr/>
        <p:txBody>
          <a:bodyPr/>
          <a:lstStyle/>
          <a:p>
            <a:endParaRPr lang="ru-RU"/>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7" name="Рисунок 6"/>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8" name="Прямоугольник 7"/>
          <p:cNvSpPr/>
          <p:nvPr/>
        </p:nvSpPr>
        <p:spPr>
          <a:xfrm>
            <a:off x="-19560" y="3423596"/>
            <a:ext cx="6973911" cy="3416320"/>
          </a:xfrm>
          <a:prstGeom prst="rect">
            <a:avLst/>
          </a:prstGeom>
        </p:spPr>
        <p:style>
          <a:lnRef idx="2">
            <a:schemeClr val="dk1"/>
          </a:lnRef>
          <a:fillRef idx="1">
            <a:schemeClr val="lt1"/>
          </a:fillRef>
          <a:effectRef idx="0">
            <a:schemeClr val="dk1"/>
          </a:effectRef>
          <a:fontRef idx="minor">
            <a:schemeClr val="dk1"/>
          </a:fontRef>
        </p:style>
        <p:txBody>
          <a:bodyPr wrap="square" lIns="91440" tIns="45720" rIns="91440" bIns="45720">
            <a:spAutoFit/>
          </a:bodyPr>
          <a:lstStyle/>
          <a:p>
            <a:r>
              <a:rPr lang="ru-RU" dirty="0">
                <a:solidFill>
                  <a:srgbClr val="FF0000"/>
                </a:solidFill>
              </a:rPr>
              <a:t>основной </a:t>
            </a:r>
          </a:p>
          <a:p>
            <a:r>
              <a:rPr lang="ru-RU" dirty="0"/>
              <a:t>Чтение художественной литературы. Проведение НОД по теме. Беседа на тему «Что такое пасха?» Беседа на тему «Почему мы красим яйца?» Пасхальные игры «Катание яиц», «Чиж», «Летели две птички» Рисование на тему: «Украшаем пасхальные яйца». Аппликация «Пасхальный кулич» Лепка из пластилина птичек. Просмотр мультфильмов на тему «Пасха». Оформление книги «Пасха», ознакомить с произведениями искусства, посвященные празднику Пасхи, составление рассказов «Как моя семья отмечает Пасху». Оформление выставки детских работ. Проведение развлечения для детей с привлечением родителей. </a:t>
            </a:r>
          </a:p>
        </p:txBody>
      </p:sp>
      <p:sp>
        <p:nvSpPr>
          <p:cNvPr id="9" name="Содержимое 8"/>
          <p:cNvSpPr>
            <a:spLocks noGrp="1"/>
          </p:cNvSpPr>
          <p:nvPr>
            <p:ph idx="1"/>
          </p:nvPr>
        </p:nvSpPr>
        <p:spPr/>
        <p:txBody>
          <a:bodyPr/>
          <a:lstStyle/>
          <a:p>
            <a:endParaRPr lang="ru-RU"/>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7" name="Рисунок 6"/>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1"/>
            <a:ext cx="9144000" cy="6858000"/>
          </a:xfrm>
          <a:prstGeom prst="rect">
            <a:avLst/>
          </a:prstGeom>
        </p:spPr>
      </p:pic>
      <p:sp>
        <p:nvSpPr>
          <p:cNvPr id="8" name="Прямоугольник 7"/>
          <p:cNvSpPr/>
          <p:nvPr/>
        </p:nvSpPr>
        <p:spPr>
          <a:xfrm>
            <a:off x="1" y="3429001"/>
            <a:ext cx="9144000" cy="3416320"/>
          </a:xfrm>
          <a:prstGeom prst="rect">
            <a:avLst/>
          </a:prstGeom>
        </p:spPr>
        <p:style>
          <a:lnRef idx="2">
            <a:schemeClr val="dk1"/>
          </a:lnRef>
          <a:fillRef idx="1">
            <a:schemeClr val="lt1"/>
          </a:fillRef>
          <a:effectRef idx="0">
            <a:schemeClr val="dk1"/>
          </a:effectRef>
          <a:fontRef idx="minor">
            <a:schemeClr val="dk1"/>
          </a:fontRef>
        </p:style>
        <p:txBody>
          <a:bodyPr wrap="square" lIns="91440" tIns="45720" rIns="91440" bIns="45720">
            <a:spAutoFit/>
          </a:bodyPr>
          <a:lstStyle/>
          <a:p>
            <a:r>
              <a:rPr lang="ru-RU" dirty="0"/>
              <a:t> </a:t>
            </a:r>
          </a:p>
          <a:p>
            <a:r>
              <a:rPr lang="ru-RU" b="1" dirty="0">
                <a:solidFill>
                  <a:srgbClr val="FF0000"/>
                </a:solidFill>
              </a:rPr>
              <a:t>Ожидаемый результат:</a:t>
            </a:r>
            <a:endParaRPr lang="ru-RU" dirty="0">
              <a:solidFill>
                <a:srgbClr val="FF0000"/>
              </a:solidFill>
            </a:endParaRPr>
          </a:p>
          <a:p>
            <a:r>
              <a:rPr lang="ru-RU" dirty="0"/>
              <a:t>У детей и родителей формируется  интерес к национальной культуре, народному творчеству, православному смыслу празднования праздника Пасхи. Дети и родители получили знания об обычаях и традициях праздника.</a:t>
            </a:r>
          </a:p>
          <a:p>
            <a:r>
              <a:rPr lang="ru-RU" dirty="0"/>
              <a:t>Познакомились со стихами, песнями, картинами, посвященными Пасхе.</a:t>
            </a:r>
          </a:p>
          <a:p>
            <a:r>
              <a:rPr lang="ru-RU" dirty="0"/>
              <a:t>Дети научились играть в народные игры, проводимые в пасхальные дни, а так же получили навыки в декоративно-прикладном искусстве.</a:t>
            </a:r>
          </a:p>
          <a:p>
            <a:r>
              <a:rPr lang="ru-RU" dirty="0"/>
              <a:t>В заключении хочется отметить, что все поставленные задачи решены, дети провели окраску плоских яиц и украшение яиц методом </a:t>
            </a:r>
            <a:r>
              <a:rPr lang="ru-RU" dirty="0" err="1"/>
              <a:t>декупажа</a:t>
            </a:r>
            <a:r>
              <a:rPr lang="ru-RU" dirty="0"/>
              <a:t>, надеюсь, что дома с родителями повторили, то, что получили на занятии в рамках проекта.</a:t>
            </a:r>
          </a:p>
          <a:p>
            <a:r>
              <a:rPr lang="ru-RU" dirty="0"/>
              <a:t> </a:t>
            </a:r>
          </a:p>
        </p:txBody>
      </p:sp>
      <p:sp>
        <p:nvSpPr>
          <p:cNvPr id="9" name="Содержимое 8"/>
          <p:cNvSpPr>
            <a:spLocks noGrp="1"/>
          </p:cNvSpPr>
          <p:nvPr>
            <p:ph idx="1"/>
          </p:nvPr>
        </p:nvSpPr>
        <p:spPr/>
        <p:txBody>
          <a:bodyPr/>
          <a:lstStyle/>
          <a:p>
            <a:endParaRPr lang="ru-RU"/>
          </a:p>
        </p:txBody>
      </p:sp>
    </p:spTree>
  </p:cSld>
  <p:clrMapOvr>
    <a:masterClrMapping/>
  </p:clrMapOvr>
</p:sld>
</file>

<file path=ppt/theme/theme1.xml><?xml version="1.0" encoding="utf-8"?>
<a:theme xmlns:a="http://schemas.openxmlformats.org/drawingml/2006/main" name="Галерея">
  <a:themeElements>
    <a:clrScheme name="Галерея">
      <a:dk1>
        <a:sysClr val="windowText" lastClr="000000"/>
      </a:dk1>
      <a:lt1>
        <a:sysClr val="window" lastClr="FFFFFF"/>
      </a:lt1>
      <a:dk2>
        <a:srgbClr val="454545"/>
      </a:dk2>
      <a:lt2>
        <a:srgbClr val="EDEBE7"/>
      </a:lt2>
      <a:accent1>
        <a:srgbClr val="5FA534"/>
      </a:accent1>
      <a:accent2>
        <a:srgbClr val="DCAB34"/>
      </a:accent2>
      <a:accent3>
        <a:srgbClr val="D26D23"/>
      </a:accent3>
      <a:accent4>
        <a:srgbClr val="972323"/>
      </a:accent4>
      <a:accent5>
        <a:srgbClr val="236797"/>
      </a:accent5>
      <a:accent6>
        <a:srgbClr val="2FB6C6"/>
      </a:accent6>
      <a:hlink>
        <a:srgbClr val="8FC639"/>
      </a:hlink>
      <a:folHlink>
        <a:srgbClr val="E7C272"/>
      </a:folHlink>
    </a:clrScheme>
    <a:fontScheme name="Галерея">
      <a:majorFont>
        <a:latin typeface="Palatino Linotype"/>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алерея">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xmlns="" name="Gallery" id="{BBFCD31E-59A1-489D-B089-A3EAD7CAE12E}" vid="{AC464412-510E-4F2B-8947-A0DDBD028997}"/>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568</TotalTime>
  <Words>400</Words>
  <Application>Microsoft Office PowerPoint</Application>
  <PresentationFormat>Экран (4:3)</PresentationFormat>
  <Paragraphs>64</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Галерея</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1</dc:creator>
  <cp:lastModifiedBy>Никита</cp:lastModifiedBy>
  <cp:revision>168</cp:revision>
  <dcterms:created xsi:type="dcterms:W3CDTF">2015-03-22T08:34:28Z</dcterms:created>
  <dcterms:modified xsi:type="dcterms:W3CDTF">2018-01-28T11:21:12Z</dcterms:modified>
</cp:coreProperties>
</file>