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15335"/>
    <a:srgbClr val="822002"/>
    <a:srgbClr val="1F0480"/>
  </p:clrMru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 snapToGrid="0">
      <p:cViewPr>
        <p:scale>
          <a:sx n="67" d="100"/>
          <a:sy n="67" d="100"/>
        </p:scale>
        <p:origin x="-594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12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44DC525-C285-441A-A923-9C4207285141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2A61C9A-BF31-4EDB-9D4F-F242A97F9C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FB32D9-3150-4B97-964B-A97A16F54378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Щелкните, чтобы изменить стили текста образца слайда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7B00D33-3CD5-4CF2-807F-B017504CE6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E744F3-C0D2-41CD-9DED-E2E9A857C96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inv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>
          <a:xfrm>
            <a:off x="2832100" y="1371600"/>
            <a:ext cx="9359900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9"/>
          <p:cNvSpPr/>
          <p:nvPr/>
        </p:nvSpPr>
        <p:spPr>
          <a:xfrm>
            <a:off x="2832100" y="4462463"/>
            <a:ext cx="9359900" cy="10334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rtlCol="0"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F0665BF-4A83-45B7-91CB-CE0E09A0066D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76EC0A6B-1C5E-45B5-A0DA-6675356FBA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561BB-6348-4A15-A5A5-186A271309E3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3D4CA-2EF2-414A-8E7A-0DD90AE8A3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>
          <a:xfrm rot="5400000">
            <a:off x="8267701" y="3370262"/>
            <a:ext cx="6858000" cy="1174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5" name="Рисунок 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invGray">
          <a:xfrm>
            <a:off x="10266363" y="0"/>
            <a:ext cx="137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 rtlCol="0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377825" y="6356350"/>
            <a:ext cx="19716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83658-0F30-4513-B5CF-0A971078F63E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82838" y="6356350"/>
            <a:ext cx="56880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02600" y="6356350"/>
            <a:ext cx="1968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D5844-BD42-42DB-819F-5627A88D31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93DD4-391F-4E9B-A95D-835C1897AAB0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720A6-EA9F-452B-AEB2-C628FC5265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inv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>
            <a:off x="3502025" y="-20638"/>
            <a:ext cx="7315200" cy="4343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8"/>
          <p:cNvSpPr/>
          <p:nvPr/>
        </p:nvSpPr>
        <p:spPr>
          <a:xfrm>
            <a:off x="3502025" y="4462463"/>
            <a:ext cx="7315200" cy="1719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62551B7-3F62-464E-B029-A0B42B1EAACE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7AC35DB-842A-485D-B393-070D386DFB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24FC5-9E51-47D7-8769-4CBD82C28255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95B1A-EC3B-42E7-9F67-E5176C1573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BFCB3-EC3B-4089-AB4D-FF1F8E3E63E8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D8998-7EBD-4C8D-A79C-A7808C190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079A2-EFEA-4173-BC6D-228C58BBA8B6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53F56-82CD-473F-9419-BDC2F06C2B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EC0A8-0A76-495A-B187-027E7B25AECA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C8BE9-E1A2-4ADC-BE27-1AB6B7E3EB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/>
          <a:lstStyle>
            <a:lvl1pPr marL="0" indent="0" rtl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Объект 3"/>
          <p:cNvSpPr>
            <a:spLocks noGrp="1"/>
          </p:cNvSpPr>
          <p:nvPr>
            <p:ph idx="1"/>
          </p:nvPr>
        </p:nvSpPr>
        <p:spPr>
          <a:xfrm>
            <a:off x="5518897" y="2465294"/>
            <a:ext cx="5174504" cy="3711669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7CCEA-9551-48B3-ADBE-F8FA64EE14C8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4604F-F01C-4221-8683-6584231FF4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/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/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55CA1-5320-4CAB-BF35-0FE8E75F6DA7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417C8-2782-464F-BCF0-8D3AE7CBDB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 8"/>
          <p:cNvSpPr/>
          <p:nvPr/>
        </p:nvSpPr>
        <p:spPr>
          <a:xfrm>
            <a:off x="0" y="347663"/>
            <a:ext cx="12188825" cy="1190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27" name="Рисунок 7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invGray">
          <a:xfrm>
            <a:off x="0" y="457200"/>
            <a:ext cx="121888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Заголовок 1"/>
          <p:cNvSpPr>
            <a:spLocks noGrp="1"/>
          </p:cNvSpPr>
          <p:nvPr>
            <p:ph type="title"/>
          </p:nvPr>
        </p:nvSpPr>
        <p:spPr bwMode="black">
          <a:xfrm>
            <a:off x="1279525" y="466725"/>
            <a:ext cx="96297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79525" y="2190750"/>
            <a:ext cx="9629775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  <a:p>
            <a:pPr lvl="5"/>
            <a:r>
              <a:rPr lang="ru-RU" dirty="0" smtClean="0"/>
              <a:t>Шестой</a:t>
            </a:r>
          </a:p>
          <a:p>
            <a:pPr lvl="6"/>
            <a:r>
              <a:rPr lang="ru-RU" dirty="0" smtClean="0"/>
              <a:t>Седьмой</a:t>
            </a:r>
          </a:p>
          <a:p>
            <a:pPr lvl="7"/>
            <a:r>
              <a:rPr lang="ru-RU" dirty="0" smtClean="0"/>
              <a:t>Восьмой</a:t>
            </a:r>
          </a:p>
          <a:p>
            <a:pPr lvl="8"/>
            <a:r>
              <a:rPr lang="ru-RU" dirty="0" smtClean="0"/>
              <a:t>Девятый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79525" y="6356350"/>
            <a:ext cx="1973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8679A4-877E-4825-B536-707543477FB9}" type="datetime1">
              <a:rPr lang="ru-RU"/>
              <a:pPr>
                <a:defRPr/>
              </a:pPr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252788" y="6356350"/>
            <a:ext cx="5686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939213" y="6356350"/>
            <a:ext cx="19700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6C4669-FADF-49F3-8006-A1267D6950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62" r:id="rId7"/>
    <p:sldLayoutId id="2147483655" r:id="rId8"/>
    <p:sldLayoutId id="2147483654" r:id="rId9"/>
    <p:sldLayoutId id="2147483653" r:id="rId10"/>
    <p:sldLayoutId id="2147483663" r:id="rId11"/>
  </p:sldLayoutIdLst>
  <p:transition spd="med">
    <p:fade/>
  </p:transition>
  <p:hf sldNum="0" hdr="0" ft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9pPr>
    </p:titleStyle>
    <p:bodyStyle>
      <a:lvl1pPr marL="228600" indent="-228600" algn="l" rtl="0" eaLnBrk="0" fontAlgn="base" hangingPunct="0">
        <a:spcBef>
          <a:spcPts val="1500"/>
        </a:spcBef>
        <a:spcAft>
          <a:spcPct val="0"/>
        </a:spcAft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spcBef>
          <a:spcPts val="3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ts val="300"/>
        </a:spcBef>
        <a:spcAft>
          <a:spcPct val="0"/>
        </a:spcAft>
        <a:buFont typeface="Wingdings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files.ru/preview/5427293/" TargetMode="External"/><Relationship Id="rId2" Type="http://schemas.openxmlformats.org/officeDocument/2006/relationships/hyperlink" Target="http://balama.ru/protivogaz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go.mail.ru/search_images?rf=1514499&amp;sbmt=1494864633977&amp;fm=1&amp;gp=openpr2&amp;q=%D0%BF%D1%80%D0%BE%D1%82%D0%B8%D0%B2%D0%BE%D0%B3%D0%B0%D0%B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alama.ru/protivogaz_pdf-2d.html" TargetMode="External"/><Relationship Id="rId2" Type="http://schemas.openxmlformats.org/officeDocument/2006/relationships/hyperlink" Target="http://balama.ru/protivogaz_gp7.htm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balama.ru/protivogaz_ip-4m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3249613" y="2568575"/>
            <a:ext cx="8501062" cy="1627188"/>
          </a:xfrm>
        </p:spPr>
        <p:txBody>
          <a:bodyPr/>
          <a:lstStyle/>
          <a:p>
            <a:pPr algn="ctr" eaLnBrk="1" hangingPunct="1"/>
            <a:r>
              <a:rPr lang="ru-RU" sz="5400" i="1" smtClean="0">
                <a:latin typeface="Arial" charset="0"/>
              </a:rPr>
              <a:t>ПРОТИВОЗАЗЫ</a:t>
            </a:r>
            <a:br>
              <a:rPr lang="ru-RU" sz="5400" i="1" smtClean="0">
                <a:latin typeface="Arial" charset="0"/>
              </a:rPr>
            </a:br>
            <a:r>
              <a:rPr lang="ru-RU" sz="2000" i="1" smtClean="0">
                <a:latin typeface="Arial" charset="0"/>
              </a:rPr>
              <a:t>(ОБЖ, 8 класс)</a:t>
            </a:r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7947025" y="4595813"/>
            <a:ext cx="4244975" cy="8651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eaLnBrk="1" hangingPunct="1">
              <a:spcBef>
                <a:spcPct val="0"/>
              </a:spcBef>
            </a:pPr>
            <a:r>
              <a:rPr lang="ru-RU" sz="1800" smtClean="0">
                <a:latin typeface="Arial" charset="0"/>
              </a:rPr>
              <a:t>Автор:</a:t>
            </a:r>
            <a:r>
              <a:rPr lang="ru-RU" sz="1800" smtClean="0"/>
              <a:t> Чижова Татьяна</a:t>
            </a:r>
            <a:r>
              <a:rPr lang="ru-RU" sz="1800" smtClean="0">
                <a:latin typeface="Arial" charset="0"/>
              </a:rPr>
              <a:t> </a:t>
            </a:r>
          </a:p>
          <a:p>
            <a:pPr algn="r" eaLnBrk="1" hangingPunct="1">
              <a:spcBef>
                <a:spcPct val="0"/>
              </a:spcBef>
            </a:pPr>
            <a:r>
              <a:rPr lang="ru-RU" sz="1800" smtClean="0">
                <a:latin typeface="Arial" charset="0"/>
              </a:rPr>
              <a:t>Учитель:</a:t>
            </a:r>
            <a:r>
              <a:rPr lang="ru-RU" sz="1800" smtClean="0"/>
              <a:t> Козырь Юрий Дмитриевич</a:t>
            </a:r>
            <a:endParaRPr lang="ru-RU" sz="1800" smtClean="0">
              <a:latin typeface="Arial" charset="0"/>
            </a:endParaRPr>
          </a:p>
        </p:txBody>
      </p:sp>
      <p:sp>
        <p:nvSpPr>
          <p:cNvPr id="15363" name="Подзаголовок 2"/>
          <p:cNvSpPr txBox="1">
            <a:spLocks/>
          </p:cNvSpPr>
          <p:nvPr/>
        </p:nvSpPr>
        <p:spPr bwMode="auto">
          <a:xfrm>
            <a:off x="2889250" y="1484313"/>
            <a:ext cx="9215438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/>
              <a:t>муниципальное казенное общеобразовательное учреждение </a:t>
            </a:r>
          </a:p>
          <a:p>
            <a:pPr algn="ctr">
              <a:buFont typeface="Wingdings" pitchFamily="2" charset="2"/>
              <a:buNone/>
            </a:pPr>
            <a:r>
              <a:rPr lang="ru-RU" b="1"/>
              <a:t>«Нарышкинская средняя общеобразовательная школа»</a:t>
            </a:r>
          </a:p>
          <a:p>
            <a:pPr algn="ctr">
              <a:buFont typeface="Wingdings" pitchFamily="2" charset="2"/>
              <a:buNone/>
            </a:pPr>
            <a:r>
              <a:rPr lang="ru-RU" b="1"/>
              <a:t>(</a:t>
            </a:r>
            <a:r>
              <a:rPr lang="ru-RU" b="1">
                <a:latin typeface="Calibri" pitchFamily="34" charset="0"/>
              </a:rPr>
              <a:t>Т</a:t>
            </a:r>
            <a:r>
              <a:rPr lang="ru-RU" b="1"/>
              <a:t>ё</a:t>
            </a:r>
            <a:r>
              <a:rPr lang="ru-RU" b="1">
                <a:latin typeface="Calibri" pitchFamily="34" charset="0"/>
              </a:rPr>
              <a:t>пло-Огар</a:t>
            </a:r>
            <a:r>
              <a:rPr lang="ru-RU" b="1"/>
              <a:t>ё</a:t>
            </a:r>
            <a:r>
              <a:rPr lang="ru-RU" b="1">
                <a:latin typeface="Calibri" pitchFamily="34" charset="0"/>
              </a:rPr>
              <a:t>вский район</a:t>
            </a:r>
            <a:r>
              <a:rPr lang="ru-RU" b="1"/>
              <a:t> Тульской области)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Устройство противогаза.</a:t>
            </a:r>
          </a:p>
        </p:txBody>
      </p:sp>
      <p:sp>
        <p:nvSpPr>
          <p:cNvPr id="25602" name="Текст 4"/>
          <p:cNvSpPr>
            <a:spLocks noGrp="1"/>
          </p:cNvSpPr>
          <p:nvPr>
            <p:ph type="body" sz="half" idx="2"/>
          </p:nvPr>
        </p:nvSpPr>
        <p:spPr bwMode="auto">
          <a:xfrm>
            <a:off x="0" y="1822450"/>
            <a:ext cx="5472113" cy="5035550"/>
          </a:xfr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mtClean="0"/>
              <a:t>Противогаз ГП-7: 1 — лицевая часть; 2 — ФПК; 3 — сумка; 4 — коробка с НПП; 5 — трикотажный чехол; 6 — утеплительные манжеты; 7 — вкладыш.</a:t>
            </a:r>
          </a:p>
        </p:txBody>
      </p:sp>
      <p:pic>
        <p:nvPicPr>
          <p:cNvPr id="25603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18150" y="1828800"/>
            <a:ext cx="5391150" cy="5029200"/>
          </a:xfrm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Устройство противогаза.</a:t>
            </a:r>
          </a:p>
        </p:txBody>
      </p:sp>
      <p:sp>
        <p:nvSpPr>
          <p:cNvPr id="26626" name="Текст 2"/>
          <p:cNvSpPr>
            <a:spLocks noGrp="1"/>
          </p:cNvSpPr>
          <p:nvPr>
            <p:ph type="body" sz="half" idx="2"/>
          </p:nvPr>
        </p:nvSpPr>
        <p:spPr bwMode="auto">
          <a:xfrm>
            <a:off x="0" y="1822450"/>
            <a:ext cx="5514975" cy="5035550"/>
          </a:xfr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mtClean="0"/>
              <a:t> Лицевая часть МГП: 1 — корпус; 2 — очковый узел; 3 — «независимый» обтюратор; 4 — наголовник; 5 — обтекатель; 6 — прижимные кольца; 7 — узел клапана вдоха; 8 — узел клапана выдоха; 9 — переговорное устройство.</a:t>
            </a:r>
          </a:p>
        </p:txBody>
      </p:sp>
      <p:pic>
        <p:nvPicPr>
          <p:cNvPr id="2662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18150" y="1828800"/>
            <a:ext cx="6673850" cy="5029200"/>
          </a:xfrm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Устройство противогаза.</a:t>
            </a:r>
          </a:p>
        </p:txBody>
      </p:sp>
      <p:sp>
        <p:nvSpPr>
          <p:cNvPr id="27650" name="Текст 2"/>
          <p:cNvSpPr>
            <a:spLocks noGrp="1"/>
          </p:cNvSpPr>
          <p:nvPr>
            <p:ph type="body" sz="half" idx="2"/>
          </p:nvPr>
        </p:nvSpPr>
        <p:spPr bwMode="auto">
          <a:xfrm>
            <a:off x="0" y="1779588"/>
            <a:ext cx="5486400" cy="5078412"/>
          </a:xfrm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Приспособление для приема воды: 1 — шток; 2 — пружина пробки; 3 — кронштейн; 4 — горловина фляги; 5 — колпачок; 6 — резиновая пробка; 7 — шайба; 8 — ниппель; 9 — кольцо герметизирующее; 10 — резиновая трубка; 11 — штуцер; 12 — резиновый мундштук; 13 — пробка колпачка; 14 — шнур; 15 — корпус ниппеля; 16 — пружина клапана; 17 — серьга; 18 — резиновая прокладка; 19 — клапан.</a:t>
            </a:r>
          </a:p>
          <a:p>
            <a:pPr eaLnBrk="1" hangingPunct="1"/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7651" name="Рисунок 12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18150" y="1843088"/>
            <a:ext cx="6673850" cy="5014912"/>
          </a:xfrm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Применение противогаза.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 bwMode="auto">
          <a:xfrm>
            <a:off x="0" y="1804988"/>
            <a:ext cx="12192000" cy="50530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/>
              <a:t>Условия выполнения: </a:t>
            </a:r>
            <a:r>
              <a:rPr lang="ru-RU" smtClean="0"/>
              <a:t>Обучаемые в составе подразделения находятся на позиции, в боевой или специальной технике, ведут боевые действия, отдыхают на привале и т.п. Противогазы и респираторы в походном положении. Неожиданно подается команда: «</a:t>
            </a:r>
            <a:r>
              <a:rPr lang="ru-RU" b="1" smtClean="0"/>
              <a:t>ГАЗЫ» </a:t>
            </a:r>
            <a:r>
              <a:rPr lang="ru-RU" smtClean="0"/>
              <a:t>или </a:t>
            </a:r>
            <a:r>
              <a:rPr lang="ru-RU" b="1" smtClean="0"/>
              <a:t>«Респиратор надеть». </a:t>
            </a:r>
            <a:r>
              <a:rPr lang="ru-RU" smtClean="0"/>
              <a:t>Обучаемые надевают противогазы или респираторы. Время отсчитывается от момента подачи команды до надевания головного убора.</a:t>
            </a:r>
          </a:p>
        </p:txBody>
      </p:sp>
      <p:pic>
        <p:nvPicPr>
          <p:cNvPr id="2867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72513" y="3360738"/>
            <a:ext cx="3346450" cy="349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0" y="1571625"/>
            <a:ext cx="121920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i="1">
                <a:latin typeface="Calibri" pitchFamily="34" charset="0"/>
              </a:rPr>
              <a:t>По этой команде:</a:t>
            </a:r>
            <a:endParaRPr lang="ru-RU">
              <a:latin typeface="Calibri" pitchFamily="34" charset="0"/>
            </a:endParaRPr>
          </a:p>
          <a:p>
            <a:pPr algn="ctr"/>
            <a:r>
              <a:rPr lang="ru-RU">
                <a:latin typeface="Calibri" pitchFamily="34" charset="0"/>
              </a:rPr>
              <a:t>1.Задержать дыхание.</a:t>
            </a:r>
          </a:p>
          <a:p>
            <a:pPr algn="ctr"/>
            <a:r>
              <a:rPr lang="ru-RU">
                <a:latin typeface="Calibri" pitchFamily="34" charset="0"/>
              </a:rPr>
              <a:t>2.Закрыть глаза.</a:t>
            </a:r>
          </a:p>
          <a:p>
            <a:pPr algn="ctr"/>
            <a:r>
              <a:rPr lang="ru-RU">
                <a:latin typeface="Calibri" pitchFamily="34" charset="0"/>
              </a:rPr>
              <a:t>4.Вынуть шлем- маску, взять ее обеими руками за утолщенные края у нижней</a:t>
            </a:r>
          </a:p>
          <a:p>
            <a:pPr algn="ctr"/>
            <a:r>
              <a:rPr lang="ru-RU">
                <a:latin typeface="Calibri" pitchFamily="34" charset="0"/>
              </a:rPr>
              <a:t>части шлем - маски так, чтобы большие пальцы были снаружи, а</a:t>
            </a:r>
          </a:p>
          <a:p>
            <a:pPr algn="ctr"/>
            <a:r>
              <a:rPr lang="ru-RU">
                <a:latin typeface="Calibri" pitchFamily="34" charset="0"/>
              </a:rPr>
              <a:t>остальные внутри ее.</a:t>
            </a:r>
          </a:p>
          <a:p>
            <a:pPr algn="ctr"/>
            <a:r>
              <a:rPr lang="ru-RU">
                <a:latin typeface="Calibri" pitchFamily="34" charset="0"/>
              </a:rPr>
              <a:t>5.Приложить нижнюю часть шлем - маски под подбородок и резким</a:t>
            </a:r>
          </a:p>
          <a:p>
            <a:pPr algn="ctr"/>
            <a:r>
              <a:rPr lang="ru-RU">
                <a:latin typeface="Calibri" pitchFamily="34" charset="0"/>
              </a:rPr>
              <a:t>движением рук вверх и назад натянуть шлём - маску на голову так, чтобы</a:t>
            </a:r>
          </a:p>
          <a:p>
            <a:pPr algn="ctr"/>
            <a:r>
              <a:rPr lang="ru-RU">
                <a:latin typeface="Calibri" pitchFamily="34" charset="0"/>
              </a:rPr>
              <a:t>не было складок, а очки пришлись против глаз.</a:t>
            </a:r>
          </a:p>
          <a:p>
            <a:pPr algn="ctr"/>
            <a:r>
              <a:rPr lang="ru-RU">
                <a:latin typeface="Calibri" pitchFamily="34" charset="0"/>
              </a:rPr>
              <a:t>6.Устранить перекос и складки шлем - маски.</a:t>
            </a:r>
          </a:p>
          <a:p>
            <a:pPr algn="ctr"/>
            <a:r>
              <a:rPr lang="ru-RU">
                <a:latin typeface="Calibri" pitchFamily="34" charset="0"/>
              </a:rPr>
              <a:t>7.Сделать выдох.</a:t>
            </a:r>
          </a:p>
          <a:p>
            <a:pPr algn="ctr"/>
            <a:r>
              <a:rPr lang="ru-RU">
                <a:latin typeface="Calibri" pitchFamily="34" charset="0"/>
              </a:rPr>
              <a:t>8.Открыть глаза.</a:t>
            </a:r>
          </a:p>
          <a:p>
            <a:pPr algn="ctr"/>
            <a:r>
              <a:rPr lang="ru-RU">
                <a:latin typeface="Calibri" pitchFamily="34" charset="0"/>
              </a:rPr>
              <a:t>9.Возобновить дыхание.</a:t>
            </a:r>
          </a:p>
          <a:p>
            <a:pPr algn="ctr"/>
            <a:r>
              <a:rPr lang="ru-RU">
                <a:latin typeface="Calibri" pitchFamily="34" charset="0"/>
              </a:rPr>
              <a:t>10.Противогазную сумку застегнуть.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3838575" y="658813"/>
            <a:ext cx="6597650" cy="3663950"/>
          </a:xfrm>
        </p:spPr>
        <p:txBody>
          <a:bodyPr anchor="ctr"/>
          <a:lstStyle/>
          <a:p>
            <a:pPr algn="ctr" eaLnBrk="1" hangingPunct="1"/>
            <a:r>
              <a:rPr lang="ru-RU" smtClean="0"/>
              <a:t>Источники: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38575" y="4589463"/>
            <a:ext cx="6597650" cy="1500187"/>
          </a:xfrm>
        </p:spPr>
        <p:txBody>
          <a:bodyPr>
            <a:normAutofit fontScale="85000" lnSpcReduction="1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2"/>
              </a:rPr>
              <a:t>    1        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balama.ru/protivogaz.html</a:t>
            </a: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hlinkClick r:id="rId3"/>
              </a:rPr>
              <a:t>2     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://www.studfiles.ru/preview/5427293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>
                <a:hlinkClick r:id="rId4"/>
              </a:rPr>
              <a:t>https://go.mail.ru/search_images?rf=1514499&amp;sbmt=1494864633977&amp;fm=1&amp;gp=openpr2&amp;q=%</a:t>
            </a:r>
            <a:r>
              <a:rPr lang="en-US" dirty="0" smtClean="0">
                <a:hlinkClick r:id="rId4"/>
              </a:rPr>
              <a:t>D0%BF%D1%80%D0%BE%D1%82%D0%B8%D0%B2%D0%BE%D0%B3%D0%B0%D0%B7</a:t>
            </a: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Противогаз и его создание.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 bwMode="auto">
          <a:xfrm>
            <a:off x="0" y="1833563"/>
            <a:ext cx="12192000" cy="50244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/>
              <a:t>Противогаз - </a:t>
            </a:r>
            <a:r>
              <a:rPr lang="ru-RU" smtClean="0"/>
              <a:t>устройство (прибор) </a:t>
            </a:r>
            <a:r>
              <a:rPr lang="ru-RU" b="1" u="sng" smtClean="0">
                <a:solidFill>
                  <a:srgbClr val="822002"/>
                </a:solidFill>
              </a:rPr>
              <a:t>для защиты</a:t>
            </a:r>
            <a:r>
              <a:rPr lang="ru-RU" u="sng" smtClean="0"/>
              <a:t> </a:t>
            </a:r>
            <a:r>
              <a:rPr lang="ru-RU" b="1" u="sng" smtClean="0">
                <a:solidFill>
                  <a:srgbClr val="822002"/>
                </a:solidFill>
              </a:rPr>
              <a:t>органов дыхания, глаз и лица</a:t>
            </a:r>
            <a:r>
              <a:rPr lang="ru-RU" smtClean="0"/>
              <a:t> человека </a:t>
            </a:r>
            <a:r>
              <a:rPr lang="ru-RU" b="1" i="1" smtClean="0">
                <a:solidFill>
                  <a:srgbClr val="315335"/>
                </a:solidFill>
              </a:rPr>
              <a:t>от отравляющих, радиоактивных веществ, бактериальных средств и др. вредных примесей</a:t>
            </a:r>
            <a:r>
              <a:rPr lang="ru-RU" smtClean="0"/>
              <a:t>, находящихся </a:t>
            </a:r>
            <a:r>
              <a:rPr lang="ru-RU" i="1" smtClean="0"/>
              <a:t>в воздухе в виде паров, газов или аэрозолей</a:t>
            </a:r>
            <a:r>
              <a:rPr lang="ru-RU" smtClean="0"/>
              <a:t>. </a:t>
            </a:r>
          </a:p>
          <a:p>
            <a:pPr eaLnBrk="1" hangingPunct="1"/>
            <a:r>
              <a:rPr lang="ru-RU" smtClean="0"/>
              <a:t>Противогазы различных конструкций широко используются уже около двух столетий: они необходимы специалистам </a:t>
            </a:r>
            <a:r>
              <a:rPr lang="ru-RU" b="1" smtClean="0">
                <a:solidFill>
                  <a:srgbClr val="1F0480"/>
                </a:solidFill>
              </a:rPr>
              <a:t>при проведении вредных работ на различных производствах</a:t>
            </a:r>
            <a:r>
              <a:rPr lang="ru-RU" smtClean="0"/>
              <a:t>, а также </a:t>
            </a:r>
            <a:r>
              <a:rPr lang="ru-RU" b="1" smtClean="0">
                <a:solidFill>
                  <a:srgbClr val="1F0480"/>
                </a:solidFill>
              </a:rPr>
              <a:t>военнослужащим и гражданским лицам</a:t>
            </a:r>
            <a:r>
              <a:rPr lang="ru-RU" smtClean="0"/>
              <a:t>, которые при определенных обстоятельствах </a:t>
            </a:r>
            <a:r>
              <a:rPr lang="ru-RU" b="1" smtClean="0">
                <a:solidFill>
                  <a:srgbClr val="1F0480"/>
                </a:solidFill>
              </a:rPr>
              <a:t>попадают в места с опасным для здоровья газом</a:t>
            </a:r>
            <a:r>
              <a:rPr lang="ru-RU" smtClean="0"/>
              <a:t>. Вне зависимости от конструктивных особенностей, </a:t>
            </a:r>
            <a:r>
              <a:rPr lang="ru-RU" b="1" u="sng" smtClean="0">
                <a:solidFill>
                  <a:srgbClr val="822002"/>
                </a:solidFill>
              </a:rPr>
              <a:t>все противогазы служат одной цели – они предотвращают угрозу отравления</a:t>
            </a:r>
            <a:r>
              <a:rPr lang="ru-RU" smtClean="0"/>
              <a:t>.</a:t>
            </a:r>
          </a:p>
        </p:txBody>
      </p:sp>
      <p:pic>
        <p:nvPicPr>
          <p:cNvPr id="1741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15363" y="4775200"/>
            <a:ext cx="335597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308100" y="452438"/>
            <a:ext cx="9629775" cy="1362075"/>
          </a:xfrm>
        </p:spPr>
        <p:txBody>
          <a:bodyPr/>
          <a:lstStyle/>
          <a:p>
            <a:pPr algn="ctr" eaLnBrk="1" hangingPunct="1"/>
            <a:r>
              <a:rPr lang="ru-RU" b="1" smtClean="0"/>
              <a:t>История создания противогаза.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 bwMode="auto">
          <a:xfrm>
            <a:off x="0" y="1804988"/>
            <a:ext cx="12192000" cy="50530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До сих пор не существует единого мнения о том, кого именно следует считать изобретателем противогаза, ведь </a:t>
            </a:r>
            <a:r>
              <a:rPr lang="ru-RU" b="1" i="1" smtClean="0">
                <a:solidFill>
                  <a:srgbClr val="1F0480"/>
                </a:solidFill>
              </a:rPr>
              <a:t>прототипы этого устройства были известны еще в Средневековье</a:t>
            </a:r>
            <a:r>
              <a:rPr lang="ru-RU" smtClean="0"/>
              <a:t>. Во время эпидемии чумы врачами использовались </a:t>
            </a:r>
            <a:r>
              <a:rPr lang="ru-RU" smtClean="0">
                <a:solidFill>
                  <a:srgbClr val="822002"/>
                </a:solidFill>
              </a:rPr>
              <a:t>маски с длинными клювами. Эти клювы заполнялись лекарственными травами</a:t>
            </a:r>
            <a:r>
              <a:rPr lang="ru-RU" smtClean="0"/>
              <a:t>. Средневековые врачи считали, что такие маски препятствуют заражению.</a:t>
            </a:r>
            <a:br>
              <a:rPr lang="ru-RU" smtClean="0"/>
            </a:br>
            <a:endParaRPr lang="ru-RU" smtClean="0"/>
          </a:p>
        </p:txBody>
      </p:sp>
      <p:pic>
        <p:nvPicPr>
          <p:cNvPr id="1843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3850" y="3900488"/>
            <a:ext cx="5218113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История создания противогаза.</a:t>
            </a:r>
          </a:p>
        </p:txBody>
      </p:sp>
      <p:sp>
        <p:nvSpPr>
          <p:cNvPr id="19458" name="Текст 2"/>
          <p:cNvSpPr>
            <a:spLocks noGrp="1"/>
          </p:cNvSpPr>
          <p:nvPr>
            <p:ph type="body" sz="half" idx="2"/>
          </p:nvPr>
        </p:nvSpPr>
        <p:spPr bwMode="auto">
          <a:xfrm>
            <a:off x="0" y="1808163"/>
            <a:ext cx="5454650" cy="50498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rgbClr val="822002"/>
                </a:solidFill>
              </a:rPr>
              <a:t>Первый в мире противогаз</a:t>
            </a:r>
            <a:r>
              <a:rPr lang="ru-RU" b="1" smtClean="0">
                <a:solidFill>
                  <a:srgbClr val="315335"/>
                </a:solidFill>
              </a:rPr>
              <a:t>, по данным историков, был создан в </a:t>
            </a:r>
            <a:r>
              <a:rPr lang="ru-RU" b="1" smtClean="0">
                <a:solidFill>
                  <a:srgbClr val="1F0480"/>
                </a:solidFill>
              </a:rPr>
              <a:t>1847</a:t>
            </a:r>
            <a:r>
              <a:rPr lang="ru-RU" b="1" smtClean="0">
                <a:solidFill>
                  <a:srgbClr val="315335"/>
                </a:solidFill>
              </a:rPr>
              <a:t> году </a:t>
            </a:r>
            <a:r>
              <a:rPr lang="ru-RU" b="1" smtClean="0">
                <a:solidFill>
                  <a:srgbClr val="1F0480"/>
                </a:solidFill>
              </a:rPr>
              <a:t>американским изобретателем Льюисом Хаслеттом</a:t>
            </a:r>
            <a:r>
              <a:rPr lang="ru-RU" smtClean="0"/>
              <a:t>. Этот уникальный по тем временам аппарат предназначался для предотвращения нежелательной ингаляции: войлочный фильтр задерживал вредные вещества, позволяя человеку дышать без причинения вреда его организму. Противогаз, изобретенный Хаслеттом, позволял дышать последовательно через рот или через нос, когда человек находился там, где в воздухе присутствовали опасные для здоровья примеси. 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pic>
        <p:nvPicPr>
          <p:cNvPr id="19459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18150" y="1828800"/>
            <a:ext cx="5391150" cy="5029200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История создания противогаза.</a:t>
            </a:r>
          </a:p>
        </p:txBody>
      </p:sp>
      <p:sp>
        <p:nvSpPr>
          <p:cNvPr id="20482" name="Текст 2"/>
          <p:cNvSpPr>
            <a:spLocks noGrp="1"/>
          </p:cNvSpPr>
          <p:nvPr>
            <p:ph type="body" sz="half" idx="2"/>
          </p:nvPr>
        </p:nvSpPr>
        <p:spPr bwMode="auto">
          <a:xfrm>
            <a:off x="0" y="1808163"/>
            <a:ext cx="5472113" cy="50498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>
                <a:solidFill>
                  <a:srgbClr val="822002"/>
                </a:solidFill>
                <a:latin typeface="Times New Roman" pitchFamily="18" charset="0"/>
              </a:rPr>
              <a:t>Первый современный противогаз</a:t>
            </a:r>
            <a:r>
              <a:rPr lang="ru-RU" smtClean="0">
                <a:latin typeface="Times New Roman" pitchFamily="18" charset="0"/>
              </a:rPr>
              <a:t> изобрёл в 1912 году чернокожий </a:t>
            </a:r>
            <a:r>
              <a:rPr lang="ru-RU" b="1" i="1" smtClean="0">
                <a:solidFill>
                  <a:srgbClr val="1F0480"/>
                </a:solidFill>
                <a:latin typeface="Times New Roman" pitchFamily="18" charset="0"/>
              </a:rPr>
              <a:t>американец Гаррет Морган</a:t>
            </a:r>
            <a:r>
              <a:rPr lang="ru-RU" smtClean="0">
                <a:latin typeface="Times New Roman" pitchFamily="18" charset="0"/>
              </a:rPr>
              <a:t>. Устройство было предназначено для защиты инженеров и пожарных, вынужденных работать в ядовитой среде. В 1914 году свою конструкцию противогаза запатентовал в Америке германский изобретатель Александер Драгер.</a:t>
            </a:r>
            <a:r>
              <a:rPr lang="ru-RU" smtClean="0"/>
              <a:t> </a:t>
            </a:r>
          </a:p>
        </p:txBody>
      </p:sp>
      <p:pic>
        <p:nvPicPr>
          <p:cNvPr id="20483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18150" y="1828800"/>
            <a:ext cx="5391150" cy="5029200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Виды противогазов.</a:t>
            </a: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 bwMode="auto">
          <a:xfrm>
            <a:off x="0" y="1833563"/>
            <a:ext cx="12192000" cy="50244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Необходимость в изобретении </a:t>
            </a:r>
            <a:r>
              <a:rPr lang="ru-RU" b="1" smtClean="0"/>
              <a:t>противогаза</a:t>
            </a:r>
            <a:r>
              <a:rPr lang="ru-RU" smtClean="0"/>
              <a:t> возникла во время Первой мировой войны, когда химические вещества применялись в огромных количествах. Первой страной принявшей на оснащение своей армии средства индивидуальной химической защиты стала Германия, которая применила, собственно и первые отравляющие вещества. Противогаз GM-15 появился в германских войсках в 1915 году. Маска </a:t>
            </a:r>
            <a:r>
              <a:rPr lang="ru-RU" b="1" smtClean="0"/>
              <a:t>противогаза</a:t>
            </a:r>
            <a:r>
              <a:rPr lang="ru-RU" smtClean="0"/>
              <a:t> изготавливалась из резины (чуть позже из прорезиненного брезента), имела два окуляра для глаз, а небольшой цилиндрический фильтр присоединялся непосредственно к маске. Хранился противогаз в цилиндрической металлической коробке, которая должна была надёжно защитить противогаз от загрязнения и внешних повреждений.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Виды противогазов.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 bwMode="auto">
          <a:xfrm>
            <a:off x="0" y="1833563"/>
            <a:ext cx="12192000" cy="50244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i="1" smtClean="0">
                <a:solidFill>
                  <a:srgbClr val="1F0480"/>
                </a:solidFill>
              </a:rPr>
              <a:t>В России первый противогаз с фильтром из активированного угля и резиновой маски так же в 1915 году изобрел русский ученый-химик Николай Дмитриевич Зелинский.</a:t>
            </a:r>
          </a:p>
          <a:p>
            <a:pPr eaLnBrk="1" hangingPunct="1"/>
            <a:r>
              <a:rPr lang="ru-RU" smtClean="0"/>
              <a:t>В двадцатые годы прошлого столетия в Москве был создан Институт химобороны, в ведении которого находились все вопросы, связанные с разработкой новых средств противохимической защиты. Здесь конструировали средства химзащиты не только для взрослых, но и для подростков, детей, младенцев.</a:t>
            </a:r>
          </a:p>
          <a:p>
            <a:pPr eaLnBrk="1" hangingPunct="1"/>
            <a:r>
              <a:rPr lang="ru-RU" smtClean="0"/>
              <a:t>В 1928 году был предложен </a:t>
            </a:r>
            <a:r>
              <a:rPr lang="ru-RU" b="1" smtClean="0"/>
              <a:t>противогаз</a:t>
            </a:r>
            <a:r>
              <a:rPr lang="ru-RU" smtClean="0"/>
              <a:t> для лошадей, которые в то время являлись главной тягловой силой армии. Лошадиные противогазы изготавливались трех размеров из прорезиненной парусины, но особого распространения не получили и чаще всего заменялись на парусиновые маски.</a:t>
            </a:r>
          </a:p>
          <a:p>
            <a:pPr eaLnBrk="1" hangingPunct="1"/>
            <a:r>
              <a:rPr lang="ru-RU" smtClean="0"/>
              <a:t>В 1932-1933 гг. был принят на вооружение</a:t>
            </a:r>
            <a:r>
              <a:rPr lang="ru-RU" b="1" smtClean="0"/>
              <a:t> противогаз</a:t>
            </a:r>
            <a:r>
              <a:rPr lang="ru-RU" smtClean="0"/>
              <a:t> для собак. Выпускались противогазные парусиновые маски также для волов и коров.</a:t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u="sng" smtClean="0"/>
              <a:t>По принципу защиты противогазы делятся на:</a:t>
            </a:r>
            <a:endParaRPr lang="ru-RU" b="1" smtClean="0"/>
          </a:p>
        </p:txBody>
      </p:sp>
      <p:sp>
        <p:nvSpPr>
          <p:cNvPr id="23554" name="Текст 2"/>
          <p:cNvSpPr>
            <a:spLocks noGrp="1"/>
          </p:cNvSpPr>
          <p:nvPr>
            <p:ph type="body" idx="1"/>
          </p:nvPr>
        </p:nvSpPr>
        <p:spPr bwMode="auto">
          <a:xfrm>
            <a:off x="1279525" y="1828800"/>
            <a:ext cx="4491038" cy="15716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i="1" u="sng" smtClean="0"/>
              <a:t>фильтрующие</a:t>
            </a:r>
            <a:r>
              <a:rPr lang="ru-RU" smtClean="0"/>
              <a:t> противогазы (</a:t>
            </a:r>
            <a:r>
              <a:rPr lang="ru-RU" smtClean="0">
                <a:hlinkClick r:id="rId2"/>
              </a:rPr>
              <a:t>противогаз ГП-7</a:t>
            </a:r>
            <a:r>
              <a:rPr lang="ru-RU" smtClean="0"/>
              <a:t>, </a:t>
            </a:r>
            <a:r>
              <a:rPr lang="ru-RU" smtClean="0">
                <a:hlinkClick r:id="rId2"/>
              </a:rPr>
              <a:t>противогаз ГП-7ВМ</a:t>
            </a:r>
            <a:r>
              <a:rPr lang="ru-RU" smtClean="0"/>
              <a:t>, </a:t>
            </a:r>
            <a:r>
              <a:rPr lang="ru-RU" smtClean="0">
                <a:hlinkClick r:id="rId3"/>
              </a:rPr>
              <a:t>противогаз ПДФ-2Д (ш)</a:t>
            </a:r>
            <a:r>
              <a:rPr lang="ru-RU" smtClean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79525" y="3424238"/>
            <a:ext cx="4491038" cy="34337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действие которых основано на очистке (фильтрации) вдыхаемого воздуха от вредных примесей,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23556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419850" y="1828800"/>
            <a:ext cx="4489450" cy="15716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200" i="1" u="sng" smtClean="0"/>
              <a:t>изолирующие </a:t>
            </a:r>
            <a:r>
              <a:rPr lang="ru-RU" sz="2200" smtClean="0"/>
              <a:t>противогазы (</a:t>
            </a:r>
            <a:r>
              <a:rPr lang="ru-RU" sz="2200" smtClean="0">
                <a:hlinkClick r:id="rId4"/>
              </a:rPr>
              <a:t>противогаз ИП-4М</a:t>
            </a:r>
            <a:r>
              <a:rPr lang="ru-RU" sz="2200" smtClean="0"/>
              <a:t>, противогаз ИП-4МК с патроном РП-7, противогаз ИП-6).</a:t>
            </a:r>
          </a:p>
        </p:txBody>
      </p:sp>
      <p:sp>
        <p:nvSpPr>
          <p:cNvPr id="23557" name="Объект 5"/>
          <p:cNvSpPr>
            <a:spLocks noGrp="1"/>
          </p:cNvSpPr>
          <p:nvPr>
            <p:ph sz="quarter" idx="4"/>
          </p:nvPr>
        </p:nvSpPr>
        <p:spPr bwMode="auto">
          <a:xfrm>
            <a:off x="6405563" y="3424238"/>
            <a:ext cx="4489450" cy="343376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применение которых полностью изолирует органы дыхания от окружающей среды; дыхание осуществляется воздухом, регенерирующимся в патроне противогаза.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700" b="1" u="sng" smtClean="0"/>
              <a:t>По назначению</a:t>
            </a:r>
            <a:r>
              <a:rPr lang="ru-RU" sz="2700" u="sng" smtClean="0"/>
              <a:t> современные фильтрующие противогазы подразделяются на:</a:t>
            </a:r>
            <a:r>
              <a:rPr lang="ru-RU" sz="2700" smtClean="0"/>
              <a:t/>
            </a:r>
            <a:br>
              <a:rPr lang="ru-RU" sz="2700" smtClean="0"/>
            </a:br>
            <a:endParaRPr lang="ru-RU" sz="2700" smtClean="0"/>
          </a:p>
        </p:txBody>
      </p:sp>
      <p:pic>
        <p:nvPicPr>
          <p:cNvPr id="7" name="Схема 6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1809750"/>
            <a:ext cx="12204700" cy="5060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tf03462902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10525619_TF03462902_TF03462902.potx" id="{BAC63EC1-72D2-48C1-B41B-534A4895C3B1}" vid="{6FF2C71A-6631-4AB1-81A9-F18F0A42702E}"/>
    </a:ext>
  </a:extLst>
</a:theme>
</file>

<file path=ppt/theme/theme2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tf03462902</Template>
  <TotalTime>208</TotalTime>
  <Words>778</Words>
  <Application>Microsoft Office PowerPoint</Application>
  <PresentationFormat>Произвольный</PresentationFormat>
  <Paragraphs>56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Wingdings</vt:lpstr>
      <vt:lpstr>Times New Roman</vt:lpstr>
      <vt:lpstr>tf03462902</vt:lpstr>
      <vt:lpstr>tf03462902</vt:lpstr>
      <vt:lpstr>tf03462902</vt:lpstr>
      <vt:lpstr>tf03462902</vt:lpstr>
      <vt:lpstr>tf03462902</vt:lpstr>
      <vt:lpstr>ПРОТИВОЗАЗЫ (ОБЖ, 8 класс)</vt:lpstr>
      <vt:lpstr>Противогаз и его создание.</vt:lpstr>
      <vt:lpstr>История создания противогаза.</vt:lpstr>
      <vt:lpstr>История создания противогаза.</vt:lpstr>
      <vt:lpstr>История создания противогаза.</vt:lpstr>
      <vt:lpstr>Виды противогазов.</vt:lpstr>
      <vt:lpstr>Виды противогазов.</vt:lpstr>
      <vt:lpstr>По принципу защиты противогазы делятся на:</vt:lpstr>
      <vt:lpstr>По назначению современные фильтрующие противогазы подразделяются на: </vt:lpstr>
      <vt:lpstr>Устройство противогаза.</vt:lpstr>
      <vt:lpstr>Устройство противогаза.</vt:lpstr>
      <vt:lpstr>Устройство противогаза.</vt:lpstr>
      <vt:lpstr>Применение противогаза.</vt:lpstr>
      <vt:lpstr>Слайд 14</vt:lpstr>
      <vt:lpstr>Источники: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Противогаз.</dc:title>
  <dc:creator>RePack by SPecialiST</dc:creator>
  <cp:lastModifiedBy>а</cp:lastModifiedBy>
  <cp:revision>19</cp:revision>
  <dcterms:created xsi:type="dcterms:W3CDTF">2017-05-15T15:17:59Z</dcterms:created>
  <dcterms:modified xsi:type="dcterms:W3CDTF">2018-01-28T14:55:20Z</dcterms:modified>
</cp:coreProperties>
</file>