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6" r:id="rId20"/>
    <p:sldId id="277" r:id="rId21"/>
    <p:sldId id="282" r:id="rId22"/>
    <p:sldId id="278" r:id="rId23"/>
    <p:sldId id="279" r:id="rId24"/>
    <p:sldId id="280" r:id="rId25"/>
    <p:sldId id="281" r:id="rId26"/>
    <p:sldId id="283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63" autoAdjust="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1/28/2018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219200"/>
            <a:ext cx="6172200" cy="2362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Психологические особенности семьи, воспитывающей нетипичного ребёнка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Выполнила:</a:t>
            </a:r>
          </a:p>
          <a:p>
            <a:pPr algn="r"/>
            <a:r>
              <a:rPr lang="ru-RU" dirty="0" smtClean="0"/>
              <a:t>Воспитатель </a:t>
            </a:r>
            <a:r>
              <a:rPr lang="en-US" dirty="0" smtClean="0"/>
              <a:t>I</a:t>
            </a:r>
            <a:r>
              <a:rPr lang="ru-RU" dirty="0" smtClean="0"/>
              <a:t> </a:t>
            </a:r>
            <a:r>
              <a:rPr lang="ru-RU" dirty="0" smtClean="0"/>
              <a:t>кв.кат.</a:t>
            </a:r>
          </a:p>
          <a:p>
            <a:pPr algn="r"/>
            <a:r>
              <a:rPr lang="ru-RU" dirty="0" err="1" smtClean="0"/>
              <a:t>Гайдукова</a:t>
            </a:r>
            <a:r>
              <a:rPr lang="ru-RU" dirty="0" smtClean="0"/>
              <a:t> </a:t>
            </a:r>
            <a:r>
              <a:rPr lang="ru-RU" dirty="0" smtClean="0"/>
              <a:t>М.А.</a:t>
            </a:r>
          </a:p>
          <a:p>
            <a:pPr algn="ctr"/>
            <a:r>
              <a:rPr lang="ru-RU" dirty="0" smtClean="0"/>
              <a:t>Москва, </a:t>
            </a:r>
            <a:r>
              <a:rPr lang="ru-RU" dirty="0" smtClean="0"/>
              <a:t>2016г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9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Фазы, которые проходят родители аномально развивающихся детей в процессе своей жизни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90800"/>
            <a:ext cx="7467600" cy="3883152"/>
          </a:xfrm>
        </p:spPr>
        <p:txBody>
          <a:bodyPr/>
          <a:lstStyle/>
          <a:p>
            <a:r>
              <a:rPr lang="ru-RU" sz="3200" dirty="0" smtClean="0"/>
              <a:t>Растерянность</a:t>
            </a:r>
          </a:p>
          <a:p>
            <a:r>
              <a:rPr lang="ru-RU" sz="3200" dirty="0" smtClean="0"/>
              <a:t>Отрицание дефекта</a:t>
            </a:r>
          </a:p>
          <a:p>
            <a:r>
              <a:rPr lang="ru-RU" sz="3200" dirty="0" smtClean="0"/>
              <a:t>«Хроническая печаль»</a:t>
            </a:r>
          </a:p>
          <a:p>
            <a:r>
              <a:rPr lang="ru-RU" sz="3200" dirty="0" smtClean="0"/>
              <a:t>Зрелая адаптация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7467600" cy="4648200"/>
          </a:xfrm>
        </p:spPr>
        <p:txBody>
          <a:bodyPr>
            <a:normAutofit/>
          </a:bodyPr>
          <a:lstStyle/>
          <a:p>
            <a:r>
              <a:rPr lang="ru-RU" dirty="0" smtClean="0"/>
              <a:t>«переживания, выпавшие на долю матери аномального ребенка, часто превышают уровень переносимых нагрузок, что проявляется в различных соматических заболеваниях, астенических и вегетативных расстройствах».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В.В. Ткачёва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96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Невротические и психопатологические расстройства у родителей умственно отсталых детей (</a:t>
            </a:r>
            <a:r>
              <a:rPr lang="ru-RU" sz="2800" dirty="0" err="1" smtClean="0"/>
              <a:t>Р.Ф.Майрамян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7467600" cy="40355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Аффективные</a:t>
            </a:r>
          </a:p>
          <a:p>
            <a:r>
              <a:rPr lang="ru-RU" sz="2800" dirty="0" smtClean="0"/>
              <a:t>Истерические</a:t>
            </a:r>
          </a:p>
          <a:p>
            <a:r>
              <a:rPr lang="ru-RU" sz="2800" dirty="0" smtClean="0"/>
              <a:t>Депрессивные (в том числе депрессии с суицидальными попытками, идеями самообвинения, самоуничижения)</a:t>
            </a:r>
          </a:p>
          <a:p>
            <a:r>
              <a:rPr lang="ru-RU" sz="2800" dirty="0" smtClean="0"/>
              <a:t>Тревожные расстройства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779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 матерей, воспитывающих ребёнка с ДЦП (по В.А.Вишневскому)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освещается проявление депрессивной симптоматики в различных формах, таких как депрессивный невроз, затяжные невротические депрессии, депрессивное невротическое развитие личности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364162"/>
          </a:xfrm>
        </p:spPr>
        <p:txBody>
          <a:bodyPr/>
          <a:lstStyle/>
          <a:p>
            <a:pPr algn="ctr"/>
            <a:r>
              <a:rPr lang="ru-RU" dirty="0" smtClean="0"/>
              <a:t>Социальный уровень отражает особенности отношения семей, воспитывающих детей с отклонениями в развитии, с внешним миром.</a:t>
            </a:r>
            <a:br>
              <a:rPr lang="ru-RU" dirty="0" smtClean="0"/>
            </a:br>
            <a:r>
              <a:rPr lang="ru-RU" dirty="0" smtClean="0"/>
              <a:t>Семья становится избирательной в контактах, а то и вообще отказывается от каких бы то ни было отношений с окружающими, родственниками.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Снижение социальной активности семьи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Данные, приведённые Р.Ф. </a:t>
            </a:r>
            <a:r>
              <a:rPr lang="ru-RU" dirty="0" err="1" smtClean="0"/>
              <a:t>Майрамян</a:t>
            </a:r>
            <a:r>
              <a:rPr lang="ru-RU" dirty="0" smtClean="0"/>
              <a:t> (1972), свидетельствуют о снижении социальной активности семьи, в частности, матерей умственно отсталых детей: 26% не работали от 1,5 до 5 лет, 31% не пользовались отпуском на протяжении нескольких лет, 4% вынуждены были оставить учебу в вузе, 10% изменили характер работы. Эти показатели соотносятся с данными </a:t>
            </a:r>
            <a:r>
              <a:rPr lang="en-US" dirty="0" smtClean="0"/>
              <a:t>A</a:t>
            </a:r>
            <a:r>
              <a:rPr lang="ru-RU" dirty="0" smtClean="0"/>
              <a:t>.</a:t>
            </a:r>
            <a:r>
              <a:rPr lang="en-US" dirty="0" smtClean="0"/>
              <a:t>M</a:t>
            </a:r>
            <a:r>
              <a:rPr lang="ru-RU" dirty="0" smtClean="0"/>
              <a:t>. Панова, В.В. Ткачевой и других авторов, полученными при исследовании семей с детьми с выраженными нарушениями развития. В исследовании </a:t>
            </a:r>
            <a:r>
              <a:rPr lang="en-US" dirty="0" smtClean="0"/>
              <a:t>A</a:t>
            </a:r>
            <a:r>
              <a:rPr lang="ru-RU" dirty="0" smtClean="0"/>
              <a:t>.</a:t>
            </a:r>
            <a:r>
              <a:rPr lang="en-US" dirty="0" smtClean="0"/>
              <a:t>M</a:t>
            </a:r>
            <a:r>
              <a:rPr lang="ru-RU" dirty="0" smtClean="0"/>
              <a:t>. Панова (1997) отмечается, что доля неработающих матерей в таких семьях составляет 21%, работающих неполный рабочий день - 11,7%, осуществление профессиональных планов нарушается у 75,1% матерей и 21,3% отцов. По данным В.В. Ткачевой (1998), более чем в 30% случаев матери больных детей оставляют работу по избранной до рождения ребёнка специальности, чтобы ухаживать за ребёнком или переходят на низкооплачиваемую, неквалифицированную, чаще надомную работу.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Для характеристики родительского отношения к ребенку-инвалиду необходимо выделить: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особенности личности родителей;</a:t>
            </a:r>
          </a:p>
          <a:p>
            <a:r>
              <a:rPr lang="ru-RU" dirty="0" smtClean="0"/>
              <a:t> личностные и клинико-психологические особенности ребенка; </a:t>
            </a:r>
          </a:p>
          <a:p>
            <a:r>
              <a:rPr lang="ru-RU" dirty="0" smtClean="0"/>
              <a:t>ценностные приоритеты; </a:t>
            </a:r>
          </a:p>
          <a:p>
            <a:r>
              <a:rPr lang="ru-RU" dirty="0" err="1" smtClean="0"/>
              <a:t>социокультурные</a:t>
            </a:r>
            <a:r>
              <a:rPr lang="ru-RU" dirty="0" smtClean="0"/>
              <a:t>, семейные традиции; </a:t>
            </a:r>
          </a:p>
          <a:p>
            <a:r>
              <a:rPr lang="ru-RU" dirty="0" smtClean="0"/>
              <a:t>особенности семейного общения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В структуре родительских отношений выделяют три составляющих (Т.В. </a:t>
            </a:r>
            <a:r>
              <a:rPr lang="ru-RU" sz="2000" dirty="0" err="1" smtClean="0"/>
              <a:t>Архиереева</a:t>
            </a:r>
            <a:r>
              <a:rPr lang="ru-RU" sz="2000" dirty="0" smtClean="0"/>
              <a:t>, А.Я. Варга, П.В. </a:t>
            </a:r>
            <a:r>
              <a:rPr lang="ru-RU" sz="2000" dirty="0" err="1" smtClean="0"/>
              <a:t>Гавриш</a:t>
            </a:r>
            <a:r>
              <a:rPr lang="ru-RU" sz="2000" dirty="0" smtClean="0"/>
              <a:t>, Н.В. Зырянова, С.Б. Малых):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4572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 эмоциональную (занимает ведущее положение в структуре родительских отношений, в основном, обуславливая особенности их проявления, и определяется как совокупность переживаний, связанных с ребенком, интегральное принятие или отвержение его («симпатия-антипатия», «уважение-неуважение», «близость-отдаленность»).</a:t>
            </a:r>
          </a:p>
          <a:p>
            <a:r>
              <a:rPr lang="ru-RU" sz="1800" dirty="0" smtClean="0"/>
              <a:t>когнитивную (определяется как представление родителей о характере, потребностях, интересах, ценностях своего ребенка. Оно может быть адекватным (полное и объективное знание психических и характерологических особенностей ребенка, его интересов, увлечений, склонностей, учет индивидуального своеобразия) и неадекватным (</a:t>
            </a:r>
            <a:r>
              <a:rPr lang="ru-RU" sz="1800" dirty="0" err="1" smtClean="0"/>
              <a:t>инвалидизация</a:t>
            </a:r>
            <a:r>
              <a:rPr lang="ru-RU" sz="1800" dirty="0" smtClean="0"/>
              <a:t>, </a:t>
            </a:r>
            <a:r>
              <a:rPr lang="ru-RU" sz="1800" dirty="0" err="1" smtClean="0"/>
              <a:t>инфантилизация</a:t>
            </a:r>
            <a:r>
              <a:rPr lang="ru-RU" sz="1800" dirty="0" smtClean="0"/>
              <a:t>, социальная </a:t>
            </a:r>
            <a:r>
              <a:rPr lang="ru-RU" sz="1800" dirty="0" err="1" smtClean="0"/>
              <a:t>инвалидизация</a:t>
            </a:r>
            <a:r>
              <a:rPr lang="ru-RU" sz="1800" dirty="0" smtClean="0"/>
              <a:t>).</a:t>
            </a:r>
          </a:p>
          <a:p>
            <a:r>
              <a:rPr lang="ru-RU" sz="1800" dirty="0" smtClean="0"/>
              <a:t>поведенческую - трехчленную модель родительского отношения (это манера обращения с ребенком, форма и направление контроля. Поведенческие воздействия на ребенка могут быть различной степени выраженности: от доминирования родителя, кооперации ребенка с родителем, потакания ребенку до попустительского воздействия -автономии ребенка.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467600" cy="49831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Детско-родительские отношения в семьях с нетипичным ребёнком также активно рассматриваются в исследованиях Т.Г. Горячевой, Е.А. Игнатьевой, М.В, </a:t>
            </a:r>
            <a:r>
              <a:rPr lang="ru-RU" dirty="0" err="1" smtClean="0"/>
              <a:t>Ипполитовой</a:t>
            </a:r>
            <a:r>
              <a:rPr lang="ru-RU" dirty="0" smtClean="0"/>
              <a:t>,  Б. </a:t>
            </a:r>
            <a:r>
              <a:rPr lang="ru-RU" dirty="0" err="1" smtClean="0"/>
              <a:t>Спока</a:t>
            </a:r>
            <a:r>
              <a:rPr lang="ru-RU" dirty="0" smtClean="0"/>
              <a:t>, С.М. Хорош и др.. В них отмечается, что «заболевание ребёнка формирует родительскую установку в большей степени, чем что-либо другое».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>Исследования Е.А. Игнатьевой свидетельствуют о зависимости родительского отношения к умственно отсталому ребенку от степени тяжести его интеллектуального дефекта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895600"/>
            <a:ext cx="3657600" cy="3352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отношение к нему близких взрослых характеризуется понимающим теплым эмоциональным фоном, адекватным восприятием его особенностей, конструктивными формами поведения.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371975" y="2590800"/>
            <a:ext cx="3657600" cy="36576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отношения взрослых приобретает </a:t>
            </a:r>
            <a:r>
              <a:rPr lang="ru-RU" sz="1800" dirty="0" err="1" smtClean="0"/>
              <a:t>дисфункциональный</a:t>
            </a:r>
            <a:r>
              <a:rPr lang="ru-RU" sz="1800" dirty="0" smtClean="0"/>
              <a:t> характер, получая искажения на эмоциональном и (или) когнитивном уровнях. Взаимодействие с ребенком отличается   наличием   деструктивных   форм   контроля   и   родительского поведения (жесткое доминирование, потакание, попустительство).</a:t>
            </a:r>
          </a:p>
          <a:p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447800"/>
            <a:ext cx="3657600" cy="129540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Более легкая степень умственной отсталости у дошкольников 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447800"/>
            <a:ext cx="3657600" cy="1219200"/>
          </a:xfrm>
        </p:spPr>
        <p:txBody>
          <a:bodyPr/>
          <a:lstStyle/>
          <a:p>
            <a:pPr algn="ctr"/>
            <a:r>
              <a:rPr lang="ru-RU" dirty="0" smtClean="0"/>
              <a:t>Умеренная и сильно выраженная дебильность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Исследования А.Г. </a:t>
            </a:r>
            <a:r>
              <a:rPr lang="ru-RU" dirty="0" err="1" smtClean="0"/>
              <a:t>Харчева</a:t>
            </a:r>
            <a:r>
              <a:rPr lang="ru-RU" dirty="0" smtClean="0"/>
              <a:t>, А.И. Антонова (1978), которые делят функции семьи на: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специфические,    вытекающие    из    сущности семьи,    отражающие   её особенности   как   социального   явления   и   сохраняющиеся   при   всех изменениях общества (рождение как репродуктивная функция, содержание как   экзистенциальная    функция    и    воспитание    детей    как    функция социализации);</a:t>
            </a:r>
          </a:p>
          <a:p>
            <a:r>
              <a:rPr lang="ru-RU" dirty="0" smtClean="0"/>
              <a:t>неспецифические, к выполнению которых семья оказалась принужденной или   приспособилась   в   определенных   исторических   обстоятельствах.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отношения родителей к своим детям, имеющим проблемы в развитии: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родители проявляют чрезмерную опеку,</a:t>
            </a:r>
          </a:p>
          <a:p>
            <a:r>
              <a:rPr lang="ru-RU" dirty="0" smtClean="0"/>
              <a:t> преувеличивают возможности ребёнка или стесняются неполноценности своего ребенка,</a:t>
            </a:r>
          </a:p>
          <a:p>
            <a:r>
              <a:rPr lang="ru-RU" dirty="0" smtClean="0"/>
              <a:t> отводят ребенку с проблемами в семье положение «пасынка», </a:t>
            </a:r>
          </a:p>
          <a:p>
            <a:r>
              <a:rPr lang="ru-RU" dirty="0" smtClean="0"/>
              <a:t>не обращают внимания на ребенка, стараясь все воспитание переложить на образовательные учреждения.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27856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Фарбер (1959), изучая семью, имеющую ребенка с тяжелым недостатком в развитии, определил характер ее кризиса как остановку жизненного цикла, когда родители не могут планировать целый ряд событий, ожидаемых в норме, потому что их ребенок - особенный и развивается по-своему, смены семейных ролей не происходит, жизненный цикл семьи теряет свою синхронность, и чем больше его асинхронность, тем глубже семейный кризис. По мнению исследователя, ситуация в семье, имеющей ребенка с тяжелой недостаточностью, становится более </a:t>
            </a:r>
            <a:r>
              <a:rPr lang="ru-RU" sz="2200" dirty="0" err="1" smtClean="0"/>
              <a:t>стрессогенной</a:t>
            </a:r>
            <a:r>
              <a:rPr lang="ru-RU" sz="2200" dirty="0" smtClean="0"/>
              <a:t> по мере развития семейного цикла, </a:t>
            </a:r>
            <a:r>
              <a:rPr lang="ru-RU" sz="2200" dirty="0" err="1" smtClean="0"/>
              <a:t>т,е</a:t>
            </a:r>
            <a:r>
              <a:rPr lang="ru-RU" sz="2200" dirty="0" smtClean="0"/>
              <a:t>, на его поздних стадиях, потому что, согласно концепции остановки семейного цикла, независимо от порядка рождения и социальной роли проблемного ребенка этот ребенок постепенно перемещается в сторону младшего ребенка, </a:t>
            </a:r>
            <a:r>
              <a:rPr lang="ru-RU" sz="2200" dirty="0" err="1" smtClean="0"/>
              <a:t>т,е</a:t>
            </a:r>
            <a:r>
              <a:rPr lang="ru-RU" sz="2200" dirty="0" smtClean="0"/>
              <a:t>, не взрослеет, что оказывает неоднозначное влияние на адаптацию здоровых братьев и сестер.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017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Семья, воспитывающая ребёнка-инвалида, обладает специфическими особенностями на функциональном, структурном, динамическом уровнях.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410200"/>
          </a:xfrm>
        </p:spPr>
        <p:txBody>
          <a:bodyPr>
            <a:normAutofit fontScale="47500" lnSpcReduction="20000"/>
          </a:bodyPr>
          <a:lstStyle/>
          <a:p>
            <a:r>
              <a:rPr lang="ru-RU" sz="3400" dirty="0" smtClean="0"/>
              <a:t>На </a:t>
            </a:r>
            <a:r>
              <a:rPr lang="ru-RU" sz="3400" u="sng" dirty="0" smtClean="0"/>
              <a:t>функциональном уровне</a:t>
            </a:r>
            <a:r>
              <a:rPr lang="ru-RU" sz="3400" dirty="0" smtClean="0"/>
              <a:t> происходит «наращивание», дополнение воспитательной функции семьи за счет </a:t>
            </a:r>
            <a:r>
              <a:rPr lang="ru-RU" sz="3400" dirty="0" err="1" smtClean="0"/>
              <a:t>абилитационно-реабилитационной</a:t>
            </a:r>
            <a:r>
              <a:rPr lang="ru-RU" sz="3400" dirty="0" smtClean="0"/>
              <a:t>, корригирующей и компенсирующей функций. Без надлежащей их реализации затруднено выполнение семьёй воспитательной и социализирующей задач по отношению к ребёнку с проблемами в развитии.</a:t>
            </a:r>
          </a:p>
          <a:p>
            <a:r>
              <a:rPr lang="ru-RU" sz="3400" dirty="0" smtClean="0"/>
              <a:t>На </a:t>
            </a:r>
            <a:r>
              <a:rPr lang="ru-RU" sz="3400" u="sng" dirty="0" smtClean="0"/>
              <a:t>структурном уровне</a:t>
            </a:r>
            <a:r>
              <a:rPr lang="ru-RU" sz="3400" dirty="0" smtClean="0"/>
              <a:t> имеют место качественные изменения семьи (психологические, соматические, социальные), обусловленные объективными и субъективными трудностями и проблемами, с которыми сталкивается семья с ребенком-инвалидом в процессе своей жизнедеятельности, дополнительно к тем, которые типичны для семей с нормально развивающимися детьми.</a:t>
            </a:r>
          </a:p>
          <a:p>
            <a:pPr>
              <a:buNone/>
            </a:pPr>
            <a:r>
              <a:rPr lang="ru-RU" sz="3400" dirty="0" smtClean="0"/>
              <a:t>      Оценка специалистами структурных изменений семьи представляет собой важный момент в оказании ей адресной психологической, педагогической и социальной помощи с целью содействия развитию личности ребенка с ограниченными возможностями, достижению им максимально возможной самостоятельности и независимой жизни</a:t>
            </a:r>
          </a:p>
          <a:p>
            <a:r>
              <a:rPr lang="ru-RU" sz="3400" dirty="0" smtClean="0"/>
              <a:t>На </a:t>
            </a:r>
            <a:r>
              <a:rPr lang="ru-RU" sz="3400" u="sng" dirty="0" smtClean="0"/>
              <a:t>динамическом уровне</a:t>
            </a:r>
            <a:r>
              <a:rPr lang="ru-RU" sz="3400" dirty="0" smtClean="0"/>
              <a:t> наблюдается изменение жизненного цикла семьи (асинхронность, отсутствие смены семейных ролей и др.), а в случаях воспитания в семье ребенка с </a:t>
            </a:r>
            <a:r>
              <a:rPr lang="ru-RU" sz="4000" dirty="0" smtClean="0"/>
              <a:t>тяжелым</a:t>
            </a:r>
            <a:r>
              <a:rPr lang="ru-RU" sz="3400" dirty="0" smtClean="0"/>
              <a:t> недостатком в развитии он останавливается. Кроме того, направления развития отношений в семье во многом обусловлены характером болезни ребенка и стенанью нарушения жизни семьи.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467600" cy="62484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 Сам      процесс     развития     нетипичного     ребенка     предъявляет дополнительные     требования к семье, многократно возрастает ее воспитательная значимость.    От   родителей    требуется    пересмотр    ценностно-смысловых установок как по отношению к ребенку, так и к своим возможностям в его воспитании, что при благоприятных обстоятельствах может стимулировать их к поиску     более     эффективных     путей     передачи     социального     опыта, дополнительных способов раскрытия индивидуальных возможностей ребенка в существующих социальных условиях.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316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 Наличие определенных социально-педагогических условий позволяет семье выступить позитивным </a:t>
            </a:r>
            <a:r>
              <a:rPr lang="ru-RU" sz="2200" dirty="0" err="1" smtClean="0"/>
              <a:t>микросоциумом</a:t>
            </a:r>
            <a:r>
              <a:rPr lang="ru-RU" sz="2200" dirty="0" smtClean="0"/>
              <a:t> для развития ребёнка-инвалида, способным содействовать его самореализации, быть активным субъектом этого процесса. К этим условиям мы отнесли: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7467600" cy="418795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-  успешное взаимодействие семьи с социальными институтами и социальным пространством;</a:t>
            </a:r>
          </a:p>
          <a:p>
            <a:r>
              <a:rPr lang="ru-RU" dirty="0" smtClean="0"/>
              <a:t>-   открытую    активную    позицию    отношения    родителей    к    процессу </a:t>
            </a:r>
            <a:r>
              <a:rPr lang="ru-RU" dirty="0" err="1" smtClean="0"/>
              <a:t>социореабилитации</a:t>
            </a:r>
            <a:r>
              <a:rPr lang="ru-RU" dirty="0" smtClean="0"/>
              <a:t> детей-инвалидов  и возможность оказывать влияние на этот процесс;</a:t>
            </a:r>
          </a:p>
          <a:p>
            <a:r>
              <a:rPr lang="ru-RU" dirty="0" smtClean="0"/>
              <a:t>-   благоприятный семейный климат, гармоничные внутрисемейные отношения и адекватный стиль детско-родительских отношений;</a:t>
            </a:r>
          </a:p>
          <a:p>
            <a:r>
              <a:rPr lang="ru-RU" dirty="0" smtClean="0"/>
              <a:t>-   психолого-педагогическую    компетентность    родителей    и   адекватную воспитательную позицию семьи по отношению к ребенку-инвалиду;</a:t>
            </a:r>
          </a:p>
          <a:p>
            <a:r>
              <a:rPr lang="ru-RU" dirty="0" smtClean="0"/>
              <a:t>-   личностную     потребность     родителей     в     обеспечении    возможности самореализации детей с ограниченными возможностями</a:t>
            </a:r>
          </a:p>
          <a:p>
            <a:r>
              <a:rPr lang="ru-RU" dirty="0" smtClean="0"/>
              <a:t>-   использование в семье форм общения, усиливающих субъектную позицию ребенка-инвалида;</a:t>
            </a:r>
          </a:p>
          <a:p>
            <a:r>
              <a:rPr lang="ru-RU" dirty="0" smtClean="0"/>
              <a:t>-   создание    в    семье    </a:t>
            </a:r>
            <a:r>
              <a:rPr lang="ru-RU" dirty="0" err="1" smtClean="0"/>
              <a:t>стимульной</a:t>
            </a:r>
            <a:r>
              <a:rPr lang="ru-RU" dirty="0" smtClean="0"/>
              <a:t>    среды,    «поля»    возможностей    для самореализации, организацию участия  детей  в разнообразных  видах  и формах деятельности, предоставление ребенку свободы выбора, поощрение и стимуляция самостоятельности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745162"/>
          </a:xfrm>
        </p:spPr>
        <p:txBody>
          <a:bodyPr/>
          <a:lstStyle/>
          <a:p>
            <a:pPr algn="ctr"/>
            <a:r>
              <a:rPr lang="ru-RU" dirty="0" smtClean="0"/>
              <a:t>Родители       способны       стать       активными       участниками       в реабилитационном  процессе  на  основе  </a:t>
            </a:r>
            <a:r>
              <a:rPr lang="ru-RU" dirty="0" err="1" smtClean="0"/>
              <a:t>субъект-субъектных</a:t>
            </a:r>
            <a:r>
              <a:rPr lang="ru-RU" dirty="0" smtClean="0"/>
              <a:t>   отношений   в системе «ребенок - специалист - семья», перейти из позиции переживания за проблемы ребенка в позицию поиска путей реализации его возможностей.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1.</a:t>
            </a:r>
            <a:r>
              <a:rPr lang="ru-RU" i="1" dirty="0" smtClean="0"/>
              <a:t> </a:t>
            </a:r>
            <a:r>
              <a:rPr lang="ru-RU" i="1" dirty="0" err="1" smtClean="0"/>
              <a:t>Хорошева</a:t>
            </a:r>
            <a:r>
              <a:rPr lang="ru-RU" i="1" dirty="0" smtClean="0"/>
              <a:t> Е.В.</a:t>
            </a:r>
            <a:r>
              <a:rPr lang="ru-RU" dirty="0" smtClean="0"/>
              <a:t> Сравнительное исследование семей, имеющих ребенка с нормативным и нарушенным развитием // Психологическая наука и образование. 2010. №5. – C. 52-59</a:t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i="1" dirty="0" err="1" smtClean="0"/>
              <a:t>Селигман</a:t>
            </a:r>
            <a:r>
              <a:rPr lang="ru-RU" i="1" dirty="0" smtClean="0"/>
              <a:t> М.</a:t>
            </a:r>
            <a:r>
              <a:rPr lang="ru-RU" dirty="0" smtClean="0"/>
              <a:t> Обычные семьи, особые дети. М., 2007</a:t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ru-RU" i="1" dirty="0" smtClean="0"/>
              <a:t>Добряков И.В., </a:t>
            </a:r>
            <a:r>
              <a:rPr lang="ru-RU" i="1" dirty="0" err="1" smtClean="0"/>
              <a:t>Защиринская</a:t>
            </a:r>
            <a:r>
              <a:rPr lang="ru-RU" i="1" dirty="0" smtClean="0"/>
              <a:t> О.В</a:t>
            </a:r>
            <a:r>
              <a:rPr lang="ru-RU" dirty="0" smtClean="0"/>
              <a:t>. Психология семьи и больной ребенок. СПб., 2007</a:t>
            </a:r>
            <a:br>
              <a:rPr lang="ru-RU" dirty="0" smtClean="0"/>
            </a:br>
            <a:r>
              <a:rPr lang="ru-RU" dirty="0" smtClean="0"/>
              <a:t>4. </a:t>
            </a:r>
            <a:r>
              <a:rPr lang="ru-RU" i="1" dirty="0" smtClean="0"/>
              <a:t>Варга А.Я.</a:t>
            </a:r>
            <a:r>
              <a:rPr lang="ru-RU" dirty="0" smtClean="0"/>
              <a:t> Системна семейная психотерапия. СПб., 2001</a:t>
            </a:r>
            <a:br>
              <a:rPr lang="ru-RU" dirty="0" smtClean="0"/>
            </a:br>
            <a:r>
              <a:rPr lang="ru-RU" dirty="0" smtClean="0"/>
              <a:t>5. </a:t>
            </a:r>
            <a:r>
              <a:rPr lang="ru-RU" i="1" dirty="0" smtClean="0"/>
              <a:t>Водопьянова Н.Е.</a:t>
            </a:r>
            <a:r>
              <a:rPr lang="ru-RU" dirty="0" smtClean="0"/>
              <a:t> Психодиагностика стресса. СПб., 2009</a:t>
            </a:r>
            <a:br>
              <a:rPr lang="ru-RU" dirty="0" smtClean="0"/>
            </a:br>
            <a:r>
              <a:rPr lang="ru-RU" dirty="0" smtClean="0"/>
              <a:t>6. </a:t>
            </a:r>
            <a:r>
              <a:rPr lang="ru-RU" i="1" dirty="0" err="1" smtClean="0"/>
              <a:t>Черников</a:t>
            </a:r>
            <a:r>
              <a:rPr lang="ru-RU" i="1" dirty="0" smtClean="0"/>
              <a:t> А.В.</a:t>
            </a:r>
            <a:r>
              <a:rPr lang="ru-RU" dirty="0" smtClean="0"/>
              <a:t> Системная семейная терапия: интегративная модель диагностики. М., 2001</a:t>
            </a:r>
            <a:br>
              <a:rPr lang="ru-RU" dirty="0" smtClean="0"/>
            </a:br>
            <a:r>
              <a:rPr lang="ru-RU" dirty="0" smtClean="0"/>
              <a:t>7. </a:t>
            </a:r>
            <a:r>
              <a:rPr lang="ru-RU" i="1" dirty="0" err="1" smtClean="0"/>
              <a:t>Бурменская</a:t>
            </a:r>
            <a:r>
              <a:rPr lang="ru-RU" i="1" dirty="0" smtClean="0"/>
              <a:t> Г.В., Захарова Е.И., Карабанова О.А.</a:t>
            </a:r>
            <a:r>
              <a:rPr lang="ru-RU" dirty="0" smtClean="0"/>
              <a:t> Возрастно-психологический подход в консультировании детей и подростков. М., 2002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637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Д.В. Зайцев считает необходимым дополнительно выделить ряд функций, реализуемых семьей, имеющей ребёнка с проблемами в развитии: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33600"/>
            <a:ext cx="7467600" cy="4340352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 smtClean="0"/>
              <a:t>1)  </a:t>
            </a:r>
            <a:r>
              <a:rPr lang="ru-RU" sz="2600" dirty="0" err="1" smtClean="0"/>
              <a:t>абилитационно-реабилитационную</a:t>
            </a:r>
            <a:r>
              <a:rPr lang="ru-RU" sz="2600" dirty="0" smtClean="0"/>
              <a:t>,    сущность     которой     состоит    в восстановлении психофизического и социального статуса нетипичного ребенка, включении его в социальную среду, в приобщении к нормальной жизни и труду в пределах его возможностей;</a:t>
            </a:r>
          </a:p>
          <a:p>
            <a:r>
              <a:rPr lang="ru-RU" sz="2600" dirty="0" smtClean="0"/>
              <a:t>2)  корригирующую, которая направлена на исправление, ослабление или сглаживание недостатков психофизического развития детей с ограниченными возможностями;</a:t>
            </a:r>
          </a:p>
          <a:p>
            <a:r>
              <a:rPr lang="ru-RU" sz="2600" dirty="0" smtClean="0"/>
              <a:t>3)  компенсирующую,      направленную     на     замещение,      перестройку нарушенных    или    </a:t>
            </a:r>
            <a:r>
              <a:rPr lang="ru-RU" sz="2600" dirty="0" err="1" smtClean="0"/>
              <a:t>недосформированных</a:t>
            </a:r>
            <a:r>
              <a:rPr lang="ru-RU" sz="2600" dirty="0" smtClean="0"/>
              <a:t>    функций    организма,    на    его приспособление   к   негативным   условиям   жизнедеятельности   и   попытку заменить пораженные, вышедшие из строя или непродуктивно работающие структуры относительно сохранными, компенсаторными механизмами.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54102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«главной задачей семьи нетипичного ребенка выступает превенция конструирования у такого ребенка стигматизированного образа «Я» как «больного» человека, субъекта с ограниченными возможностями, со строго социально заданным кругом притязаний». Семье «необходимо всячески препятствовать формированию у ребенка представления о границах своих возможностей, о том, что ему доступно и в каких пределах»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Д.В.Зайцев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113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Рассматривая семейное воспитание как </a:t>
            </a:r>
            <a:r>
              <a:rPr lang="ru-RU" dirty="0" err="1" smtClean="0"/>
              <a:t>метатехнологию</a:t>
            </a:r>
            <a:r>
              <a:rPr lang="ru-RU" dirty="0" smtClean="0"/>
              <a:t>, Г.К. </a:t>
            </a:r>
            <a:r>
              <a:rPr lang="ru-RU" dirty="0" err="1" smtClean="0"/>
              <a:t>Селевко</a:t>
            </a:r>
            <a:r>
              <a:rPr lang="ru-RU" dirty="0" smtClean="0"/>
              <a:t> подчеркивает ее вариативный характер, так как она: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7467600" cy="44927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1)  в содержательном аспекте зависит от исторического периода, этнической культуры, быта, а также рода профессиональных занятий членов семьи и др.;</a:t>
            </a:r>
          </a:p>
          <a:p>
            <a:r>
              <a:rPr lang="ru-RU" dirty="0" smtClean="0"/>
              <a:t>2)  охватывает  возраст  от  0-18   лет,   что   позволяет   в   соответствии   с возрастными периодами,  выделить технологические особенности семейного воспитания в раннем, дошкольном, младшем школьном возрасте, в семейном воспитании младшего и старшего подростка, юношества;</a:t>
            </a:r>
          </a:p>
          <a:p>
            <a:r>
              <a:rPr lang="ru-RU" dirty="0" smtClean="0"/>
              <a:t>3)  зависит   от   типа   семей   (полные,   многодетные   и   др.),   которым соответствуют адекватные им модульно-локальные технологии.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467600" cy="5486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психолого-педагогических исследованиях, посвященных проблемам специального воспитания, отмечается, что процесс развития нетипичного ребенка предъявляет дополнительные требования к внешнему окружению, в том числе и исходной среде - семье, существующим в ней отношениям, характеру семейного воспитания. В этой ситуации многократно возрастает воспитательная значимость семьи.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126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Ряд исследователей считает, что при наличии в семье ребёнка с проблемами всегда имеет место «искажённый брак» (Дж. </a:t>
            </a:r>
            <a:r>
              <a:rPr lang="ru-RU" sz="2700" dirty="0" err="1" smtClean="0"/>
              <a:t>Фрамо</a:t>
            </a:r>
            <a:r>
              <a:rPr lang="ru-RU" sz="2700" dirty="0" smtClean="0"/>
              <a:t>), такая семья является </a:t>
            </a:r>
            <a:r>
              <a:rPr lang="ru-RU" sz="2700" dirty="0" err="1" smtClean="0"/>
              <a:t>мультипроблемной</a:t>
            </a:r>
            <a:r>
              <a:rPr lang="ru-RU" sz="2700" dirty="0" smtClean="0"/>
              <a:t> (Л. </a:t>
            </a:r>
            <a:r>
              <a:rPr lang="ru-RU" sz="2700" dirty="0" err="1" smtClean="0"/>
              <a:t>Онис</a:t>
            </a:r>
            <a:r>
              <a:rPr lang="ru-RU" sz="2700" dirty="0" smtClean="0"/>
              <a:t>), в ней существует специфическая опасность, которая «может ослабить её внутреннюю сплоченность» (3. </a:t>
            </a:r>
            <a:r>
              <a:rPr lang="ru-RU" sz="2700" dirty="0" err="1" smtClean="0"/>
              <a:t>Матейчик</a:t>
            </a:r>
            <a:r>
              <a:rPr lang="ru-RU" sz="2700" dirty="0" smtClean="0"/>
              <a:t>). В таких семьях отмечается изменение структуры и характера взаимоотношений между ее членами. Семья, воспитывающая ребёнка с ограниченными возможностями, поставлена в особые условия в обществе и по отношению к ребёнку (О.Е. Буланова, Е.И. Игнатьева, Р.В. </a:t>
            </a:r>
            <a:r>
              <a:rPr lang="ru-RU" sz="2700" dirty="0" err="1" smtClean="0"/>
              <a:t>Овчарова</a:t>
            </a:r>
            <a:r>
              <a:rPr lang="ru-RU" sz="2700" dirty="0" smtClean="0"/>
              <a:t> и др.).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проблемы семей, имеющих детей-инвалидов (Л.И. Аксёнова):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          плохое материальное положение,</a:t>
            </a:r>
          </a:p>
          <a:p>
            <a:r>
              <a:rPr lang="ru-RU" dirty="0" smtClean="0"/>
              <a:t>-          недоступность обучения и реабилитации ребёнка средствами образования,</a:t>
            </a:r>
          </a:p>
          <a:p>
            <a:r>
              <a:rPr lang="ru-RU" dirty="0" smtClean="0"/>
              <a:t>-          сложность получения полноценной медицинской помощи и социально-бытового обслуживания,</a:t>
            </a:r>
          </a:p>
          <a:p>
            <a:r>
              <a:rPr lang="ru-RU" dirty="0" smtClean="0"/>
              <a:t>-          отсутствие психологической поддержки,</a:t>
            </a:r>
          </a:p>
          <a:p>
            <a:r>
              <a:rPr lang="ru-RU" dirty="0" smtClean="0"/>
              <a:t>-          слабая информированность,</a:t>
            </a:r>
          </a:p>
          <a:p>
            <a:r>
              <a:rPr lang="ru-RU" dirty="0" smtClean="0"/>
              <a:t>-          недостаточная правовая самостоятельность.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065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В работах О.Е. Булановой проблемы, стоящие перед такими семьями, объединены в три группы, основанием для их объединения служат сферы, в которых они возникают: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56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-         Первая группа включает в себя проблемы, касающиеся трудностей лечения и обучения ребёнка, приобретения им профессии, его адаптации и интеграции в социальной среде.</a:t>
            </a:r>
          </a:p>
          <a:p>
            <a:r>
              <a:rPr lang="ru-RU" dirty="0" smtClean="0"/>
              <a:t>-         Вторая группа проблем относится к внутрисемейным отношениям. Напряженность взаимоотношений, вынужденная </a:t>
            </a:r>
            <a:r>
              <a:rPr lang="ru-RU" dirty="0" err="1" smtClean="0"/>
              <a:t>центрированность</a:t>
            </a:r>
            <a:r>
              <a:rPr lang="ru-RU" dirty="0" smtClean="0"/>
              <a:t> на ребёнке, а отсюда повышенная вероятность распада семьи, суженный уровень внешнего общения, а также необходимость специально оборудованного жилья и потребность материальной поддержки при низком уровне помощи со стороны социальных служб.</a:t>
            </a:r>
          </a:p>
          <a:p>
            <a:r>
              <a:rPr lang="ru-RU" dirty="0" smtClean="0"/>
              <a:t>-         Третья группа проблем носит общественный характер и связана с существованием в социуме детей-инвалидов и трудностями их социальной адаптации. К данной группе автор относит следующие проблемы: учёт, медико-генетическую помощь, отношение общества к ребёнку инвалиду и его семье, и, соответственно, отношение самой семьи ребенка с ограниченными возможностями к обществу.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134</TotalTime>
  <Words>1095</Words>
  <PresentationFormat>Экран (4:3)</PresentationFormat>
  <Paragraphs>86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Психологические особенности семьи, воспитывающей нетипичного ребёнка</vt:lpstr>
      <vt:lpstr>Исследования А.Г. Харчева, А.И. Антонова (1978), которые делят функции семьи на:</vt:lpstr>
      <vt:lpstr>Д.В. Зайцев считает необходимым дополнительно выделить ряд функций, реализуемых семьей, имеющей ребёнка с проблемами в развитии: </vt:lpstr>
      <vt:lpstr>«главной задачей семьи нетипичного ребенка выступает превенция конструирования у такого ребенка стигматизированного образа «Я» как «больного» человека, субъекта с ограниченными возможностями, со строго социально заданным кругом притязаний». Семье «необходимо всячески препятствовать формированию у ребенка представления о границах своих возможностей, о том, что ему доступно и в каких пределах»  Д.В.Зайцев</vt:lpstr>
      <vt:lpstr>Рассматривая семейное воспитание как метатехнологию, Г.К. Селевко подчеркивает ее вариативный характер, так как она: </vt:lpstr>
      <vt:lpstr>В психолого-педагогических исследованиях, посвященных проблемам специального воспитания, отмечается, что процесс развития нетипичного ребенка предъявляет дополнительные требования к внешнему окружению, в том числе и исходной среде - семье, существующим в ней отношениям, характеру семейного воспитания. В этой ситуации многократно возрастает воспитательная значимость семьи. </vt:lpstr>
      <vt:lpstr>Ряд исследователей считает, что при наличии в семье ребёнка с проблемами всегда имеет место «искажённый брак» (Дж. Фрамо), такая семья является мультипроблемной (Л. Онис), в ней существует специфическая опасность, которая «может ослабить её внутреннюю сплоченность» (3. Матейчик). В таких семьях отмечается изменение структуры и характера взаимоотношений между ее членами. Семья, воспитывающая ребёнка с ограниченными возможностями, поставлена в особые условия в обществе и по отношению к ребёнку (О.Е. Буланова, Е.И. Игнатьева, Р.В. Овчарова и др.). </vt:lpstr>
      <vt:lpstr>Основные проблемы семей, имеющих детей-инвалидов (Л.И. Аксёнова):</vt:lpstr>
      <vt:lpstr>В работах О.Е. Булановой проблемы, стоящие перед такими семьями, объединены в три группы, основанием для их объединения служат сферы, в которых они возникают: </vt:lpstr>
      <vt:lpstr>Фазы, которые проходят родители аномально развивающихся детей в процессе своей жизни</vt:lpstr>
      <vt:lpstr>«переживания, выпавшие на долю матери аномального ребенка, часто превышают уровень переносимых нагрузок, что проявляется в различных соматических заболеваниях, астенических и вегетативных расстройствах».  В.В. Ткачёва</vt:lpstr>
      <vt:lpstr>Невротические и психопатологические расстройства у родителей умственно отсталых детей (Р.Ф.Майрамян)</vt:lpstr>
      <vt:lpstr>У матерей, воспитывающих ребёнка с ДЦП (по В.А.Вишневскому) </vt:lpstr>
      <vt:lpstr>Социальный уровень отражает особенности отношения семей, воспитывающих детей с отклонениями в развитии, с внешним миром. Семья становится избирательной в контактах, а то и вообще отказывается от каких бы то ни было отношений с окружающими, родственниками. </vt:lpstr>
      <vt:lpstr>Снижение социальной активности семьи</vt:lpstr>
      <vt:lpstr>Для характеристики родительского отношения к ребенку-инвалиду необходимо выделить:</vt:lpstr>
      <vt:lpstr>В структуре родительских отношений выделяют три составляющих (Т.В. Архиереева, А.Я. Варга, П.В. Гавриш, Н.В. Зырянова, С.Б. Малых): </vt:lpstr>
      <vt:lpstr>Детско-родительские отношения в семьях с нетипичным ребёнком также активно рассматриваются в исследованиях Т.Г. Горячевой, Е.А. Игнатьевой, М.В, Ипполитовой,  Б. Спока, С.М. Хорош и др.. В них отмечается, что «заболевание ребёнка формирует родительскую установку в большей степени, чем что-либо другое». </vt:lpstr>
      <vt:lpstr>Исследования Е.А. Игнатьевой свидетельствуют о зависимости родительского отношения к умственно отсталому ребенку от степени тяжести его интеллектуального дефекта</vt:lpstr>
      <vt:lpstr>формы отношения родителей к своим детям, имеющим проблемы в развитии:</vt:lpstr>
      <vt:lpstr>Фарбер (1959), изучая семью, имеющую ребенка с тяжелым недостатком в развитии, определил характер ее кризиса как остановку жизненного цикла, когда родители не могут планировать целый ряд событий, ожидаемых в норме, потому что их ребенок - особенный и развивается по-своему, смены семейных ролей не происходит, жизненный цикл семьи теряет свою синхронность, и чем больше его асинхронность, тем глубже семейный кризис. По мнению исследователя, ситуация в семье, имеющей ребенка с тяжелой недостаточностью, становится более стрессогенной по мере развития семейного цикла, т,е, на его поздних стадиях, потому что, согласно концепции остановки семейного цикла, независимо от порядка рождения и социальной роли проблемного ребенка этот ребенок постепенно перемещается в сторону младшего ребенка, т,е, не взрослеет, что оказывает неоднозначное влияние на адаптацию здоровых братьев и сестер. </vt:lpstr>
      <vt:lpstr> Семья, воспитывающая ребёнка-инвалида, обладает специфическими особенностями на функциональном, структурном, динамическом уровнях. </vt:lpstr>
      <vt:lpstr> Сам      процесс     развития     нетипичного     ребенка     предъявляет дополнительные     требования к семье, многократно возрастает ее воспитательная значимость.    От   родителей    требуется    пересмотр    ценностно-смысловых установок как по отношению к ребенку, так и к своим возможностям в его воспитании, что при благоприятных обстоятельствах может стимулировать их к поиску     более     эффективных     путей     передачи     социального     опыта, дополнительных способов раскрытия индивидуальных возможностей ребенка в существующих социальных условиях. </vt:lpstr>
      <vt:lpstr> Наличие определенных социально-педагогических условий позволяет семье выступить позитивным микросоциумом для развития ребёнка-инвалида, способным содействовать его самореализации, быть активным субъектом этого процесса. К этим условиям мы отнесли: </vt:lpstr>
      <vt:lpstr>Родители       способны       стать       активными       участниками       в реабилитационном  процессе  на  основе  субъект-субъектных   отношений   в системе «ребенок - специалист - семья», перейти из позиции переживания за проблемы ребенка в позицию поиска путей реализации его возможностей. 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особенности семьи, воспитывающей нетипичного ребёнка</dc:title>
  <dc:creator>Маша</dc:creator>
  <cp:lastModifiedBy>Acer</cp:lastModifiedBy>
  <cp:revision>17</cp:revision>
  <dcterms:created xsi:type="dcterms:W3CDTF">2012-05-28T15:58:49Z</dcterms:created>
  <dcterms:modified xsi:type="dcterms:W3CDTF">2018-01-28T11:20:45Z</dcterms:modified>
</cp:coreProperties>
</file>