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E331C20-2974-4D4D-8AE9-AA60F95C2D49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0EDD62E-7A7C-4302-8826-D6DB3307B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1328718" cy="868346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57166"/>
            <a:ext cx="8501122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Знаете ли вы </a:t>
            </a:r>
          </a:p>
          <a:p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своего ребёнка?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5989" y="1643050"/>
            <a:ext cx="3578011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214290"/>
          <a:ext cx="8143931" cy="646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163"/>
                <a:gridCol w="6211474"/>
                <a:gridCol w="1242294"/>
              </a:tblGrid>
              <a:tr h="4771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3F30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Фразы.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3F30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3F30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Баллы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3F30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452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Сколько раз тебе повторять.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знаю, чтобы я без тебя делала.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 кого ты только уродился!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Какие у тебя замечательные друзья.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Ну, на кого ты похож!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в твоё время!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 моя опора и помощник (</a:t>
                      </a: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ца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)!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 что за друзья у тебя!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 чем ты только думаешь!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Какая ты у меня умница!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как ты считаешь, сынок (доченька)?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всех дети как дети, а ты!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Какой ты у меня сообразительный!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Посоветуй мне пожалуйста.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7-8 баллов.</a:t>
            </a:r>
            <a:r>
              <a:rPr lang="ru-RU" sz="2800" i="1" dirty="0" smtClean="0"/>
              <a:t> </a:t>
            </a:r>
            <a:r>
              <a:rPr lang="ru-RU" sz="2800" dirty="0" smtClean="0">
                <a:solidFill>
                  <a:srgbClr val="FF00FF"/>
                </a:solidFill>
              </a:rPr>
              <a:t>Вы живете с ребенком душа в душу. Он искренне любит и уважает вас. Ваши отношения способствуют становлению личности.</a:t>
            </a:r>
            <a:r>
              <a:rPr lang="ru-RU" sz="2800" i="1" dirty="0" smtClean="0">
                <a:solidFill>
                  <a:srgbClr val="FF00FF"/>
                </a:solidFill>
              </a:rPr>
              <a:t/>
            </a:r>
            <a:br>
              <a:rPr lang="ru-RU" sz="2800" i="1" dirty="0" smtClean="0">
                <a:solidFill>
                  <a:srgbClr val="FF00FF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9-10 баллов.</a:t>
            </a:r>
            <a:r>
              <a:rPr lang="ru-RU" sz="2800" i="1" dirty="0" smtClean="0"/>
              <a:t> </a:t>
            </a:r>
            <a:r>
              <a:rPr lang="ru-RU" sz="2800" dirty="0" smtClean="0">
                <a:solidFill>
                  <a:srgbClr val="18FC4E"/>
                </a:solidFill>
              </a:rPr>
              <a:t>Вы непоследовательны в общении с ребенком. Он уважает вас, хотя и не всегда с вами откровенен. Его развитие под­вержено влиянию случайных обстоятельств.</a:t>
            </a:r>
            <a:r>
              <a:rPr lang="ru-RU" sz="2800" i="1" dirty="0" smtClean="0">
                <a:solidFill>
                  <a:srgbClr val="18FC4E"/>
                </a:solidFill>
              </a:rPr>
              <a:t/>
            </a:r>
            <a:br>
              <a:rPr lang="ru-RU" sz="2800" i="1" dirty="0" smtClean="0">
                <a:solidFill>
                  <a:srgbClr val="18FC4E"/>
                </a:solidFill>
              </a:rPr>
            </a:br>
            <a:r>
              <a:rPr lang="ru-RU" sz="2800" i="1" dirty="0" smtClean="0">
                <a:solidFill>
                  <a:srgbClr val="FF0000"/>
                </a:solidFill>
              </a:rPr>
              <a:t>11 12 баллов.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FFFF"/>
                </a:solidFill>
              </a:rPr>
              <a:t>Необходимо быть к ребенку внимательнее. Авторитет не заменяет любви.</a:t>
            </a:r>
            <a:br>
              <a:rPr lang="ru-RU" sz="2800" dirty="0" smtClean="0">
                <a:solidFill>
                  <a:srgbClr val="00FFFF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13 -14 баллов.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99CC"/>
                </a:solidFill>
              </a:rPr>
              <a:t>Идете по неверному пути. Существует недоверие между вами и ребенком. Уделяйте ему больше времени.</a:t>
            </a:r>
            <a:endParaRPr lang="ru-RU" sz="2800" dirty="0">
              <a:solidFill>
                <a:srgbClr val="FF99CC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658336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dirty="0" smtClean="0">
                <a:solidFill>
                  <a:srgbClr val="FF0066"/>
                </a:solidFill>
              </a:rPr>
              <a:t>        Психологи  рекомендуют </a:t>
            </a:r>
            <a:br>
              <a:rPr lang="ru-RU" sz="3600" dirty="0" smtClean="0">
                <a:solidFill>
                  <a:srgbClr val="FF0066"/>
                </a:solidFill>
              </a:rPr>
            </a:br>
            <a:r>
              <a:rPr lang="ru-RU" sz="3600" dirty="0" smtClean="0">
                <a:solidFill>
                  <a:srgbClr val="FF0066"/>
                </a:solidFill>
              </a:rPr>
              <a:t>   не употреблять в общении с детьми                 выражения:</a:t>
            </a:r>
            <a:br>
              <a:rPr lang="ru-RU" sz="3600" dirty="0" smtClean="0">
                <a:solidFill>
                  <a:srgbClr val="FF0066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Я тысячу раз говорила тебе…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Сколько раз надо повторять…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Я в твоё время…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О чем ты только думаешь…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Неужели трудно запомнить…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Ты становишься…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У всех дети как дети, а ты…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Отстань, некогда мне…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Почему Лена (Катя, Вася и т.д.) такая, а ты – нет…</a:t>
            </a:r>
            <a:r>
              <a:rPr lang="ru-RU" sz="3600" dirty="0" smtClean="0">
                <a:solidFill>
                  <a:srgbClr val="00FFFF"/>
                </a:solidFill>
              </a:rPr>
              <a:t/>
            </a:r>
            <a:br>
              <a:rPr lang="ru-RU" sz="3600" dirty="0" smtClean="0">
                <a:solidFill>
                  <a:srgbClr val="00FFFF"/>
                </a:solidFill>
              </a:rPr>
            </a:b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66"/>
                </a:solidFill>
              </a:rPr>
              <a:t>        И употреблять чаще:</a:t>
            </a:r>
            <a:br>
              <a:rPr lang="ru-RU" sz="3600" dirty="0" smtClean="0">
                <a:solidFill>
                  <a:srgbClr val="FF0066"/>
                </a:solidFill>
              </a:rPr>
            </a:br>
            <a:r>
              <a:rPr lang="ru-RU" sz="3600" dirty="0" smtClean="0">
                <a:solidFill>
                  <a:srgbClr val="FF0066"/>
                </a:solidFill>
              </a:rPr>
              <a:t/>
            </a:r>
            <a:br>
              <a:rPr lang="ru-RU" sz="3600" dirty="0" smtClean="0">
                <a:solidFill>
                  <a:srgbClr val="FF0066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Ты у меня самый умный 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Как хорошо, что у меня есть ты 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Ты у меня молодец…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Я тебя очень люблю…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Спасибо тебе…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Без тебя я бы не справилась…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Ты моя опора и помощник (</a:t>
            </a:r>
            <a:r>
              <a:rPr lang="ru-RU" sz="3600" dirty="0" err="1" smtClean="0">
                <a:solidFill>
                  <a:schemeClr val="tx1"/>
                </a:solidFill>
              </a:rPr>
              <a:t>ца</a:t>
            </a:r>
            <a:r>
              <a:rPr lang="ru-RU" sz="3600" dirty="0" smtClean="0">
                <a:solidFill>
                  <a:schemeClr val="tx1"/>
                </a:solidFill>
              </a:rPr>
              <a:t>)!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ребёнка постоянно </a:t>
            </a:r>
            <a:r>
              <a:rPr lang="ru-RU" sz="2800" b="1" i="1" dirty="0" smtClean="0"/>
              <a:t>критикую</a:t>
            </a:r>
            <a:r>
              <a:rPr lang="ru-RU" sz="2800" b="1" dirty="0" smtClean="0"/>
              <a:t>т, он учится </a:t>
            </a:r>
            <a:r>
              <a:rPr lang="ru-RU" sz="2800" b="1" i="1" dirty="0" smtClean="0"/>
              <a:t>ненавидеть</a:t>
            </a:r>
            <a:r>
              <a:rPr lang="ru-RU" sz="2800" b="1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ребёнок </a:t>
            </a:r>
            <a:r>
              <a:rPr lang="ru-RU" sz="2800" b="1" i="1" dirty="0" smtClean="0"/>
              <a:t>живёт во вражде</a:t>
            </a:r>
            <a:r>
              <a:rPr lang="ru-RU" sz="2800" b="1" dirty="0" smtClean="0"/>
              <a:t>, он учится </a:t>
            </a:r>
            <a:r>
              <a:rPr lang="ru-RU" sz="2800" b="1" i="1" dirty="0" smtClean="0"/>
              <a:t>агрессивности</a:t>
            </a:r>
            <a:r>
              <a:rPr lang="ru-RU" sz="2800" b="1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ребёнка </a:t>
            </a:r>
            <a:r>
              <a:rPr lang="ru-RU" sz="2800" b="1" i="1" dirty="0" smtClean="0"/>
              <a:t>высмеивают</a:t>
            </a:r>
            <a:r>
              <a:rPr lang="ru-RU" sz="2800" b="1" dirty="0" smtClean="0"/>
              <a:t>, он становится </a:t>
            </a:r>
            <a:r>
              <a:rPr lang="ru-RU" sz="2800" b="1" i="1" dirty="0" smtClean="0"/>
              <a:t>замкнутым</a:t>
            </a:r>
            <a:r>
              <a:rPr lang="ru-RU" sz="2800" b="1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ребёнок </a:t>
            </a:r>
            <a:r>
              <a:rPr lang="ru-RU" sz="2800" b="1" i="1" dirty="0" smtClean="0"/>
              <a:t>растёт в упрёках</a:t>
            </a:r>
            <a:r>
              <a:rPr lang="ru-RU" sz="2800" b="1" dirty="0" smtClean="0"/>
              <a:t>, он учится жить </a:t>
            </a:r>
            <a:r>
              <a:rPr lang="ru-RU" sz="2800" b="1" i="1" dirty="0" smtClean="0"/>
              <a:t>с чувством вины</a:t>
            </a:r>
            <a:r>
              <a:rPr lang="ru-RU" sz="2800" b="1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ребёнок растёт </a:t>
            </a:r>
            <a:r>
              <a:rPr lang="ru-RU" sz="2800" b="1" i="1" dirty="0" smtClean="0"/>
              <a:t>в терпимости</a:t>
            </a:r>
            <a:r>
              <a:rPr lang="ru-RU" sz="2800" b="1" dirty="0" smtClean="0"/>
              <a:t>, он учится </a:t>
            </a:r>
            <a:r>
              <a:rPr lang="ru-RU" sz="2800" b="1" i="1" dirty="0" smtClean="0"/>
              <a:t>принимать других</a:t>
            </a:r>
            <a:r>
              <a:rPr lang="ru-RU" sz="2800" b="1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ребёнка часто п</a:t>
            </a:r>
            <a:r>
              <a:rPr lang="ru-RU" sz="2800" b="1" i="1" dirty="0" smtClean="0"/>
              <a:t>одбадривать</a:t>
            </a:r>
            <a:r>
              <a:rPr lang="ru-RU" sz="2800" b="1" dirty="0" smtClean="0"/>
              <a:t>, он учится </a:t>
            </a:r>
            <a:r>
              <a:rPr lang="ru-RU" sz="2800" b="1" i="1" dirty="0" smtClean="0"/>
              <a:t>верить в себя</a:t>
            </a:r>
            <a:r>
              <a:rPr lang="ru-RU" sz="2800" b="1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ребёнка часто </a:t>
            </a:r>
            <a:r>
              <a:rPr lang="ru-RU" sz="2800" b="1" i="1" dirty="0" smtClean="0"/>
              <a:t>хвалят</a:t>
            </a:r>
            <a:r>
              <a:rPr lang="ru-RU" sz="2800" b="1" dirty="0" smtClean="0"/>
              <a:t>, он учится быть </a:t>
            </a:r>
            <a:r>
              <a:rPr lang="ru-RU" sz="2800" b="1" i="1" dirty="0" smtClean="0"/>
              <a:t>благородным</a:t>
            </a:r>
            <a:r>
              <a:rPr lang="ru-RU" sz="2800" b="1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ребёнок живёт </a:t>
            </a:r>
            <a:r>
              <a:rPr lang="ru-RU" sz="2800" b="1" i="1" dirty="0" smtClean="0"/>
              <a:t>в честности</a:t>
            </a:r>
            <a:r>
              <a:rPr lang="ru-RU" sz="2800" b="1" dirty="0" smtClean="0"/>
              <a:t>, он учится быть </a:t>
            </a:r>
            <a:r>
              <a:rPr lang="ru-RU" sz="2800" b="1" i="1" dirty="0" smtClean="0"/>
              <a:t>справедливым</a:t>
            </a:r>
            <a:r>
              <a:rPr lang="ru-RU" sz="2800" b="1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ребёнок живёт </a:t>
            </a:r>
            <a:r>
              <a:rPr lang="ru-RU" sz="2800" b="1" i="1" dirty="0" smtClean="0"/>
              <a:t>в доверии к миру</a:t>
            </a:r>
            <a:r>
              <a:rPr lang="ru-RU" sz="2800" b="1" dirty="0" smtClean="0"/>
              <a:t>, он учится </a:t>
            </a:r>
            <a:r>
              <a:rPr lang="ru-RU" sz="2800" b="1" i="1" dirty="0" smtClean="0"/>
              <a:t>верить в людей</a:t>
            </a:r>
            <a:r>
              <a:rPr lang="ru-RU" sz="2800" b="1" dirty="0" smtClean="0"/>
              <a:t>.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2800" b="1" dirty="0" smtClean="0"/>
              <a:t> Если ребёнок живёт </a:t>
            </a:r>
            <a:r>
              <a:rPr lang="ru-RU" sz="2800" b="1" i="1" dirty="0" smtClean="0"/>
              <a:t>в обстановке принятия</a:t>
            </a:r>
            <a:r>
              <a:rPr lang="ru-RU" sz="2800" b="1" dirty="0" smtClean="0"/>
              <a:t>, он находит </a:t>
            </a:r>
            <a:r>
              <a:rPr lang="ru-RU" sz="2800" b="1" i="1" dirty="0" smtClean="0"/>
              <a:t>любовь в мире.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Дети учатся жить у жизни. 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FF0066"/>
                </a:solidFill>
              </a:rPr>
              <a:t>Если лидирует ответ а.</a:t>
            </a:r>
            <a:r>
              <a:rPr lang="ru-RU" sz="3200" i="1" dirty="0" smtClean="0"/>
              <a:t> </a:t>
            </a:r>
            <a:r>
              <a:rPr lang="ru-RU" sz="3200" dirty="0" smtClean="0">
                <a:solidFill>
                  <a:srgbClr val="00FFFF"/>
                </a:solidFill>
              </a:rPr>
              <a:t>Вы знаете своего ребенка, знаете, что ребенок нуждается в вашей помощи, и оказываете эту помощь своевременно.</a:t>
            </a:r>
            <a:r>
              <a:rPr lang="ru-RU" sz="3200" i="1" dirty="0" smtClean="0">
                <a:solidFill>
                  <a:srgbClr val="00FFFF"/>
                </a:solidFill>
              </a:rPr>
              <a:t/>
            </a:r>
            <a:br>
              <a:rPr lang="ru-RU" sz="3200" i="1" dirty="0" smtClean="0">
                <a:solidFill>
                  <a:srgbClr val="00FFFF"/>
                </a:solidFill>
              </a:rPr>
            </a:br>
            <a:r>
              <a:rPr lang="ru-RU" sz="3200" i="1" dirty="0" smtClean="0">
                <a:solidFill>
                  <a:srgbClr val="FF0066"/>
                </a:solidFill>
              </a:rPr>
              <a:t>Если лидирует ответ б.</a:t>
            </a:r>
            <a:r>
              <a:rPr lang="ru-RU" sz="3200" i="1" dirty="0" smtClean="0"/>
              <a:t>  </a:t>
            </a:r>
            <a:r>
              <a:rPr lang="ru-RU" sz="3200" dirty="0" smtClean="0">
                <a:solidFill>
                  <a:srgbClr val="FFFF00"/>
                </a:solidFill>
              </a:rPr>
              <a:t>Вас  волнует не ребенок, а проблемы, но неурядицы с учебой могут привести к дестабилизации всей остальной деятельности ребенка.</a:t>
            </a:r>
            <a:r>
              <a:rPr lang="ru-RU" sz="3200" i="1" dirty="0" smtClean="0">
                <a:solidFill>
                  <a:srgbClr val="FFFF00"/>
                </a:solidFill>
              </a:rPr>
              <a:t/>
            </a:r>
            <a:br>
              <a:rPr lang="ru-RU" sz="3200" i="1" dirty="0" smtClean="0">
                <a:solidFill>
                  <a:srgbClr val="FFFF00"/>
                </a:solidFill>
              </a:rPr>
            </a:br>
            <a:r>
              <a:rPr lang="ru-RU" sz="3200" i="1" dirty="0" smtClean="0">
                <a:solidFill>
                  <a:srgbClr val="FF0066"/>
                </a:solidFill>
              </a:rPr>
              <a:t>Если лидирует ответ в.</a:t>
            </a:r>
            <a:r>
              <a:rPr lang="ru-RU" sz="3200" i="1" dirty="0" smtClean="0"/>
              <a:t>  </a:t>
            </a:r>
            <a:r>
              <a:rPr lang="ru-RU" sz="3200" dirty="0" smtClean="0">
                <a:solidFill>
                  <a:srgbClr val="18FC4E"/>
                </a:solidFill>
              </a:rPr>
              <a:t>Вы не интересуетесь делами ребенка, Вы и другие членам семьи должны помочь ребенку.</a:t>
            </a:r>
            <a:br>
              <a:rPr lang="ru-RU" sz="3200" dirty="0" smtClean="0">
                <a:solidFill>
                  <a:srgbClr val="18FC4E"/>
                </a:solidFill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66"/>
                </a:solidFill>
              </a:rPr>
              <a:t>Авторитетные родители</a:t>
            </a:r>
            <a:r>
              <a:rPr lang="ru-RU" sz="4000" i="1" dirty="0" smtClean="0">
                <a:solidFill>
                  <a:srgbClr val="FF0066"/>
                </a:solidFill>
              </a:rPr>
              <a:t> -</a:t>
            </a:r>
            <a:r>
              <a:rPr lang="ru-RU" sz="4000" i="1" dirty="0" smtClean="0"/>
              <a:t> </a:t>
            </a:r>
            <a:r>
              <a:rPr lang="ru-RU" sz="4000" i="1" dirty="0" smtClean="0">
                <a:solidFill>
                  <a:srgbClr val="18FC4E"/>
                </a:solidFill>
              </a:rPr>
              <a:t>инициативные, общительные добрые дети.</a:t>
            </a:r>
            <a:r>
              <a:rPr lang="ru-RU" sz="4000" dirty="0" smtClean="0">
                <a:solidFill>
                  <a:srgbClr val="18FC4E"/>
                </a:solidFill>
              </a:rPr>
              <a:t> </a:t>
            </a:r>
            <a:br>
              <a:rPr lang="ru-RU" sz="4000" dirty="0" smtClean="0">
                <a:solidFill>
                  <a:srgbClr val="18FC4E"/>
                </a:solidFill>
              </a:rPr>
            </a:br>
            <a:r>
              <a:rPr lang="ru-RU" sz="4000" dirty="0" smtClean="0">
                <a:solidFill>
                  <a:srgbClr val="FF0066"/>
                </a:solidFill>
              </a:rPr>
              <a:t>Авторитарные родители</a:t>
            </a:r>
            <a:r>
              <a:rPr lang="ru-RU" sz="4000" i="1" dirty="0" smtClean="0">
                <a:solidFill>
                  <a:srgbClr val="FF0066"/>
                </a:solidFill>
              </a:rPr>
              <a:t> -</a:t>
            </a:r>
            <a:r>
              <a:rPr lang="ru-RU" sz="4000" i="1" dirty="0" smtClean="0"/>
              <a:t> </a:t>
            </a:r>
            <a:r>
              <a:rPr lang="ru-RU" sz="4000" i="1" dirty="0" smtClean="0">
                <a:solidFill>
                  <a:srgbClr val="18FC4E"/>
                </a:solidFill>
              </a:rPr>
              <a:t>раздражительные, склонные к конфликтам дети.</a:t>
            </a:r>
            <a:br>
              <a:rPr lang="ru-RU" sz="4000" i="1" dirty="0" smtClean="0">
                <a:solidFill>
                  <a:srgbClr val="18FC4E"/>
                </a:solidFill>
              </a:rPr>
            </a:br>
            <a:r>
              <a:rPr lang="ru-RU" sz="4000" dirty="0" smtClean="0">
                <a:solidFill>
                  <a:srgbClr val="FF0066"/>
                </a:solidFill>
              </a:rPr>
              <a:t>Снисходительные родители</a:t>
            </a:r>
            <a:r>
              <a:rPr lang="ru-RU" sz="4000" i="1" dirty="0" smtClean="0">
                <a:solidFill>
                  <a:srgbClr val="FF0066"/>
                </a:solidFill>
              </a:rPr>
              <a:t> </a:t>
            </a:r>
            <a:r>
              <a:rPr lang="ru-RU" sz="4000" dirty="0" smtClean="0">
                <a:solidFill>
                  <a:srgbClr val="FF0066"/>
                </a:solidFill>
              </a:rPr>
              <a:t>-</a:t>
            </a:r>
            <a:r>
              <a:rPr lang="ru-RU" sz="4000" dirty="0" smtClean="0"/>
              <a:t> </a:t>
            </a:r>
            <a:r>
              <a:rPr lang="ru-RU" sz="4000" i="1" dirty="0" smtClean="0">
                <a:solidFill>
                  <a:srgbClr val="18FC4E"/>
                </a:solidFill>
              </a:rPr>
              <a:t>импульсивные, агрессивные дети.</a:t>
            </a:r>
            <a:r>
              <a:rPr lang="ru-RU" sz="4000" dirty="0" smtClean="0">
                <a:solidFill>
                  <a:srgbClr val="18FC4E"/>
                </a:solidFill>
              </a:rPr>
              <a:t> </a:t>
            </a:r>
            <a:endParaRPr lang="ru-RU" sz="4000" dirty="0">
              <a:solidFill>
                <a:srgbClr val="18FC4E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846778"/>
            <a:ext cx="8329642" cy="1011222"/>
          </a:xfrm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latin typeface="Cambria" pitchFamily="18" charset="0"/>
              </a:rPr>
              <a:t>Спасибо за внимание!</a:t>
            </a:r>
            <a:endParaRPr lang="ru-RU" sz="4800" i="1" dirty="0"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71023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DSC064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929618" cy="6072230"/>
          </a:xfrm>
        </p:spPr>
        <p:txBody>
          <a:bodyPr>
            <a:noAutofit/>
          </a:bodyPr>
          <a:lstStyle/>
          <a:p>
            <a:pPr algn="r"/>
            <a:r>
              <a:rPr lang="ru-RU" sz="3600" dirty="0" smtClean="0">
                <a:solidFill>
                  <a:schemeClr val="tx1"/>
                </a:solidFill>
              </a:rPr>
              <a:t>Воспитание может сделать многое, но не безгранично.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 помощью прививок можно заставить  дикую яблоню давать садовые яблоки, но никакое искусство садовника не сможет заставить её приносить жёлуди.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                                 В.Г.Белинский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00166" y="357166"/>
            <a:ext cx="6386530" cy="8191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Самое важное: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4282" y="1214422"/>
            <a:ext cx="8929718" cy="3786214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/>
              <a:t> состояние здоровья;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 темперамент (холерик, сангвиник, меланхолик, флегматик);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 эмоциональная стабильность или </a:t>
            </a:r>
            <a:r>
              <a:rPr lang="ru-RU" dirty="0" err="1" smtClean="0"/>
              <a:t>невротичность</a:t>
            </a:r>
            <a:r>
              <a:rPr lang="ru-RU" dirty="0" smtClean="0"/>
              <a:t> (повышенная нервная возбудимость);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 замкнутость (повадки интроверта);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 общительность;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 направленность личности (личностная, деловая, коллективистская).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92935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Что необходимо ребенку для полноценного развития?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   </a:t>
            </a:r>
            <a:r>
              <a:rPr lang="ru-RU" sz="4400" i="1" dirty="0" smtClean="0">
                <a:solidFill>
                  <a:schemeClr val="tx1"/>
                </a:solidFill>
              </a:rPr>
              <a:t>Если очень кратко, то это нормальные родители, хорошие условия жизни и воспитания,</a:t>
            </a:r>
            <a:br>
              <a:rPr lang="ru-RU" sz="4400" i="1" dirty="0" smtClean="0">
                <a:solidFill>
                  <a:schemeClr val="tx1"/>
                </a:solidFill>
              </a:rPr>
            </a:br>
            <a:r>
              <a:rPr lang="ru-RU" sz="4400" i="1" dirty="0" smtClean="0">
                <a:solidFill>
                  <a:schemeClr val="tx1"/>
                </a:solidFill>
              </a:rPr>
              <a:t> полноценное общение со сверстниками и взрослыми, постоянная, активная, соответствующая возрасту деятельность.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6858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Надо устранить наши, взрослые ошибки.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  Добрым, разумным, щадящим отношением вывести ребенка из состояния дискомфорта (</a:t>
            </a:r>
            <a:r>
              <a:rPr lang="ru-RU" sz="3600" i="1" dirty="0" smtClean="0">
                <a:solidFill>
                  <a:schemeClr val="tx1"/>
                </a:solidFill>
              </a:rPr>
              <a:t>чувства ненужности, незащищенности, заброшенности, неполноценности, безрадостности, безысходности</a:t>
            </a:r>
            <a:r>
              <a:rPr lang="ru-RU" sz="3600" dirty="0" smtClean="0">
                <a:solidFill>
                  <a:schemeClr val="tx1"/>
                </a:solidFill>
              </a:rPr>
              <a:t>) и только затем (или одновременно с этим) помочь ему добиться успеха в самом трудном для него деле, вызвать желание стать лучше, сформировать веру в себя, свои силы и возможности.</a:t>
            </a:r>
            <a:r>
              <a:rPr lang="ru-RU" sz="4400" dirty="0" smtClean="0">
                <a:solidFill>
                  <a:srgbClr val="00FFFF"/>
                </a:solidFill>
              </a:rPr>
              <a:t/>
            </a:r>
            <a:br>
              <a:rPr lang="ru-RU" sz="4400" dirty="0" smtClean="0">
                <a:solidFill>
                  <a:srgbClr val="00FFFF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6369072"/>
          </a:xfrm>
        </p:spPr>
        <p:txBody>
          <a:bodyPr>
            <a:noAutofit/>
          </a:bodyPr>
          <a:lstStyle/>
          <a:p>
            <a:r>
              <a:rPr lang="ru-RU" sz="2200" i="1" dirty="0" smtClean="0">
                <a:solidFill>
                  <a:schemeClr val="tx1"/>
                </a:solidFill>
              </a:rPr>
              <a:t>«Я очень хотела иметь ребенка. Но мне долго это не удавалось. Я Уже решила, что я неполноценная женщина,.. когда я наконец поняла, что беременна, моему счастью не было предела. Я очень трудно вынашивала и рожала моего сына. Пока он не появился на свет, я много  думала о нем, какой он будет внешне, как он будет расти и умнеть с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sz="2200" i="1" dirty="0" smtClean="0">
                <a:solidFill>
                  <a:schemeClr val="tx1"/>
                </a:solidFill>
              </a:rPr>
              <a:t>каждым годом, как мы будем с ним гулять по улицам, а все будут с восхищением смотреть на нас. Я представляла все главные вехи его жизни: вот он идет в детский сад, вот поступает в школу... но судьба вместе со счастьем быть матерью дала мне наказание. Мой ребенок родился не очень здоровым, и его дошкольное детство было для меня цепочкой бессонных ночей и терзаний. Иногда я спрашивала Бога, за что мне такие муки? Но самое страшное началось в школе. Он оказался совсем неспособным к обучению. Очень злой и агрессив­ный, обманывает меня и учительницу, берет чужие вещи, очень ле­нивый, ничем не интересуется, ни с кем не дружит. Мне уже стыдно появляться в школе и открывать дневник. Порой мне кажется, что я сойду с ума».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357982"/>
          </a:xfrm>
        </p:spPr>
        <p:txBody>
          <a:bodyPr>
            <a:normAutofit/>
          </a:bodyPr>
          <a:lstStyle/>
          <a:p>
            <a:pPr fontAlgn="base"/>
            <a:endParaRPr lang="ru-RU" sz="15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1" y="285730"/>
          <a:ext cx="8643997" cy="6215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7"/>
                <a:gridCol w="3286148"/>
                <a:gridCol w="3071832"/>
              </a:tblGrid>
              <a:tr h="16355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Достоинства моего ребенка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Недостатки 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моего ребенка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Каким бы я хотела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видеть моего ребенка </a:t>
                      </a:r>
                      <a:endParaRPr lang="ru-RU" sz="2400" dirty="0"/>
                    </a:p>
                  </a:txBody>
                  <a:tcPr/>
                </a:tc>
              </a:tr>
              <a:tr h="457955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Красивый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Неразвитый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Несообразительный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Ленивый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Злой </a:t>
                      </a:r>
                    </a:p>
                    <a:p>
                      <a:r>
                        <a:rPr lang="ru-RU" sz="2400" dirty="0" smtClean="0"/>
                        <a:t>Драчливый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Плохо себя ведет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Плохо учится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Лживый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Конфликтный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Нечестный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Развитым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Сообразительным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Трудолюбивым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Добрым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Послушным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Хорошим учеником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Правдивым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Общительным</a:t>
                      </a:r>
                      <a:r>
                        <a:rPr lang="ru-RU" sz="2400" b="0" dirty="0" smtClean="0"/>
                        <a:t/>
                      </a:r>
                      <a:br>
                        <a:rPr lang="ru-RU" sz="2400" b="0" dirty="0" smtClean="0"/>
                      </a:br>
                      <a:r>
                        <a:rPr lang="ru-RU" sz="2400" dirty="0" smtClean="0"/>
                        <a:t>Честным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1. </a:t>
            </a:r>
            <a:r>
              <a:rPr lang="ru-RU" sz="4000" i="1" dirty="0" smtClean="0">
                <a:solidFill>
                  <a:srgbClr val="FF0000"/>
                </a:solidFill>
              </a:rPr>
              <a:t>Что мне нравится в моем ребенке? Какой опыт семейного воспитания мне удался?</a:t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/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18FC4E"/>
                </a:solidFill>
              </a:rPr>
              <a:t>2. Что меня тревожит в моем ребенке, в чем недостатки воспитания?</a:t>
            </a:r>
            <a:r>
              <a:rPr lang="ru-RU" sz="4000" dirty="0" smtClean="0">
                <a:solidFill>
                  <a:srgbClr val="18FC4E"/>
                </a:solidFill>
              </a:rPr>
              <a:t> </a:t>
            </a:r>
            <a:endParaRPr lang="ru-RU" sz="4000" dirty="0">
              <a:solidFill>
                <a:srgbClr val="18FC4E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152</TotalTime>
  <Words>639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Слайд 1</vt:lpstr>
      <vt:lpstr>Слайд 2</vt:lpstr>
      <vt:lpstr>Воспитание может сделать многое, но не безгранично.  С помощью прививок можно заставить  дикую яблоню давать садовые яблоки, но никакое искусство садовника не сможет заставить её приносить жёлуди.                                   В.Г.Белинский</vt:lpstr>
      <vt:lpstr>Самое важное:</vt:lpstr>
      <vt:lpstr>Что необходимо ребенку для полноценного развития?    Если очень кратко, то это нормальные родители, хорошие условия жизни и воспитания,  полноценное общение со сверстниками и взрослыми, постоянная, активная, соответствующая возрасту деятельность.</vt:lpstr>
      <vt:lpstr>Надо устранить наши, взрослые ошибки.    Добрым, разумным, щадящим отношением вывести ребенка из состояния дискомфорта (чувства ненужности, незащищенности, заброшенности, неполноценности, безрадостности, безысходности) и только затем (или одновременно с этим) помочь ему добиться успеха в самом трудном для него деле, вызвать желание стать лучше, сформировать веру в себя, свои силы и возможности. </vt:lpstr>
      <vt:lpstr>«Я очень хотела иметь ребенка. Но мне долго это не удавалось. Я Уже решила, что я неполноценная женщина,.. когда я наконец поняла, что беременна, моему счастью не было предела. Я очень трудно вынашивала и рожала моего сына. Пока он не появился на свет, я много  думала о нем, какой он будет внешне, как он будет расти и умнеть с каждым годом, как мы будем с ним гулять по улицам, а все будут с восхищением смотреть на нас. Я представляла все главные вехи его жизни: вот он идет в детский сад, вот поступает в школу... но судьба вместе со счастьем быть матерью дала мне наказание. Мой ребенок родился не очень здоровым, и его дошкольное детство было для меня цепочкой бессонных ночей и терзаний. Иногда я спрашивала Бога, за что мне такие муки? Но самое страшное началось в школе. Он оказался совсем неспособным к обучению. Очень злой и агрессив­ный, обманывает меня и учительницу, берет чужие вещи, очень ле­нивый, ничем не интересуется, ни с кем не дружит. Мне уже стыдно появляться в школе и открывать дневник. Порой мне кажется, что я сойду с ума».</vt:lpstr>
      <vt:lpstr>Слайд 8</vt:lpstr>
      <vt:lpstr>1. Что мне нравится в моем ребенке? Какой опыт семейного воспитания мне удался?  2. Что меня тревожит в моем ребенке, в чем недостатки воспитания? </vt:lpstr>
      <vt:lpstr>Слайд 10</vt:lpstr>
      <vt:lpstr>7-8 баллов. Вы живете с ребенком душа в душу. Он искренне любит и уважает вас. Ваши отношения способствуют становлению личности. 9-10 баллов. Вы непоследовательны в общении с ребенком. Он уважает вас, хотя и не всегда с вами откровенен. Его развитие под­вержено влиянию случайных обстоятельств. 11 12 баллов. Необходимо быть к ребенку внимательнее. Авторитет не заменяет любви. 13 -14 баллов. Идете по неверному пути. Существует недоверие между вами и ребенком. Уделяйте ему больше времени.</vt:lpstr>
      <vt:lpstr>        Психологи  рекомендуют     не употреблять в общении с детьми                 выражения: Я тысячу раз говорила тебе… Сколько раз надо повторять… Я в твоё время… О чем ты только думаешь… Неужели трудно запомнить… Ты становишься… У всех дети как дети, а ты… Отстань, некогда мне… Почему Лена (Катя, Вася и т.д.) такая, а ты – нет… </vt:lpstr>
      <vt:lpstr>        И употреблять чаще:  Ты у меня самый умный … Как хорошо, что у меня есть ты … Ты у меня молодец… Я тебя очень люблю… Спасибо тебе… Без тебя я бы не справилась… Ты моя опора и помощник (ца)!</vt:lpstr>
      <vt:lpstr>Дети учатся жить у жизни. </vt:lpstr>
      <vt:lpstr>Если лидирует ответ а. Вы знаете своего ребенка, знаете, что ребенок нуждается в вашей помощи, и оказываете эту помощь своевременно. Если лидирует ответ б.  Вас  волнует не ребенок, а проблемы, но неурядицы с учебой могут привести к дестабилизации всей остальной деятельности ребенка. Если лидирует ответ в.  Вы не интересуетесь делами ребенка, Вы и другие членам семьи должны помочь ребенку. </vt:lpstr>
      <vt:lpstr>Авторитетные родители - инициативные, общительные добрые дети.  Авторитарные родители - раздражительные, склонные к конфликтам дети. Снисходительные родители - импульсивные, агрессивные дети. 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Свойство равнобедренного треугольника</dc:title>
  <dc:creator>User</dc:creator>
  <cp:lastModifiedBy>User</cp:lastModifiedBy>
  <cp:revision>20</cp:revision>
  <dcterms:created xsi:type="dcterms:W3CDTF">2017-11-19T04:48:18Z</dcterms:created>
  <dcterms:modified xsi:type="dcterms:W3CDTF">2017-11-27T09:52:24Z</dcterms:modified>
</cp:coreProperties>
</file>