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3" r:id="rId3"/>
    <p:sldId id="284" r:id="rId4"/>
    <p:sldId id="267" r:id="rId5"/>
    <p:sldId id="269" r:id="rId6"/>
    <p:sldId id="268" r:id="rId7"/>
    <p:sldId id="270" r:id="rId8"/>
    <p:sldId id="271" r:id="rId9"/>
    <p:sldId id="272" r:id="rId10"/>
    <p:sldId id="280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3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59417-CFB9-4426-AFD9-85E6C5F1F30A}" type="datetimeFigureOut">
              <a:rPr lang="ru-RU" smtClean="0"/>
              <a:pPr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46A5B-2D3B-451E-BB98-E50018EF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Шарль Перро.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1628-1703г.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0_1e0e8_ca98a867_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1928802"/>
            <a:ext cx="4071966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i="1" dirty="0" smtClean="0">
                <a:solidFill>
                  <a:srgbClr val="002060"/>
                </a:solidFill>
              </a:rPr>
              <a:t>Как бы мне хотелось</a:t>
            </a:r>
            <a:br>
              <a:rPr lang="ru-RU" sz="3200" i="1" dirty="0" smtClean="0">
                <a:solidFill>
                  <a:srgbClr val="002060"/>
                </a:solidFill>
              </a:rPr>
            </a:br>
            <a:r>
              <a:rPr lang="ru-RU" sz="3200" i="1" dirty="0" smtClean="0">
                <a:solidFill>
                  <a:srgbClr val="002060"/>
                </a:solidFill>
              </a:rPr>
              <a:t>Жить в волшебном доме,</a:t>
            </a:r>
            <a:br>
              <a:rPr lang="ru-RU" sz="3200" i="1" dirty="0" smtClean="0">
                <a:solidFill>
                  <a:srgbClr val="002060"/>
                </a:solidFill>
              </a:rPr>
            </a:br>
            <a:r>
              <a:rPr lang="ru-RU" sz="3200" i="1" dirty="0" smtClean="0">
                <a:solidFill>
                  <a:srgbClr val="002060"/>
                </a:solidFill>
              </a:rPr>
              <a:t>Где хранятся сказки, 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Как стихи в альбоме.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Где огонь в камине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 Создаёт уют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И на книжной полке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 Чудеса живут.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Где в старинном кресле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Чуть скрипя пером,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Сочиняет сказки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Друг мой- Шарль Перро.</a:t>
            </a:r>
          </a:p>
          <a:p>
            <a:pPr algn="ctr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6" name="Содержимое 15" descr="64182851_2253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0628" y="0"/>
            <a:ext cx="414337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7572428" cy="250033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Презентацию составила </a:t>
            </a:r>
            <a:r>
              <a:rPr lang="ru-RU" dirty="0" smtClean="0">
                <a:solidFill>
                  <a:srgbClr val="002060"/>
                </a:solidFill>
              </a:rPr>
              <a:t>Цветкова </a:t>
            </a:r>
            <a:r>
              <a:rPr lang="ru-RU" sz="3600" dirty="0" smtClean="0">
                <a:solidFill>
                  <a:srgbClr val="002060"/>
                </a:solidFill>
              </a:rPr>
              <a:t>И. Н.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учитель начальных классов МОУ СОШ №43 г. Твери.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2638428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Использованы материалы:</a:t>
            </a: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Шарль Перро - </a:t>
            </a:r>
            <a:r>
              <a:rPr lang="ru-RU" sz="2800" dirty="0" err="1" smtClean="0">
                <a:solidFill>
                  <a:srgbClr val="002060"/>
                </a:solidFill>
              </a:rPr>
              <a:t>Википедия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http</a:t>
            </a:r>
            <a:r>
              <a:rPr lang="ru-RU" sz="2000" dirty="0" smtClean="0">
                <a:solidFill>
                  <a:srgbClr val="002060"/>
                </a:solidFill>
              </a:rPr>
              <a:t>:</a:t>
            </a:r>
            <a:r>
              <a:rPr lang="en-US" sz="2000" dirty="0" smtClean="0">
                <a:solidFill>
                  <a:srgbClr val="002060"/>
                </a:solidFill>
              </a:rPr>
              <a:t>//otshelnik.net/content/vie/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http</a:t>
            </a:r>
            <a:r>
              <a:rPr lang="ru-RU" sz="2000" dirty="0" smtClean="0">
                <a:solidFill>
                  <a:srgbClr val="002060"/>
                </a:solidFill>
              </a:rPr>
              <a:t>:</a:t>
            </a:r>
            <a:r>
              <a:rPr lang="en-US" sz="2000" dirty="0" smtClean="0">
                <a:solidFill>
                  <a:srgbClr val="002060"/>
                </a:solidFill>
              </a:rPr>
              <a:t>//blogs.privet.ru/user/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http</a:t>
            </a:r>
            <a:r>
              <a:rPr lang="ru-RU" sz="2000" dirty="0" smtClean="0">
                <a:solidFill>
                  <a:srgbClr val="002060"/>
                </a:solidFill>
              </a:rPr>
              <a:t>:</a:t>
            </a:r>
            <a:r>
              <a:rPr lang="en-US" sz="2000" dirty="0" smtClean="0">
                <a:solidFill>
                  <a:srgbClr val="002060"/>
                </a:solidFill>
              </a:rPr>
              <a:t>//community.lavejornal.com/</a:t>
            </a:r>
            <a:r>
              <a:rPr lang="en-US" sz="2000" dirty="0" err="1" smtClean="0">
                <a:solidFill>
                  <a:srgbClr val="002060"/>
                </a:solidFill>
              </a:rPr>
              <a:t>detskie</a:t>
            </a:r>
            <a:r>
              <a:rPr lang="en-US" sz="2000" dirty="0" smtClean="0">
                <a:solidFill>
                  <a:srgbClr val="002060"/>
                </a:solidFill>
              </a:rPr>
              <a:t> –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</a:rPr>
              <a:t>knigi</a:t>
            </a: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 http</a:t>
            </a:r>
            <a:r>
              <a:rPr lang="ru-RU" sz="2000" dirty="0" smtClean="0">
                <a:solidFill>
                  <a:srgbClr val="002060"/>
                </a:solidFill>
              </a:rPr>
              <a:t>:</a:t>
            </a:r>
            <a:r>
              <a:rPr lang="en-US" sz="2000" dirty="0" smtClean="0">
                <a:solidFill>
                  <a:srgbClr val="002060"/>
                </a:solidFill>
              </a:rPr>
              <a:t>//</a:t>
            </a:r>
            <a:r>
              <a:rPr lang="en-US" sz="2000" dirty="0" err="1" smtClean="0">
                <a:solidFill>
                  <a:srgbClr val="002060"/>
                </a:solidFill>
              </a:rPr>
              <a:t>nashe</a:t>
            </a:r>
            <a:r>
              <a:rPr lang="en-US" sz="2000" dirty="0" smtClean="0">
                <a:solidFill>
                  <a:srgbClr val="002060"/>
                </a:solidFill>
              </a:rPr>
              <a:t> – </a:t>
            </a:r>
            <a:r>
              <a:rPr lang="en-US" sz="2000" dirty="0" err="1" smtClean="0">
                <a:solidFill>
                  <a:srgbClr val="002060"/>
                </a:solidFill>
              </a:rPr>
              <a:t>nasledie</a:t>
            </a:r>
            <a:r>
              <a:rPr lang="en-US" sz="2000" dirty="0" smtClean="0">
                <a:solidFill>
                  <a:srgbClr val="002060"/>
                </a:solidFill>
              </a:rPr>
              <a:t>. live.jornal.com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http</a:t>
            </a:r>
            <a:r>
              <a:rPr lang="ru-RU" sz="2000" dirty="0" smtClean="0">
                <a:solidFill>
                  <a:srgbClr val="002060"/>
                </a:solidFill>
              </a:rPr>
              <a:t>:</a:t>
            </a:r>
            <a:r>
              <a:rPr lang="en-US" sz="2000" dirty="0" smtClean="0">
                <a:solidFill>
                  <a:srgbClr val="002060"/>
                </a:solidFill>
              </a:rPr>
              <a:t>//www.ljpisk.ru/archive/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67350"/>
            <a:ext cx="1428750" cy="139065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5240" y="0"/>
            <a:ext cx="1428760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143000" y="1889125"/>
            <a:ext cx="77724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ctr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Прозвенел и смолк звонок.</a:t>
            </a:r>
            <a:b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Начинается урок.</a:t>
            </a:r>
            <a:b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Тихо девочки за парту сели,</a:t>
            </a:r>
            <a:b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Тихо мальчики за парту сели,</a:t>
            </a:r>
            <a:b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На меня все посмотрели.</a:t>
            </a:r>
          </a:p>
        </p:txBody>
      </p:sp>
      <p:pic>
        <p:nvPicPr>
          <p:cNvPr id="6147" name="Picture 3" descr="колокольчи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0"/>
            <a:ext cx="2500313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1619250" y="1773238"/>
            <a:ext cx="576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chemeClr val="tx2"/>
              </a:solidFill>
            </a:endParaRPr>
          </a:p>
        </p:txBody>
      </p:sp>
      <p:pic>
        <p:nvPicPr>
          <p:cNvPr id="11267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1728" b="11728"/>
          <a:stretch>
            <a:fillRect/>
          </a:stretch>
        </p:blipFill>
        <p:spPr bwMode="auto">
          <a:xfrm>
            <a:off x="611188" y="549275"/>
            <a:ext cx="7894637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179512" y="188640"/>
            <a:ext cx="8784976" cy="6480720"/>
          </a:xfrm>
          <a:prstGeom prst="frame">
            <a:avLst>
              <a:gd name="adj1" fmla="val 4905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271" name="Нижний колонтитул 13"/>
          <p:cNvSpPr txBox="1">
            <a:spLocks/>
          </p:cNvSpPr>
          <p:nvPr/>
        </p:nvSpPr>
        <p:spPr bwMode="auto">
          <a:xfrm>
            <a:off x="323850" y="188913"/>
            <a:ext cx="842486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1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979712" y="980728"/>
            <a:ext cx="6336704" cy="1008111"/>
          </a:xfrm>
          <a:prstGeom prst="rect">
            <a:avLst/>
          </a:prstGeom>
        </p:spPr>
        <p:txBody>
          <a:bodyPr anchor="ctr">
            <a:normAutofit fontScale="90000"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+mj-ea"/>
                <a:cs typeface="+mj-cs"/>
              </a:rPr>
              <a:t>Составьте из слов первого и второго столбика названия сказок </a:t>
            </a:r>
            <a:br>
              <a:rPr lang="ru-RU" sz="24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+mj-ea"/>
                <a:cs typeface="+mj-cs"/>
              </a:rPr>
            </a:br>
            <a:endParaRPr lang="ru-RU" sz="24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1273" name="Rectangle 5"/>
          <p:cNvSpPr>
            <a:spLocks noChangeArrowheads="1"/>
          </p:cNvSpPr>
          <p:nvPr/>
        </p:nvSpPr>
        <p:spPr bwMode="auto">
          <a:xfrm>
            <a:off x="1476375" y="3933825"/>
            <a:ext cx="2087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</a:rPr>
              <a:t>Мальчик</a:t>
            </a:r>
          </a:p>
        </p:txBody>
      </p:sp>
      <p:sp>
        <p:nvSpPr>
          <p:cNvPr id="11274" name="Text Box 6"/>
          <p:cNvSpPr txBox="1">
            <a:spLocks noChangeArrowheads="1"/>
          </p:cNvSpPr>
          <p:nvPr/>
        </p:nvSpPr>
        <p:spPr bwMode="auto">
          <a:xfrm>
            <a:off x="5292725" y="2781300"/>
            <a:ext cx="28797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latin typeface="Times New Roman" pitchFamily="18" charset="0"/>
              </a:rPr>
              <a:t>с пальчик</a:t>
            </a:r>
          </a:p>
          <a:p>
            <a:endParaRPr lang="ru-RU" sz="3200" b="1">
              <a:latin typeface="Times New Roman" pitchFamily="18" charset="0"/>
            </a:endParaRPr>
          </a:p>
        </p:txBody>
      </p:sp>
      <p:sp>
        <p:nvSpPr>
          <p:cNvPr id="11275" name="Rectangle 5"/>
          <p:cNvSpPr>
            <a:spLocks noChangeArrowheads="1"/>
          </p:cNvSpPr>
          <p:nvPr/>
        </p:nvSpPr>
        <p:spPr bwMode="auto">
          <a:xfrm>
            <a:off x="1476375" y="4941888"/>
            <a:ext cx="2016125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900" b="1">
              <a:latin typeface="Times New Roman" pitchFamily="18" charset="0"/>
            </a:endParaRPr>
          </a:p>
          <a:p>
            <a:pPr algn="ctr"/>
            <a:r>
              <a:rPr lang="ru-RU" sz="3200" b="1">
                <a:latin typeface="Times New Roman" pitchFamily="18" charset="0"/>
              </a:rPr>
              <a:t>Ослиная</a:t>
            </a:r>
          </a:p>
        </p:txBody>
      </p:sp>
      <p:sp>
        <p:nvSpPr>
          <p:cNvPr id="11276" name="Rectangle 5"/>
          <p:cNvSpPr>
            <a:spLocks noChangeArrowheads="1"/>
          </p:cNvSpPr>
          <p:nvPr/>
        </p:nvSpPr>
        <p:spPr bwMode="auto">
          <a:xfrm>
            <a:off x="1258888" y="4365625"/>
            <a:ext cx="1944687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900" b="1">
              <a:latin typeface="Times New Roman" pitchFamily="18" charset="0"/>
            </a:endParaRPr>
          </a:p>
          <a:p>
            <a:pPr algn="ctr"/>
            <a:r>
              <a:rPr lang="ru-RU" sz="3200" b="1">
                <a:latin typeface="Times New Roman" pitchFamily="18" charset="0"/>
              </a:rPr>
              <a:t>Рикке</a:t>
            </a:r>
          </a:p>
        </p:txBody>
      </p:sp>
      <p:sp>
        <p:nvSpPr>
          <p:cNvPr id="11277" name="Rectangle 5"/>
          <p:cNvSpPr>
            <a:spLocks noChangeArrowheads="1"/>
          </p:cNvSpPr>
          <p:nvPr/>
        </p:nvSpPr>
        <p:spPr bwMode="auto">
          <a:xfrm>
            <a:off x="1187450" y="3141663"/>
            <a:ext cx="2449513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900" b="1">
              <a:latin typeface="Times New Roman" pitchFamily="18" charset="0"/>
            </a:endParaRPr>
          </a:p>
          <a:p>
            <a:pPr algn="ctr"/>
            <a:r>
              <a:rPr lang="ru-RU" sz="3200" b="1">
                <a:latin typeface="Times New Roman" pitchFamily="18" charset="0"/>
              </a:rPr>
              <a:t>Спящая</a:t>
            </a:r>
          </a:p>
        </p:txBody>
      </p:sp>
      <p:sp>
        <p:nvSpPr>
          <p:cNvPr id="11278" name="Rectangle 5"/>
          <p:cNvSpPr>
            <a:spLocks noChangeArrowheads="1"/>
          </p:cNvSpPr>
          <p:nvPr/>
        </p:nvSpPr>
        <p:spPr bwMode="auto">
          <a:xfrm>
            <a:off x="1258888" y="2708275"/>
            <a:ext cx="2376487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</a:rPr>
              <a:t>Красная</a:t>
            </a:r>
          </a:p>
          <a:p>
            <a:pPr algn="ctr"/>
            <a:endParaRPr lang="ru-RU" sz="900" b="1">
              <a:latin typeface="Times New Roman" pitchFamily="18" charset="0"/>
            </a:endParaRPr>
          </a:p>
        </p:txBody>
      </p:sp>
      <p:sp>
        <p:nvSpPr>
          <p:cNvPr id="11279" name="Rectangle 5"/>
          <p:cNvSpPr>
            <a:spLocks noChangeArrowheads="1"/>
          </p:cNvSpPr>
          <p:nvPr/>
        </p:nvSpPr>
        <p:spPr bwMode="auto">
          <a:xfrm>
            <a:off x="900113" y="2133600"/>
            <a:ext cx="22320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</a:rPr>
              <a:t>Кот</a:t>
            </a:r>
          </a:p>
        </p:txBody>
      </p:sp>
      <p:sp>
        <p:nvSpPr>
          <p:cNvPr id="11280" name="Text Box 6"/>
          <p:cNvSpPr txBox="1">
            <a:spLocks noChangeArrowheads="1"/>
          </p:cNvSpPr>
          <p:nvPr/>
        </p:nvSpPr>
        <p:spPr bwMode="auto">
          <a:xfrm>
            <a:off x="5292725" y="4508500"/>
            <a:ext cx="28797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latin typeface="Times New Roman" pitchFamily="18" charset="0"/>
              </a:rPr>
              <a:t>шкура</a:t>
            </a:r>
          </a:p>
          <a:p>
            <a:endParaRPr lang="ru-RU" sz="3200" b="1">
              <a:latin typeface="Times New Roman" pitchFamily="18" charset="0"/>
            </a:endParaRPr>
          </a:p>
        </p:txBody>
      </p:sp>
      <p:sp>
        <p:nvSpPr>
          <p:cNvPr id="11281" name="Text Box 6"/>
          <p:cNvSpPr txBox="1">
            <a:spLocks noChangeArrowheads="1"/>
          </p:cNvSpPr>
          <p:nvPr/>
        </p:nvSpPr>
        <p:spPr bwMode="auto">
          <a:xfrm>
            <a:off x="5292725" y="5084763"/>
            <a:ext cx="28797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latin typeface="Times New Roman" pitchFamily="18" charset="0"/>
              </a:rPr>
              <a:t>Шапочка</a:t>
            </a:r>
          </a:p>
        </p:txBody>
      </p:sp>
      <p:sp>
        <p:nvSpPr>
          <p:cNvPr id="11282" name="Text Box 6"/>
          <p:cNvSpPr txBox="1">
            <a:spLocks noChangeArrowheads="1"/>
          </p:cNvSpPr>
          <p:nvPr/>
        </p:nvSpPr>
        <p:spPr bwMode="auto">
          <a:xfrm>
            <a:off x="5292725" y="3933825"/>
            <a:ext cx="2879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latin typeface="Times New Roman" pitchFamily="18" charset="0"/>
              </a:rPr>
              <a:t>в сапогах</a:t>
            </a:r>
          </a:p>
        </p:txBody>
      </p:sp>
      <p:sp>
        <p:nvSpPr>
          <p:cNvPr id="11283" name="Text Box 6"/>
          <p:cNvSpPr txBox="1">
            <a:spLocks noChangeArrowheads="1"/>
          </p:cNvSpPr>
          <p:nvPr/>
        </p:nvSpPr>
        <p:spPr bwMode="auto">
          <a:xfrm>
            <a:off x="5292725" y="3357563"/>
            <a:ext cx="2879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latin typeface="Times New Roman" pitchFamily="18" charset="0"/>
              </a:rPr>
              <a:t>с хохолком</a:t>
            </a:r>
          </a:p>
        </p:txBody>
      </p:sp>
      <p:sp>
        <p:nvSpPr>
          <p:cNvPr id="11284" name="Text Box 6"/>
          <p:cNvSpPr txBox="1">
            <a:spLocks noChangeArrowheads="1"/>
          </p:cNvSpPr>
          <p:nvPr/>
        </p:nvSpPr>
        <p:spPr bwMode="auto">
          <a:xfrm>
            <a:off x="5292725" y="2133600"/>
            <a:ext cx="28797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tx2"/>
                </a:solidFill>
                <a:latin typeface="Times New Roman" pitchFamily="18" charset="0"/>
              </a:rPr>
              <a:t>красавица</a:t>
            </a:r>
          </a:p>
          <a:p>
            <a:endParaRPr lang="ru-RU" sz="3200" b="1">
              <a:latin typeface="Times New Roman" pitchFamily="18" charset="0"/>
            </a:endParaRPr>
          </a:p>
        </p:txBody>
      </p:sp>
      <p:cxnSp>
        <p:nvCxnSpPr>
          <p:cNvPr id="28" name="Прямая со стрелкой 27"/>
          <p:cNvCxnSpPr>
            <a:endCxn id="11281" idx="1"/>
          </p:cNvCxnSpPr>
          <p:nvPr/>
        </p:nvCxnSpPr>
        <p:spPr>
          <a:xfrm>
            <a:off x="3348038" y="3068638"/>
            <a:ext cx="1944687" cy="2308225"/>
          </a:xfrm>
          <a:prstGeom prst="straightConnector1">
            <a:avLst/>
          </a:prstGeom>
          <a:ln w="635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3276600" y="2492375"/>
            <a:ext cx="2016125" cy="1152525"/>
          </a:xfrm>
          <a:prstGeom prst="straightConnector1">
            <a:avLst/>
          </a:prstGeom>
          <a:ln w="635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2" name="Группа 36"/>
          <p:cNvGrpSpPr>
            <a:grpSpLocks/>
          </p:cNvGrpSpPr>
          <p:nvPr/>
        </p:nvGrpSpPr>
        <p:grpSpPr bwMode="auto">
          <a:xfrm>
            <a:off x="2627313" y="2492375"/>
            <a:ext cx="2736850" cy="1733550"/>
            <a:chOff x="2627784" y="2492896"/>
            <a:chExt cx="2736304" cy="1732548"/>
          </a:xfrm>
        </p:grpSpPr>
        <p:cxnSp>
          <p:nvCxnSpPr>
            <p:cNvPr id="33" name="Прямая со стрелкой 32"/>
            <p:cNvCxnSpPr/>
            <p:nvPr/>
          </p:nvCxnSpPr>
          <p:spPr>
            <a:xfrm>
              <a:off x="3851502" y="2492896"/>
              <a:ext cx="1512586" cy="1732548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2627784" y="2492896"/>
              <a:ext cx="1223718" cy="0"/>
            </a:xfrm>
            <a:prstGeom prst="line">
              <a:avLst/>
            </a:prstGeom>
            <a:ln w="63500"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38" name="Прямая со стрелкой 37"/>
          <p:cNvCxnSpPr/>
          <p:nvPr/>
        </p:nvCxnSpPr>
        <p:spPr>
          <a:xfrm flipV="1">
            <a:off x="3492500" y="3213100"/>
            <a:ext cx="1727200" cy="936625"/>
          </a:xfrm>
          <a:prstGeom prst="straightConnector1">
            <a:avLst/>
          </a:prstGeom>
          <a:ln w="635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2916238" y="3716338"/>
            <a:ext cx="2303462" cy="1152525"/>
          </a:xfrm>
          <a:prstGeom prst="straightConnector1">
            <a:avLst/>
          </a:prstGeom>
          <a:ln w="635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3348038" y="4868863"/>
            <a:ext cx="1944687" cy="576262"/>
          </a:xfrm>
          <a:prstGeom prst="straightConnector1">
            <a:avLst/>
          </a:prstGeom>
          <a:ln w="635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302097590_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6248" y="1000108"/>
            <a:ext cx="3695700" cy="4762500"/>
          </a:xfrm>
        </p:spPr>
      </p:pic>
      <p:sp>
        <p:nvSpPr>
          <p:cNvPr id="18" name="Текст 1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В1862году сказки Шарля Перро 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Иллюстрирует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Французский художник и график Гюстав</a:t>
            </a:r>
          </a:p>
          <a:p>
            <a:r>
              <a:rPr lang="ru-RU" sz="3200" i="1" dirty="0" smtClean="0">
                <a:solidFill>
                  <a:srgbClr val="002060"/>
                </a:solidFill>
              </a:rPr>
              <a:t> </a:t>
            </a:r>
            <a:r>
              <a:rPr lang="ru-RU" sz="3200" i="1" dirty="0" err="1" smtClean="0">
                <a:solidFill>
                  <a:srgbClr val="002060"/>
                </a:solidFill>
              </a:rPr>
              <a:t>Доре</a:t>
            </a:r>
            <a:r>
              <a:rPr lang="ru-RU" sz="3200" i="1" dirty="0" smtClean="0">
                <a:solidFill>
                  <a:srgbClr val="002060"/>
                </a:solidFill>
              </a:rPr>
              <a:t>.</a:t>
            </a:r>
            <a:endParaRPr lang="ru-RU" sz="3200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1302097597_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1142984"/>
            <a:ext cx="3848100" cy="4762500"/>
          </a:xfrm>
          <a:prstGeom prst="rect">
            <a:avLst/>
          </a:prstGeom>
        </p:spPr>
      </p:pic>
      <p:pic>
        <p:nvPicPr>
          <p:cNvPr id="7" name="Рисунок 6" descr="1302097624_0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1000108"/>
            <a:ext cx="3833813" cy="4833938"/>
          </a:xfrm>
          <a:prstGeom prst="rect">
            <a:avLst/>
          </a:prstGeom>
        </p:spPr>
      </p:pic>
      <p:pic>
        <p:nvPicPr>
          <p:cNvPr id="8" name="Рисунок 7" descr="1302097494_0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9124" y="1071546"/>
            <a:ext cx="3833813" cy="4762500"/>
          </a:xfrm>
          <a:prstGeom prst="rect">
            <a:avLst/>
          </a:prstGeom>
        </p:spPr>
      </p:pic>
      <p:pic>
        <p:nvPicPr>
          <p:cNvPr id="9" name="Рисунок 8" descr="1302097530_00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7686" y="1071546"/>
            <a:ext cx="3838575" cy="4762500"/>
          </a:xfrm>
          <a:prstGeom prst="rect">
            <a:avLst/>
          </a:prstGeom>
        </p:spPr>
      </p:pic>
      <p:pic>
        <p:nvPicPr>
          <p:cNvPr id="10" name="Рисунок 9" descr="1302097653_03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29124" y="1000108"/>
            <a:ext cx="3724275" cy="4857760"/>
          </a:xfrm>
          <a:prstGeom prst="rect">
            <a:avLst/>
          </a:prstGeom>
        </p:spPr>
      </p:pic>
      <p:pic>
        <p:nvPicPr>
          <p:cNvPr id="12" name="Рисунок 11" descr="1302097561_01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357686" y="1000108"/>
            <a:ext cx="3781425" cy="4762500"/>
          </a:xfrm>
          <a:prstGeom prst="rect">
            <a:avLst/>
          </a:prstGeom>
        </p:spPr>
      </p:pic>
      <p:pic>
        <p:nvPicPr>
          <p:cNvPr id="14" name="Рисунок 13" descr="1302097660_03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357686" y="1000108"/>
            <a:ext cx="3929090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6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1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6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6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3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3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4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_2ceca_7afb98f0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72779" y="273050"/>
            <a:ext cx="4516291" cy="5853113"/>
          </a:xfrm>
        </p:spPr>
      </p:pic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Замечательные иллюстрации создала художница, живущая в США</a:t>
            </a:r>
          </a:p>
          <a:p>
            <a:r>
              <a:rPr lang="ru-RU" sz="2800" i="1" dirty="0" err="1" smtClean="0">
                <a:solidFill>
                  <a:srgbClr val="002060"/>
                </a:solidFill>
              </a:rPr>
              <a:t>Кинуко</a:t>
            </a:r>
            <a:r>
              <a:rPr lang="ru-RU" sz="2800" i="1" dirty="0" smtClean="0">
                <a:solidFill>
                  <a:srgbClr val="002060"/>
                </a:solidFill>
              </a:rPr>
              <a:t> И. </a:t>
            </a:r>
            <a:r>
              <a:rPr lang="ru-RU" sz="2800" i="1" dirty="0" err="1" smtClean="0">
                <a:solidFill>
                  <a:srgbClr val="002060"/>
                </a:solidFill>
              </a:rPr>
              <a:t>Крафт</a:t>
            </a:r>
            <a:r>
              <a:rPr lang="ru-RU" sz="2800" i="1" dirty="0" smtClean="0">
                <a:solidFill>
                  <a:srgbClr val="002060"/>
                </a:solidFill>
              </a:rPr>
              <a:t>.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0_2cecd_891f947e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428604"/>
            <a:ext cx="4429156" cy="5500702"/>
          </a:xfrm>
          <a:prstGeom prst="rect">
            <a:avLst/>
          </a:prstGeom>
        </p:spPr>
      </p:pic>
      <p:pic>
        <p:nvPicPr>
          <p:cNvPr id="9" name="Рисунок 8" descr="15b187a7e2c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9058" y="357166"/>
            <a:ext cx="4500594" cy="5715040"/>
          </a:xfrm>
          <a:prstGeom prst="rect">
            <a:avLst/>
          </a:prstGeom>
        </p:spPr>
      </p:pic>
      <p:pic>
        <p:nvPicPr>
          <p:cNvPr id="10" name="Рисунок 9" descr="374_malhcik_s_palchik_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9058" y="357166"/>
            <a:ext cx="4500594" cy="5715040"/>
          </a:xfrm>
          <a:prstGeom prst="rect">
            <a:avLst/>
          </a:prstGeom>
        </p:spPr>
      </p:pic>
      <p:pic>
        <p:nvPicPr>
          <p:cNvPr id="11" name="Рисунок 10" descr="1234605752_29868697_1217523629_herbert_dicksee6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57620" y="285728"/>
            <a:ext cx="4572032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6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6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2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21608d9c22d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29190" y="1142984"/>
            <a:ext cx="3810000" cy="5000660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Многие читали книги с рисунками Б. </a:t>
            </a:r>
            <a:r>
              <a:rPr lang="ru-RU" sz="2800" i="1" dirty="0" err="1" smtClean="0">
                <a:solidFill>
                  <a:srgbClr val="002060"/>
                </a:solidFill>
              </a:rPr>
              <a:t>Дехтерева</a:t>
            </a:r>
            <a:r>
              <a:rPr lang="ru-RU" sz="2800" i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Э. Булатова и</a:t>
            </a:r>
          </a:p>
          <a:p>
            <a:r>
              <a:rPr lang="ru-RU" sz="2800" i="1" dirty="0" smtClean="0">
                <a:solidFill>
                  <a:srgbClr val="002060"/>
                </a:solidFill>
              </a:rPr>
              <a:t> В. Васильева.</a:t>
            </a: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99627bb5309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857232"/>
            <a:ext cx="3857652" cy="5072098"/>
          </a:xfrm>
          <a:prstGeom prst="rect">
            <a:avLst/>
          </a:prstGeom>
        </p:spPr>
      </p:pic>
      <p:pic>
        <p:nvPicPr>
          <p:cNvPr id="11" name="Рисунок 10" descr="shapochka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857232"/>
            <a:ext cx="3871930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6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1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6" name="Текст 35"/>
          <p:cNvSpPr>
            <a:spLocks noGrp="1"/>
          </p:cNvSpPr>
          <p:nvPr>
            <p:ph type="body" idx="1"/>
          </p:nvPr>
        </p:nvSpPr>
        <p:spPr>
          <a:xfrm>
            <a:off x="428596" y="1571612"/>
            <a:ext cx="4040188" cy="639762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«Красная шапочка»</a:t>
            </a:r>
            <a:endParaRPr lang="ru-RU" sz="4000" i="1" dirty="0">
              <a:solidFill>
                <a:srgbClr val="002060"/>
              </a:solidFill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300" i="1" u="sng" dirty="0" smtClean="0">
                <a:solidFill>
                  <a:srgbClr val="002060"/>
                </a:solidFill>
              </a:rPr>
              <a:t>                                                                          </a:t>
            </a:r>
          </a:p>
          <a:p>
            <a:r>
              <a:rPr lang="ru-RU" sz="2300" i="1" u="sng" dirty="0" smtClean="0">
                <a:solidFill>
                  <a:srgbClr val="002060"/>
                </a:solidFill>
              </a:rPr>
              <a:t>                                                                                                     </a:t>
            </a:r>
          </a:p>
          <a:p>
            <a:endParaRPr lang="ru-RU" sz="2400" u="sng" dirty="0" smtClean="0">
              <a:solidFill>
                <a:srgbClr val="002060"/>
              </a:solidFill>
            </a:endParaRPr>
          </a:p>
          <a:p>
            <a:endParaRPr lang="ru-RU" sz="2400" u="sng" dirty="0" smtClean="0">
              <a:solidFill>
                <a:srgbClr val="002060"/>
              </a:solidFill>
            </a:endParaRPr>
          </a:p>
          <a:p>
            <a:endParaRPr lang="ru-RU" sz="2400" u="sng" dirty="0" smtClean="0">
              <a:solidFill>
                <a:srgbClr val="002060"/>
              </a:solidFill>
            </a:endParaRPr>
          </a:p>
          <a:p>
            <a:endParaRPr lang="ru-RU" sz="2400" u="sng" dirty="0" smtClean="0">
              <a:solidFill>
                <a:srgbClr val="002060"/>
              </a:solidFill>
            </a:endParaRPr>
          </a:p>
          <a:p>
            <a:endParaRPr lang="ru-RU" sz="2400" u="sng" dirty="0" smtClean="0">
              <a:solidFill>
                <a:srgbClr val="002060"/>
              </a:solidFill>
            </a:endParaRPr>
          </a:p>
          <a:p>
            <a:endParaRPr lang="ru-RU" sz="2400" u="sng" dirty="0" smtClean="0">
              <a:solidFill>
                <a:srgbClr val="002060"/>
              </a:solidFill>
            </a:endParaRPr>
          </a:p>
        </p:txBody>
      </p:sp>
      <p:sp>
        <p:nvSpPr>
          <p:cNvPr id="37" name="Текст 3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</a:rPr>
              <a:t>«Синяя борода»</a:t>
            </a:r>
            <a:endParaRPr lang="ru-RU" sz="4000" i="1" dirty="0">
              <a:solidFill>
                <a:srgbClr val="002060"/>
              </a:solidFill>
            </a:endParaRPr>
          </a:p>
        </p:txBody>
      </p:sp>
      <p:sp>
        <p:nvSpPr>
          <p:cNvPr id="38" name="Содержимое 3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0_3370d_30b07da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214554"/>
            <a:ext cx="3357586" cy="3500438"/>
          </a:xfrm>
          <a:prstGeom prst="rect">
            <a:avLst/>
          </a:prstGeom>
        </p:spPr>
      </p:pic>
      <p:pic>
        <p:nvPicPr>
          <p:cNvPr id="9" name="Рисунок 8" descr="28885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2428868"/>
            <a:ext cx="3143240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2a190ce2e369c6e20e2739caa477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3000372"/>
            <a:ext cx="3929058" cy="3035306"/>
          </a:xfrm>
          <a:prstGeom prst="rect">
            <a:avLst/>
          </a:prstGeom>
        </p:spPr>
      </p:pic>
      <p:pic>
        <p:nvPicPr>
          <p:cNvPr id="3" name="Рисунок 2" descr="3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214678" cy="3214686"/>
          </a:xfrm>
          <a:prstGeom prst="rect">
            <a:avLst/>
          </a:prstGeom>
        </p:spPr>
      </p:pic>
      <p:pic>
        <p:nvPicPr>
          <p:cNvPr id="4" name="Рисунок 3" descr="64080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0"/>
            <a:ext cx="3214678" cy="321468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i="1" u="sng" dirty="0" smtClean="0">
                <a:solidFill>
                  <a:srgbClr val="002060"/>
                </a:solidFill>
              </a:rPr>
              <a:t>                                                                                                  </a:t>
            </a:r>
            <a:endParaRPr lang="ru-RU" sz="2800" i="1" u="sng" dirty="0">
              <a:solidFill>
                <a:srgbClr val="00206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     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0" y="3286124"/>
            <a:ext cx="8858280" cy="3429024"/>
          </a:xfrm>
        </p:spPr>
        <p:txBody>
          <a:bodyPr>
            <a:normAutofit lnSpcReduction="10000"/>
          </a:bodyPr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«Кот в сапогах»                                                                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                                                                                               «Подарки феи» </a:t>
            </a:r>
          </a:p>
          <a:p>
            <a:endParaRPr lang="ru-RU" sz="2400" i="1" dirty="0" smtClean="0">
              <a:solidFill>
                <a:srgbClr val="002060"/>
              </a:solidFill>
            </a:endParaRPr>
          </a:p>
          <a:p>
            <a:endParaRPr lang="ru-RU" sz="2400" i="1" dirty="0" smtClean="0">
              <a:solidFill>
                <a:srgbClr val="002060"/>
              </a:solidFill>
            </a:endParaRPr>
          </a:p>
          <a:p>
            <a:endParaRPr lang="ru-RU" sz="2400" i="1" dirty="0" smtClean="0">
              <a:solidFill>
                <a:srgbClr val="002060"/>
              </a:solidFill>
            </a:endParaRPr>
          </a:p>
          <a:p>
            <a:endParaRPr lang="ru-RU" sz="2400" i="1" dirty="0" smtClean="0">
              <a:solidFill>
                <a:srgbClr val="002060"/>
              </a:solidFill>
            </a:endParaRPr>
          </a:p>
          <a:p>
            <a:r>
              <a:rPr lang="ru-RU" sz="2400" i="1" dirty="0" smtClean="0">
                <a:solidFill>
                  <a:srgbClr val="002060"/>
                </a:solidFill>
              </a:rPr>
              <a:t>          </a:t>
            </a:r>
          </a:p>
          <a:p>
            <a:pPr algn="just"/>
            <a:r>
              <a:rPr lang="ru-RU" sz="2400" i="1" dirty="0" smtClean="0">
                <a:solidFill>
                  <a:srgbClr val="002060"/>
                </a:solidFill>
              </a:rPr>
              <a:t>                                      «Золушка»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2786082" cy="2571768"/>
          </a:xfrm>
          <a:prstGeom prst="rect">
            <a:avLst/>
          </a:prstGeom>
        </p:spPr>
      </p:pic>
      <p:pic>
        <p:nvPicPr>
          <p:cNvPr id="4" name="Рисунок 3" descr="ring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214290"/>
            <a:ext cx="3092454" cy="2571768"/>
          </a:xfrm>
          <a:prstGeom prst="rect">
            <a:avLst/>
          </a:prstGeom>
        </p:spPr>
      </p:pic>
      <p:pic>
        <p:nvPicPr>
          <p:cNvPr id="5" name="Рисунок 4" descr="веретено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3429000"/>
            <a:ext cx="2647950" cy="2928958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3000372"/>
            <a:ext cx="6472254" cy="371477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«Мальчик с пальчик»                        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                                 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«Спящая красавица»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648200" y="3000372"/>
            <a:ext cx="4038600" cy="312579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«Ослиная шкура»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</TotalTime>
  <Words>206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Шарль Перро.</vt:lpstr>
      <vt:lpstr>Слайд 2</vt:lpstr>
      <vt:lpstr>Слайд 3</vt:lpstr>
      <vt:lpstr>Слайд 4</vt:lpstr>
      <vt:lpstr>Слайд 5</vt:lpstr>
      <vt:lpstr>Слайд 6</vt:lpstr>
      <vt:lpstr>Слайд 7</vt:lpstr>
      <vt:lpstr>                                                                                                  </vt:lpstr>
      <vt:lpstr>Слайд 9</vt:lpstr>
      <vt:lpstr>Как бы мне хотелось Жить в волшебном доме, Где хранятся сказки, </vt:lpstr>
      <vt:lpstr>Презентацию составила Цветкова И. Н. учитель начальных классов МОУ СОШ №43 г. Твери.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Шарль Перро.</dc:title>
  <dc:creator>USER</dc:creator>
  <cp:lastModifiedBy>Папа и Мама</cp:lastModifiedBy>
  <cp:revision>65</cp:revision>
  <dcterms:created xsi:type="dcterms:W3CDTF">2011-08-26T11:22:07Z</dcterms:created>
  <dcterms:modified xsi:type="dcterms:W3CDTF">2017-05-08T17:42:30Z</dcterms:modified>
</cp:coreProperties>
</file>