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AE1517-4410-43E0-A2E4-90D05C403A1F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E9FC1-804C-41CE-8A55-01964655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7743852" cy="857256"/>
          </a:xfrm>
        </p:spPr>
        <p:txBody>
          <a:bodyPr>
            <a:noAutofit/>
          </a:bodyPr>
          <a:lstStyle/>
          <a:p>
            <a:r>
              <a:rPr lang="ru-RU" sz="1600" dirty="0" smtClean="0"/>
              <a:t>Муниципальное бюджетное общеобразовательное учреждение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«</a:t>
            </a:r>
            <a:r>
              <a:rPr lang="ru-RU" sz="1600" dirty="0" smtClean="0"/>
              <a:t>Средняя общеобразовательная школа№10»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357298"/>
            <a:ext cx="8215370" cy="2428892"/>
          </a:xfrm>
        </p:spPr>
        <p:txBody>
          <a:bodyPr>
            <a:normAutofit fontScale="92500" lnSpcReduction="20000"/>
          </a:bodyPr>
          <a:lstStyle/>
          <a:p>
            <a:r>
              <a:rPr lang="ru-RU" sz="7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 Р О Е К Т</a:t>
            </a:r>
          </a:p>
          <a:p>
            <a:r>
              <a:rPr lang="ru-RU" sz="4300" dirty="0" smtClean="0">
                <a:solidFill>
                  <a:schemeClr val="tx1"/>
                </a:solidFill>
              </a:rPr>
              <a:t>п</a:t>
            </a:r>
            <a:r>
              <a:rPr lang="ru-RU" sz="4300" dirty="0" smtClean="0">
                <a:solidFill>
                  <a:schemeClr val="tx1"/>
                </a:solidFill>
              </a:rPr>
              <a:t>о литературе</a:t>
            </a:r>
            <a:endParaRPr lang="ru-RU" sz="4300" dirty="0" smtClean="0">
              <a:solidFill>
                <a:schemeClr val="tx1"/>
              </a:solidFill>
            </a:endParaRPr>
          </a:p>
          <a:p>
            <a:r>
              <a:rPr lang="ru-RU" sz="52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5200" b="1" i="1" dirty="0" smtClean="0">
                <a:solidFill>
                  <a:schemeClr val="accent4">
                    <a:lumMod val="75000"/>
                  </a:schemeClr>
                </a:solidFill>
              </a:rPr>
              <a:t>Творчество М. А. Шолохова</a:t>
            </a:r>
            <a:endParaRPr lang="ru-RU" sz="5200" b="1" i="1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5786454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Д.Березняки</a:t>
            </a:r>
          </a:p>
          <a:p>
            <a:r>
              <a:rPr lang="ru-RU" dirty="0" smtClean="0"/>
              <a:t>2018-2019 уч.год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500826" y="4429132"/>
            <a:ext cx="17859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Сергеева В.Е.</a:t>
            </a:r>
          </a:p>
          <a:p>
            <a:endParaRPr lang="ru-RU" dirty="0" smtClean="0"/>
          </a:p>
          <a:p>
            <a:r>
              <a:rPr lang="ru-RU" dirty="0" smtClean="0"/>
              <a:t>Руководитель:</a:t>
            </a:r>
          </a:p>
          <a:p>
            <a:r>
              <a:rPr lang="ru-RU" dirty="0" smtClean="0"/>
              <a:t>Пилипенко Татьяна  Валентиновна</a:t>
            </a:r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64360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300" dirty="0" smtClean="0"/>
              <a:t>В октябре 1922 года Шолохов уехал в Москву с целью продолжить образование, попробовать свои силы в писательском труде. Однако поступить на рабфак не удалось из-за отсутствия требуемых для поступления трудового стажа и направления комсомола. Чтобы прокормиться, работал грузчиком, разнорабочим, каменщиком. Затем был направлен биржей труда на должность счетовода жилищного управления № 803 на Красной Пресне. У него появилась маленькая восьмиметровая комнатка в Георгиевском переулке № 2, кв.5. В эту комнату в январе 1924 года к Михаилу приехала жена Мария Петровна.</a:t>
            </a:r>
          </a:p>
          <a:p>
            <a:pPr>
              <a:buNone/>
            </a:pPr>
            <a:r>
              <a:rPr lang="ru-RU" sz="3300" dirty="0" smtClean="0"/>
              <a:t>Занимался самообразованием, принимал участие в работе литературной группы «Молодая гвардия», посещал учебные занятия, которые вели В. Шкловский, О. Брик, Н. Асеев. Вступил в ВЛКСМ.</a:t>
            </a:r>
          </a:p>
          <a:p>
            <a:pPr>
              <a:buNone/>
            </a:pPr>
            <a:r>
              <a:rPr lang="ru-RU" sz="3300" dirty="0" smtClean="0"/>
              <a:t>19 сентября 1923 года появилась первая публикация Михаила Шолохова – фельетон «Испытание (случай из жизни одного уезда в Двинской области)» в газете «Юношеская правда» (1923, №35) за подписью </a:t>
            </a:r>
            <a:r>
              <a:rPr lang="ru-RU" sz="3300" dirty="0" err="1" smtClean="0"/>
              <a:t>М.Шолох</a:t>
            </a:r>
            <a:r>
              <a:rPr lang="ru-RU" sz="3300" dirty="0" smtClean="0"/>
              <a:t>.</a:t>
            </a:r>
          </a:p>
          <a:p>
            <a:pPr>
              <a:buNone/>
            </a:pPr>
            <a:r>
              <a:rPr lang="ru-RU" sz="3300" dirty="0" smtClean="0"/>
              <a:t>В декабре 1924 года в газете «Молодой ленинец» Шолохов публикует свой первый рассказ «Родинка» и в этом же месяце вступает в члены Российской ассоциации пролетарских писателей (РАПП). С этого времени начинается напряженная литературная деятельность писателя, тесно связанная с жизнью народа и крупнейшими событиями в стране.</a:t>
            </a:r>
          </a:p>
          <a:p>
            <a:pPr>
              <a:buNone/>
            </a:pPr>
            <a:r>
              <a:rPr lang="ru-RU" sz="3300" dirty="0" smtClean="0"/>
              <a:t>В 1925 году выходят отдельными книжечками массовыми тиражами рассказы М.Шолохова «Алешкино сердце» и «</a:t>
            </a:r>
            <a:r>
              <a:rPr lang="ru-RU" sz="3300" dirty="0" err="1" smtClean="0"/>
              <a:t>Двухмужняя</a:t>
            </a:r>
            <a:r>
              <a:rPr lang="ru-RU" sz="3300" dirty="0" smtClean="0"/>
              <a:t>».</a:t>
            </a:r>
          </a:p>
          <a:p>
            <a:pPr>
              <a:buNone/>
            </a:pPr>
            <a:r>
              <a:rPr lang="ru-RU" sz="3300" dirty="0" smtClean="0"/>
              <a:t>В 1925 году состоялась встреча М.Шолохова с А. Серафимовичем.</a:t>
            </a:r>
          </a:p>
          <a:p>
            <a:pPr>
              <a:buNone/>
            </a:pPr>
            <a:r>
              <a:rPr lang="ru-RU" sz="3300" dirty="0" smtClean="0"/>
              <a:t>В дневнике Серафимовича в этот день записано: «И черт знает, как талантлив!..»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4071942"/>
            <a:ext cx="9144000" cy="24288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В дальнейшем на одном из литературных вечеров </a:t>
            </a:r>
            <a:r>
              <a:rPr lang="ru-RU" sz="1800" dirty="0" err="1" smtClean="0"/>
              <a:t>МАППа</a:t>
            </a:r>
            <a:r>
              <a:rPr lang="ru-RU" sz="1800" dirty="0" smtClean="0"/>
              <a:t>, проходившем в здании Пролеткульта, на Воздвиженке, председательствующий А. С. Серафимович представил слушателям своего земляка. Шолохов прочел на этом вечере один из своих «Донских рассказов». (Впоследствии посвятит Серафимовичу рассказ «Чужая кровь»).</a:t>
            </a:r>
          </a:p>
          <a:p>
            <a:pPr>
              <a:buNone/>
            </a:pPr>
            <a:r>
              <a:rPr lang="ru-RU" sz="1800" dirty="0" smtClean="0"/>
              <a:t>В самом начале 1926 года выходит в свет первый сборник писателя «Донские рассказы», предисловие к которому написал А.Серафимович. В сборнике 8 рассказов, но М.Шолохов не останавливается на этом, в этом же году выходит новый сборник - «Лазоревая степь», - в который вошли уже 12 рассказов.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bio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785794"/>
            <a:ext cx="2071702" cy="3179345"/>
          </a:xfrm>
          <a:prstGeom prst="rect">
            <a:avLst/>
          </a:prstGeom>
        </p:spPr>
      </p:pic>
      <p:pic>
        <p:nvPicPr>
          <p:cNvPr id="5" name="Рисунок 4" descr="bio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785794"/>
            <a:ext cx="3419475" cy="32004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7072330" cy="61436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В творческих планах молодого писателя зарождается мысль о создании большого полотна из жизни казачества.</a:t>
            </a:r>
          </a:p>
          <a:p>
            <a:pPr>
              <a:buNone/>
            </a:pPr>
            <a:r>
              <a:rPr lang="ru-RU" sz="1800" dirty="0" smtClean="0"/>
              <a:t>«...За ”Тихий Дон” я взялся, когда мне было двадцать лет, в 1925 году. Поначалу, заинтересованный трагической историей русской революции, я обратил внимание на генерала Корнилова. Он возглавил известный мятеж 1917 года. И по его поручению генерал Крымов шел на Петроград, чтобы свергнуть Временное правительство Керенского. За два или полтора года я написал 6—8 печатных листов... потом почувствовал: что-то у меня не получается. Читатель, даже русский читатель, по сути дела не знал, кто такие донские казаки. Была повесть Толстого ”Казаки”, но она имела сюжетным основанием жизнь терских казаков. О донских казаках по сути не было создано ни одного произведения. Быт донских казаков резко отличается от быта кубанских казаков, не говоря уже о терских, и мне показалось, что надо было начать с описания вот этого семейного уклада жизни донских казаков, таким образом я оставил начатую работу в 1925 году, начал &lt;...&gt; с описания семьи Мелеховых, а затем так оно и потянулось...» (Из беседы М. А. Шолохова со студентами факультета славистики в Упсале (Швеция) в декабре 1965 года).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bio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3565" y="3603620"/>
            <a:ext cx="2180435" cy="325438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85776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2150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В октябре 1927 года знакомится с Е.Г.Левицкой, зав. отделом издательства МК ВКП (б) «Московский рабочий». Отдельными изданиями «Тихий Дон» выходит в издательстве «Московский рабочий» в «</a:t>
            </a:r>
            <a:r>
              <a:rPr lang="ru-RU" sz="1800" dirty="0" err="1" smtClean="0"/>
              <a:t>Роман-газете</a:t>
            </a:r>
            <a:r>
              <a:rPr lang="ru-RU" sz="1800" dirty="0" smtClean="0"/>
              <a:t>», 1 и 2 книга.</a:t>
            </a:r>
          </a:p>
          <a:p>
            <a:pPr>
              <a:buNone/>
            </a:pPr>
            <a:r>
              <a:rPr lang="ru-RU" sz="1800" dirty="0" smtClean="0"/>
              <a:t>В архивах Москвы, Ростова-на-Дону и Новочеркасска писатель перебрал и изучил множество приказов, докладов, воззваний, директив, материалов советской и белогвардейской прессы (</a:t>
            </a:r>
            <a:r>
              <a:rPr lang="ru-RU" sz="1800" dirty="0" err="1" smtClean="0"/>
              <a:t>Прийма</a:t>
            </a:r>
            <a:r>
              <a:rPr lang="ru-RU" sz="1800" dirty="0" smtClean="0"/>
              <a:t> К. С веком наравне. Статьи о творчестве М. А. Шолохова. Ростов н/Д, 1981. С. 161—162.) Знакомится с участниками </a:t>
            </a:r>
            <a:r>
              <a:rPr lang="ru-RU" sz="1800" dirty="0" err="1" smtClean="0"/>
              <a:t>Вешенского</a:t>
            </a:r>
            <a:r>
              <a:rPr lang="ru-RU" sz="1800" dirty="0" smtClean="0"/>
              <a:t> восстания 1919 г. Например, с </a:t>
            </a:r>
            <a:r>
              <a:rPr lang="ru-RU" sz="1800" dirty="0" err="1" smtClean="0"/>
              <a:t>Харлампием</a:t>
            </a:r>
            <a:r>
              <a:rPr lang="ru-RU" sz="1800" dirty="0" smtClean="0"/>
              <a:t> Васильевичем Ермаковым, прототипом Григория Мелехова:</a:t>
            </a:r>
          </a:p>
          <a:p>
            <a:r>
              <a:rPr lang="ru-RU" sz="1800" b="1" i="1" dirty="0" smtClean="0"/>
              <a:t>В 1928 году участвует в работе 1 Всесоюзного съезда Пролетарских Писателей как делегат МАПП.</a:t>
            </a:r>
          </a:p>
          <a:p>
            <a:r>
              <a:rPr lang="ru-RU" sz="1800" b="1" i="1" dirty="0" smtClean="0"/>
              <a:t>1928, 1 октября – пленум правления </a:t>
            </a:r>
            <a:r>
              <a:rPr lang="ru-RU" sz="1800" b="1" i="1" dirty="0" err="1" smtClean="0"/>
              <a:t>РАППа</a:t>
            </a:r>
            <a:r>
              <a:rPr lang="ru-RU" sz="1800" b="1" i="1" dirty="0" smtClean="0"/>
              <a:t> ввел Шолохова в состав редколлегии журнала «Октябрь».</a:t>
            </a:r>
          </a:p>
          <a:p>
            <a:r>
              <a:rPr lang="ru-RU" sz="1800" b="1" i="1" dirty="0" smtClean="0"/>
              <a:t>В 1928-1929 годах появляются статьи «за» и «против» романа.</a:t>
            </a:r>
          </a:p>
          <a:p>
            <a:r>
              <a:rPr lang="ru-RU" sz="1800" b="1" i="1" dirty="0" smtClean="0"/>
              <a:t>В Берлине в 1929 году выходит первый перевод «Тихого Дона» (переводчик О.Гальперн).</a:t>
            </a:r>
          </a:p>
          <a:p>
            <a:pPr>
              <a:buNone/>
            </a:pPr>
            <a:r>
              <a:rPr lang="ru-RU" sz="1800" dirty="0" smtClean="0"/>
              <a:t>Первый зарубежный отклик на роман «Тихий Дон» - статья Беллы </a:t>
            </a:r>
            <a:r>
              <a:rPr lang="ru-RU" sz="1800" dirty="0" err="1" smtClean="0"/>
              <a:t>Иллеша</a:t>
            </a:r>
            <a:r>
              <a:rPr lang="ru-RU" sz="1800" dirty="0" smtClean="0"/>
              <a:t> в венгерской газете «100%».</a:t>
            </a:r>
            <a:endParaRPr lang="ru-RU" sz="1800" dirty="0"/>
          </a:p>
        </p:txBody>
      </p:sp>
    </p:spTree>
  </p:cSld>
  <p:clrMapOvr>
    <a:masterClrMapping/>
  </p:clrMapOvr>
  <p:transition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85776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Из рецензии в «</a:t>
            </a:r>
            <a:r>
              <a:rPr lang="ru-RU" sz="2400" dirty="0" err="1" smtClean="0"/>
              <a:t>Die</a:t>
            </a:r>
            <a:r>
              <a:rPr lang="ru-RU" sz="2400" dirty="0" smtClean="0"/>
              <a:t> </a:t>
            </a:r>
            <a:r>
              <a:rPr lang="ru-RU" sz="2400" dirty="0" err="1" smtClean="0"/>
              <a:t>Linkskurve</a:t>
            </a:r>
            <a:r>
              <a:rPr lang="ru-RU" sz="2400" dirty="0" smtClean="0"/>
              <a:t>», 1929, № 3 (</a:t>
            </a:r>
            <a:r>
              <a:rPr lang="ru-RU" sz="2400" dirty="0" err="1" smtClean="0"/>
              <a:t>October</a:t>
            </a:r>
            <a:r>
              <a:rPr lang="ru-RU" sz="2400" dirty="0" smtClean="0"/>
              <a:t>):</a:t>
            </a:r>
            <a:br>
              <a:rPr lang="ru-RU" sz="2400" dirty="0" smtClean="0"/>
            </a:br>
            <a:r>
              <a:rPr lang="ru-RU" sz="2400" dirty="0" err="1" smtClean="0"/>
              <a:t>Weiskopf</a:t>
            </a:r>
            <a:r>
              <a:rPr lang="ru-RU" sz="2400" dirty="0" smtClean="0"/>
              <a:t> F.: «Шолоховский ”Тихий Дон” является выполнением того обещания, которое молодая советская литература дала начинавшему внимать ей Западу. ”Тихий Дон” свидетельствует о том, как развивается новая литература, сильная своей самобытностью, литература, которая широка и необъятна, как русская степь, молода и неукротима, как новое поколение там, в Советском Союзе. И то, что в известных уже произведениях молодых русских прозаиков («Разгром» Фадеева, «Бруски» Панферова, новеллы и повести Бабеля и Иванова) часто еще только намечалось, было еще зародышем — новый угол зрения, подход к проблеме с совершенно неожиданной стороны, сила художественного отображения, — все это в романе Шолохова получило уже свое полное развитие. Величием своего замысла, многообразием жизни, проникновенностью воплощения «Тихий Дон» напоминает «Войну и мир» Льва Толстого».</a:t>
            </a:r>
            <a:endParaRPr lang="ru-RU" sz="2400" dirty="0"/>
          </a:p>
        </p:txBody>
      </p:sp>
    </p:spTree>
  </p:cSld>
  <p:clrMapOvr>
    <a:masterClrMapping/>
  </p:clrMapOvr>
  <p:transition>
    <p:pull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14290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8715436" cy="600076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М.Шолохов ценил таланты коллег и не боялся поддерживать их. Опальную Анну Ахматову выдвигает на соискание высшей в стране премии, вызволяет из тюрьмы ее сына, ученого Льва Гумилева, добивается издания недавней узницы НКВД Ольги </a:t>
            </a:r>
            <a:r>
              <a:rPr lang="ru-RU" dirty="0" err="1" smtClean="0"/>
              <a:t>Берггольц</a:t>
            </a:r>
            <a:r>
              <a:rPr lang="ru-RU" dirty="0" smtClean="0"/>
              <a:t>, писателя- изгоя Андрея Платонова и освобождения из лагеря его сына, подписывает письмо в защиту Корнея Чуковского, хвалит прозу аполитичного Константина Паустовского, будущего политэмигранта Виктора Некрасова. Он же поддержал идею печатать «Один день Ивана Денисовича» А. Солженицына с запретной лагерной темой» (В.О. Осипов).</a:t>
            </a:r>
          </a:p>
          <a:p>
            <a:pPr>
              <a:buNone/>
            </a:pPr>
            <a:r>
              <a:rPr lang="ru-RU" dirty="0" smtClean="0"/>
              <a:t>В Вешенской М.Шолохов постоянно встречается с молодыми писателями, помогает им в публикации их произведений, делится секретами мастерства. В 1950-80 –е гг. активно занимается общественной деятельностью. Существуют многочисленные воспоминания современников – врачей, учителей, простых колхозников, студентов, - которым М.Шолохов оказывал помощь в сложных бытовых ситуациях.</a:t>
            </a:r>
          </a:p>
          <a:p>
            <a:pPr>
              <a:buNone/>
            </a:pPr>
            <a:r>
              <a:rPr lang="ru-RU" dirty="0" smtClean="0"/>
              <a:t>Решение Шведской Королевской АН присудить Нобелевскую премию по литературе за 1965 год советскому писателю М. А. Шолохову.</a:t>
            </a:r>
          </a:p>
          <a:p>
            <a:pPr>
              <a:buNone/>
            </a:pPr>
            <a:r>
              <a:rPr lang="ru-RU" dirty="0" smtClean="0"/>
              <a:t>По сообщениям ТАСС из Швеции, Эрик </a:t>
            </a:r>
            <a:r>
              <a:rPr lang="ru-RU" dirty="0" err="1" smtClean="0"/>
              <a:t>Бломберг</a:t>
            </a:r>
            <a:r>
              <a:rPr lang="ru-RU" dirty="0" smtClean="0"/>
              <a:t>, известный шведский поэт и публицист, выражая мнение радикальных кругов Швеции, вновь выдвинул кандидатуру Михаила Шолохова и выступил в «Ню </a:t>
            </a:r>
            <a:r>
              <a:rPr lang="ru-RU" dirty="0" err="1" smtClean="0"/>
              <a:t>Даг</a:t>
            </a:r>
            <a:r>
              <a:rPr lang="ru-RU" dirty="0" smtClean="0"/>
              <a:t>» с серией статей, посвященных его творчеству.</a:t>
            </a:r>
          </a:p>
          <a:p>
            <a:pPr>
              <a:buNone/>
            </a:pPr>
            <a:r>
              <a:rPr lang="ru-RU" dirty="0" smtClean="0"/>
              <a:t>Известно высказывание Э. </a:t>
            </a:r>
            <a:r>
              <a:rPr lang="ru-RU" dirty="0" err="1" smtClean="0"/>
              <a:t>Бломберга</a:t>
            </a:r>
            <a:r>
              <a:rPr lang="ru-RU" dirty="0" smtClean="0"/>
              <a:t> в 1935 г.: по его мнению, М. А. Шолохов «как никто другой, достоин Нобелевской премии, которая должна присуждаться как за художественные достоинства, так и за высокую идейность». Эти слова Э. </a:t>
            </a:r>
            <a:r>
              <a:rPr lang="ru-RU" dirty="0" err="1" smtClean="0"/>
              <a:t>Бломберга</a:t>
            </a:r>
            <a:r>
              <a:rPr lang="ru-RU" dirty="0" smtClean="0"/>
              <a:t> приводились в газетах «</a:t>
            </a:r>
            <a:r>
              <a:rPr lang="ru-RU" dirty="0" err="1" smtClean="0"/>
              <a:t>Социаль-Демократен</a:t>
            </a:r>
            <a:r>
              <a:rPr lang="ru-RU" dirty="0" smtClean="0"/>
              <a:t>» и «Ню </a:t>
            </a:r>
            <a:r>
              <a:rPr lang="ru-RU" dirty="0" err="1" smtClean="0"/>
              <a:t>Даг</a:t>
            </a:r>
            <a:r>
              <a:rPr lang="ru-RU" dirty="0" smtClean="0"/>
              <a:t>».(«Правда». 1965, 18 октября.)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14290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</a:t>
            </a:r>
            <a:endParaRPr lang="ru-RU" sz="5400" dirty="0"/>
          </a:p>
        </p:txBody>
      </p:sp>
      <p:pic>
        <p:nvPicPr>
          <p:cNvPr id="4" name="Содержимое 3" descr="bio4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928670"/>
            <a:ext cx="3572564" cy="4572032"/>
          </a:xfrm>
        </p:spPr>
      </p:pic>
      <p:pic>
        <p:nvPicPr>
          <p:cNvPr id="5" name="Рисунок 4" descr="6-Sholokhov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1285860"/>
            <a:ext cx="5143536" cy="3835970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Смерть Шолохова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В 1984 году, 18 января М.Шолохов пишет из Центральной клинической больницы художнику Ю.П.Реброву: «Получил свой портрет – Ваш подарок, работу, которую Вы создали. Большое спасибо, дорогой Юрий Петрович. Хорошо помню, как Вы работали над иллюстрациями «Тихого Дона». М.А.Шолохов».</a:t>
            </a:r>
          </a:p>
          <a:p>
            <a:pPr>
              <a:buNone/>
            </a:pPr>
            <a:r>
              <a:rPr lang="ru-RU" sz="1800" dirty="0" smtClean="0"/>
              <a:t>21 января 1984 года М.А.Шолохов возвращается из Москвы в Вешенскую. Лечащий врач А.П.Антонова напишет позже: «Оперировать нельзя, спасти невозможно. Проводимое лечение, в том числе повторная лазерная терапия, продлило жизнь на два с лишним года. Облегчали страдания. А страдания были тяжкие. Михаил Александрович был очень терпелив, мужественно переносил их. И когда понял, что тяжелая болезнь, продолжительная болезнь неудержимо прогрессирует, принял твердое решение вернуться в Вешенскую. Последнюю неделю пребывания в больнице совсем мало спал по ночам, ушел в себя. Мне, лечащему врачу, наедине сказал: «Я принял решение…уехать домой. Прошу отменить все лечение… больше ничего не надо…Попросите сюда Марию Петровну…» – и умолк. Позвали Марию Петровну. Она села рядом с кроватью, близко. Михаил Александрович положил свою ослабевшую руку на ее руку и проговорил-попросил: «Маруся! Поедем домой…Хочу домашней пищи. Покорми меня дома…Как прежде…».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7868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Могила М. А. Шолохова в станице Вёшенской на берегу Дона во дворе дома, в котором он  жил. 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bio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207167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002060"/>
                </a:solidFill>
              </a:rPr>
              <a:t>Спасибо за внимание!</a:t>
            </a:r>
            <a:endParaRPr lang="ru-RU" sz="6000" b="1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Михаил Александрович Шолохов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16-TASS_27037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1285860"/>
            <a:ext cx="3750637" cy="5280024"/>
          </a:xfr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35721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Биография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6286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24 мая 1905 года родился Михаил Александрович Шолохов. Родители – Александр Михайлович Шолохов и Анастасия Даниловна Кузнецова (</a:t>
            </a:r>
            <a:r>
              <a:rPr lang="ru-RU" sz="1800" dirty="0" err="1" smtClean="0"/>
              <a:t>урожд.Черникова</a:t>
            </a:r>
            <a:r>
              <a:rPr lang="ru-RU" sz="1800" dirty="0" smtClean="0"/>
              <a:t>). Место рождения – хутор </a:t>
            </a:r>
            <a:r>
              <a:rPr lang="ru-RU" sz="1800" dirty="0" err="1" smtClean="0"/>
              <a:t>Кружилин</a:t>
            </a:r>
            <a:r>
              <a:rPr lang="ru-RU" sz="1800" dirty="0" smtClean="0"/>
              <a:t> станицы Вешенской, Донецкого округа, бывшей Области Войска Донского.</a:t>
            </a:r>
          </a:p>
          <a:p>
            <a:pPr>
              <a:buNone/>
            </a:pPr>
            <a:r>
              <a:rPr lang="ru-RU" sz="1800" dirty="0" smtClean="0"/>
              <a:t>Отец – разночинец, выходец из Рязанской губернии, до самой смерти (1925 год) менял профессии. Был последовательно: «шибаем» (скупщиком скота), сеял хлеб на покупной казачьей земле, служил приказчиком в коммерческом предприятии хуторского масштаба, управляющим на паровой мельнице и т.д.</a:t>
            </a:r>
          </a:p>
          <a:p>
            <a:pPr>
              <a:buNone/>
            </a:pPr>
            <a:r>
              <a:rPr lang="ru-RU" sz="1800" dirty="0" smtClean="0"/>
              <a:t>Мать – </a:t>
            </a:r>
            <a:r>
              <a:rPr lang="ru-RU" sz="1800" dirty="0" err="1" smtClean="0"/>
              <a:t>полуказачка</a:t>
            </a:r>
            <a:r>
              <a:rPr lang="ru-RU" sz="1800" dirty="0" smtClean="0"/>
              <a:t>, </a:t>
            </a:r>
            <a:r>
              <a:rPr lang="ru-RU" sz="1800" dirty="0" err="1" smtClean="0"/>
              <a:t>полукрестьянка</a:t>
            </a:r>
            <a:r>
              <a:rPr lang="ru-RU" sz="1800" dirty="0" smtClean="0"/>
              <a:t>. Грамоте выучилась, когда отец отвез </a:t>
            </a:r>
            <a:r>
              <a:rPr lang="ru-RU" sz="1800" dirty="0" smtClean="0"/>
              <a:t>сына</a:t>
            </a:r>
            <a:r>
              <a:rPr lang="ru-RU" sz="1800" dirty="0" smtClean="0"/>
              <a:t> </a:t>
            </a:r>
            <a:r>
              <a:rPr lang="ru-RU" sz="1800" dirty="0" smtClean="0"/>
              <a:t>в гимназию, для того, чтобы, не прибегая к помощи отца, самостоятельно писать мне письма. До 1912 года и она, и </a:t>
            </a:r>
            <a:r>
              <a:rPr lang="ru-RU" sz="1800" dirty="0" smtClean="0"/>
              <a:t>Михаил </a:t>
            </a:r>
            <a:r>
              <a:rPr lang="ru-RU" sz="1800" dirty="0" smtClean="0"/>
              <a:t>имели землю: она, как вдова казака, а </a:t>
            </a:r>
            <a:r>
              <a:rPr lang="ru-RU" sz="1800" dirty="0" smtClean="0"/>
              <a:t>он, </a:t>
            </a:r>
            <a:r>
              <a:rPr lang="ru-RU" sz="1800" dirty="0" smtClean="0"/>
              <a:t>как сын казачий</a:t>
            </a:r>
            <a:r>
              <a:rPr lang="ru-RU" sz="1800" dirty="0" smtClean="0"/>
              <a:t>…</a:t>
            </a:r>
            <a:endParaRPr lang="ru-RU" sz="18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bio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000504"/>
            <a:ext cx="2643206" cy="2292011"/>
          </a:xfrm>
          <a:prstGeom prst="rect">
            <a:avLst/>
          </a:prstGeom>
        </p:spPr>
      </p:pic>
      <p:pic>
        <p:nvPicPr>
          <p:cNvPr id="5" name="Рисунок 4" descr="bio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3929066"/>
            <a:ext cx="2928958" cy="23529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282" y="6357958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i="1" dirty="0" smtClean="0"/>
              <a:t>Дом в хуторе </a:t>
            </a:r>
            <a:r>
              <a:rPr lang="ru-RU" sz="1100" i="1" dirty="0" err="1" smtClean="0"/>
              <a:t>Кружилин</a:t>
            </a:r>
            <a:r>
              <a:rPr lang="ru-RU" sz="1100" i="1" dirty="0" smtClean="0"/>
              <a:t>, где родился М.А.Шолохов. Фото </a:t>
            </a:r>
            <a:r>
              <a:rPr lang="ru-RU" sz="1100" i="1" dirty="0" err="1" smtClean="0"/>
              <a:t>В.Темина</a:t>
            </a:r>
            <a:r>
              <a:rPr lang="ru-RU" sz="1100" i="1" dirty="0" smtClean="0"/>
              <a:t>. 1930-е гг.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72066" y="6286520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i="1" dirty="0" smtClean="0"/>
              <a:t>Родительская усадьба М.А.Шолохова. Здесь он жил в 1905-1910 гг.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586758" cy="1143000"/>
          </a:xfrm>
        </p:spPr>
        <p:txBody>
          <a:bodyPr>
            <a:normAutofit/>
          </a:bodyPr>
          <a:lstStyle/>
          <a:p>
            <a:pPr algn="l"/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Биография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0"/>
            <a:ext cx="5857884" cy="6858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i="1" dirty="0" smtClean="0"/>
              <a:t>«С самого рождения маленький Миша </a:t>
            </a:r>
            <a:r>
              <a:rPr lang="ru-RU" sz="2200" i="1" dirty="0" smtClean="0"/>
              <a:t>дышал чудесным </a:t>
            </a:r>
            <a:r>
              <a:rPr lang="ru-RU" sz="2200" i="1" dirty="0" smtClean="0"/>
              <a:t>степным воздухом над бескрайним степным простором, и жаркое солнце палило его, суховеи несли громады пыльных облаков и спекали ему губы. И тихий Дон, по которому чернели каюки казаков-рыболовов, неизгладимо отражался в его сердце. И покосы в займище, и тяжелые степные работы пахоты, сева, уборки пшеницы, - все это клало черту за чертой на облик мальчика, затем юноши, все это лепило из него молодого трудового казака, подвижного, веселого, готового на шутку, на незлую, веселую ухмылку. Лепило его и внешне: широкоплечий, крепко сбитый казачок с крепким степным бронзовым лицом, прокаленным солнцем и ветрами»</a:t>
            </a:r>
          </a:p>
          <a:p>
            <a:pPr>
              <a:buNone/>
            </a:pPr>
            <a:r>
              <a:rPr lang="ru-RU" sz="2200" i="1" dirty="0" smtClean="0"/>
              <a:t>                                                   (</a:t>
            </a:r>
            <a:r>
              <a:rPr lang="ru-RU" sz="2200" i="1" dirty="0" smtClean="0"/>
              <a:t>А.С.Серафимович)</a:t>
            </a:r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Рисунок 3" descr="bio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1546"/>
            <a:ext cx="3121426" cy="535785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Биография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785794"/>
            <a:ext cx="5643570" cy="607220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Переехав в хутор Каргин, Михаил Шолохов сначала занимается на дому с учителем Т.Т. </a:t>
            </a:r>
            <a:r>
              <a:rPr lang="ru-RU" sz="1800" dirty="0" err="1" smtClean="0"/>
              <a:t>Мрыхиным</a:t>
            </a:r>
            <a:r>
              <a:rPr lang="ru-RU" sz="1800" dirty="0" smtClean="0"/>
              <a:t>, а затем поступает в </a:t>
            </a:r>
            <a:r>
              <a:rPr lang="ru-RU" sz="1800" dirty="0" err="1" smtClean="0"/>
              <a:t>Каргинское</a:t>
            </a:r>
            <a:r>
              <a:rPr lang="ru-RU" sz="1800" dirty="0" smtClean="0"/>
              <a:t> мужское приходское </a:t>
            </a:r>
            <a:r>
              <a:rPr lang="ru-RU" sz="1800" dirty="0" err="1" smtClean="0"/>
              <a:t>одноклассное</a:t>
            </a:r>
            <a:r>
              <a:rPr lang="ru-RU" sz="1800" dirty="0" smtClean="0"/>
              <a:t> училище.</a:t>
            </a:r>
          </a:p>
          <a:p>
            <a:pPr>
              <a:buNone/>
            </a:pPr>
            <a:r>
              <a:rPr lang="ru-RU" sz="1800" dirty="0" smtClean="0"/>
              <a:t>Тимофей Тимофеевич </a:t>
            </a:r>
            <a:r>
              <a:rPr lang="ru-RU" sz="1800" dirty="0" err="1" smtClean="0"/>
              <a:t>Мрыхин</a:t>
            </a:r>
            <a:r>
              <a:rPr lang="ru-RU" sz="1800" dirty="0" smtClean="0"/>
              <a:t> – первый учитель М.Шолохова – был не только прирожденным педагогом, но и знатоком русской литературы и народной музыки, хорошо знал и пел донские казачьи песни.</a:t>
            </a:r>
          </a:p>
          <a:p>
            <a:pPr>
              <a:buNone/>
            </a:pPr>
            <a:r>
              <a:rPr lang="ru-RU" sz="1800" dirty="0" smtClean="0"/>
              <a:t>В 1914 году Михаил Шолохов был отвезен отцом в Москву в глазную клинику доктора К.В.Снегирева (Колпачный пер., 11). Сюда привел писатель своего любимого героя Григория Мелехова, приехавшего в Москву в санитарном эшелоне для лечения поврежденного в бою глаза. После Октябрьской революции К.В.Снегирев жил в этом же доме и продолжал заведовать глазной лечебницей. М.Шолохов запомнил «красивого, с подстриженной бородкой» хозяина больницы и описал его на страницах своего романа.</a:t>
            </a:r>
          </a:p>
          <a:p>
            <a:pPr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Рисунок 3" descr="2375-69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357298"/>
            <a:ext cx="3352791" cy="45005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5929330"/>
            <a:ext cx="30003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i="1" dirty="0" err="1" smtClean="0"/>
              <a:t>Т.Т.Мрыхин</a:t>
            </a:r>
            <a:r>
              <a:rPr lang="ru-RU" sz="1100" i="1" dirty="0" smtClean="0"/>
              <a:t> с женой </a:t>
            </a:r>
            <a:r>
              <a:rPr lang="ru-RU" sz="1100" i="1" dirty="0" err="1" smtClean="0"/>
              <a:t>Ульяной</a:t>
            </a:r>
            <a:endParaRPr lang="ru-RU" sz="11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Биография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По выздоровлении Шолохов был определен в подготовительный класс частной мужской гимназии им. </a:t>
            </a:r>
            <a:r>
              <a:rPr lang="ru-RU" sz="2000" dirty="0" err="1" smtClean="0"/>
              <a:t>Г.Шелапутина</a:t>
            </a:r>
            <a:r>
              <a:rPr lang="ru-RU" sz="2000" dirty="0" smtClean="0"/>
              <a:t> . Это была хорошо оснащенная, обеспеченная высококвалифицированными кадрами и пользовавшаяся новейшими методиками обучения частная школа. (Ныне – здание Генеральной Военной Прокуратуры).</a:t>
            </a:r>
          </a:p>
          <a:p>
            <a:pPr>
              <a:buNone/>
            </a:pPr>
            <a:r>
              <a:rPr lang="ru-RU" sz="2000" dirty="0" smtClean="0"/>
              <a:t>Жил Миша на квартире родственника по линии отца – А.П.Ермолова, в Долгом переулке, на </a:t>
            </a:r>
            <a:r>
              <a:rPr lang="ru-RU" sz="2000" dirty="0" err="1" smtClean="0"/>
              <a:t>Плющихе</a:t>
            </a:r>
            <a:r>
              <a:rPr lang="ru-RU" sz="2000" dirty="0" smtClean="0"/>
              <a:t>, д.20, кв.7. Подружился с сыном хозяина, Сашей Ермоловым. Дружил с ним до самой его смерти в 1969 году. Как вспоминала Мария Сергеевна Ермолова (жена А.А. Ермолова), обычно, когда писатель сидел в гостях, его легковая машина, на которой он приезжал на </a:t>
            </a:r>
            <a:r>
              <a:rPr lang="ru-RU" sz="2000" dirty="0" err="1" smtClean="0"/>
              <a:t>Плющиху</a:t>
            </a:r>
            <a:r>
              <a:rPr lang="ru-RU" sz="2000" dirty="0" smtClean="0"/>
              <a:t>, в это время катала по Москве ребят, собиравшихся со всего двора. Им было по столько же лет, сколько Мише Шолохову, когда он проживал в Долгом переулке, в маленьком московском доме.</a:t>
            </a:r>
          </a:p>
          <a:p>
            <a:pPr>
              <a:buNone/>
            </a:pPr>
            <a:r>
              <a:rPr lang="ru-RU" sz="2000" dirty="0" smtClean="0"/>
              <a:t>В 1915 году родители переводят М.Шолохова на учебу в </a:t>
            </a:r>
            <a:r>
              <a:rPr lang="ru-RU" sz="2000" dirty="0" err="1" smtClean="0"/>
              <a:t>Богучарскую</a:t>
            </a:r>
            <a:r>
              <a:rPr lang="ru-RU" sz="2000" dirty="0" smtClean="0"/>
              <a:t> мужскую гимназию Воронежской губернии. Жил Миша Шолохов в семье священника Дмитрия Ивановича </a:t>
            </a:r>
            <a:r>
              <a:rPr lang="ru-RU" sz="2000" dirty="0" err="1" smtClean="0"/>
              <a:t>Тишанского</a:t>
            </a:r>
            <a:r>
              <a:rPr lang="ru-RU" sz="2000" dirty="0" smtClean="0"/>
              <a:t>, преподававшего в гимназии Закон Божий. В доме была богатейшая библиотека, и Мише разрешалось читать книги, какие и сколько пожелает.</a:t>
            </a:r>
            <a:endParaRPr lang="ru-RU" sz="2000" dirty="0"/>
          </a:p>
        </p:txBody>
      </p:sp>
    </p:spTree>
  </p:cSld>
  <p:clrMapOvr>
    <a:masterClrMapping/>
  </p:clrMapOvr>
  <p:transition>
    <p:wipe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Биография</a:t>
            </a:r>
            <a:endParaRPr lang="ru-RU" sz="5400" dirty="0"/>
          </a:p>
        </p:txBody>
      </p:sp>
      <p:pic>
        <p:nvPicPr>
          <p:cNvPr id="4" name="Содержимое 3" descr="bio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357298"/>
            <a:ext cx="4282028" cy="3857652"/>
          </a:xfrm>
        </p:spPr>
      </p:pic>
      <p:sp>
        <p:nvSpPr>
          <p:cNvPr id="5" name="TextBox 4"/>
          <p:cNvSpPr txBox="1"/>
          <p:nvPr/>
        </p:nvSpPr>
        <p:spPr>
          <a:xfrm>
            <a:off x="4500562" y="1214422"/>
            <a:ext cx="435771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1918 году гимназия была закрыта, и ему пришлось уехать домой, в хутор Плешаков. </a:t>
            </a:r>
            <a:endParaRPr lang="ru-RU" sz="2800" dirty="0" smtClean="0"/>
          </a:p>
          <a:p>
            <a:r>
              <a:rPr lang="ru-RU" sz="2800" dirty="0" smtClean="0"/>
              <a:t>Осенью </a:t>
            </a:r>
            <a:r>
              <a:rPr lang="ru-RU" sz="2800" dirty="0" smtClean="0"/>
              <a:t>Михаила отдали в только что открывшуюся в Вешенской смешанную гимназию, где он учился несколько месяцев.</a:t>
            </a:r>
            <a:endParaRPr lang="ru-RU" sz="2800" dirty="0"/>
          </a:p>
        </p:txBody>
      </p:sp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Биография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928670"/>
            <a:ext cx="6858016" cy="5000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Четырнадцатилетний Михаил своими глазами видел многие трагические события </a:t>
            </a:r>
            <a:r>
              <a:rPr lang="ru-RU" sz="2000" dirty="0" err="1" smtClean="0"/>
              <a:t>Вешенского</a:t>
            </a:r>
            <a:r>
              <a:rPr lang="ru-RU" sz="2000" dirty="0" smtClean="0"/>
              <a:t> восстания 1919 года: расправу над пленными красноармейцами, убийство </a:t>
            </a:r>
            <a:r>
              <a:rPr lang="ru-RU" sz="2000" dirty="0" smtClean="0"/>
              <a:t> </a:t>
            </a:r>
            <a:r>
              <a:rPr lang="ru-RU" sz="2000" dirty="0" smtClean="0"/>
              <a:t>    </a:t>
            </a:r>
            <a:r>
              <a:rPr lang="ru-RU" sz="2000" dirty="0" smtClean="0"/>
              <a:t>И</a:t>
            </a:r>
            <a:r>
              <a:rPr lang="ru-RU" sz="2000" dirty="0" smtClean="0"/>
              <a:t>. А. </a:t>
            </a:r>
            <a:r>
              <a:rPr lang="ru-RU" sz="2000" dirty="0" err="1" smtClean="0"/>
              <a:t>Сердинова</a:t>
            </a:r>
            <a:r>
              <a:rPr lang="ru-RU" sz="2000" dirty="0" smtClean="0"/>
              <a:t> Дарьей Дроздовой, вручение ей генералом Сидориным, командующим Донской армией, награды и денежной премии. Живя в Плешакове, был свидетелем гибели командира повстанческой сотни хорунжего Павла Дроздова (сына хозяина дома, в котором жила семья Шолоховых). Отдельные черты характеров членов семьи, особенно Павла и Алексея, по признанию самого писателя, нашли свое отражение в образах Григория и Петра Мелеховых. В конце мая — начале июня, навещая родственников, купцов Моховых в Вешенской, был свидетелем приезда в Вешенскую казачьего генерала А. С. </a:t>
            </a:r>
            <a:r>
              <a:rPr lang="ru-RU" sz="2000" dirty="0" err="1" smtClean="0"/>
              <a:t>Секретева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42844" y="5929330"/>
            <a:ext cx="87868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Поэты рождаются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по-разному, - спустя много лет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говорил  М.А.Шолохов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– Я, например, родился из гражданской войны на Дону».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bio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928670"/>
            <a:ext cx="2000264" cy="2957486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Биография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В 1922 году знакомится с Марией Петровной </a:t>
            </a:r>
            <a:r>
              <a:rPr lang="ru-RU" sz="1800" dirty="0" err="1" smtClean="0"/>
              <a:t>Громославской</a:t>
            </a:r>
            <a:r>
              <a:rPr lang="ru-RU" sz="1800" dirty="0" smtClean="0"/>
              <a:t>, учительницей </a:t>
            </a:r>
            <a:r>
              <a:rPr lang="ru-RU" sz="1800" dirty="0" smtClean="0"/>
              <a:t>школы, сотрудницей </a:t>
            </a:r>
            <a:r>
              <a:rPr lang="ru-RU" sz="1800" dirty="0" err="1" smtClean="0"/>
              <a:t>Букановского</a:t>
            </a:r>
            <a:r>
              <a:rPr lang="ru-RU" sz="1800" dirty="0" smtClean="0"/>
              <a:t> исполкома. В декабре 1923 года в станице </a:t>
            </a:r>
            <a:r>
              <a:rPr lang="ru-RU" sz="1800" dirty="0" err="1" smtClean="0"/>
              <a:t>Букановской</a:t>
            </a:r>
            <a:r>
              <a:rPr lang="ru-RU" sz="1800" dirty="0" smtClean="0"/>
              <a:t> </a:t>
            </a:r>
            <a:r>
              <a:rPr lang="ru-RU" sz="1800" dirty="0" smtClean="0"/>
              <a:t> </a:t>
            </a:r>
            <a:r>
              <a:rPr lang="ru-RU" sz="1800" dirty="0" smtClean="0"/>
              <a:t>     </a:t>
            </a:r>
            <a:r>
              <a:rPr lang="ru-RU" sz="1800" dirty="0" smtClean="0"/>
              <a:t>11 </a:t>
            </a:r>
            <a:r>
              <a:rPr lang="ru-RU" sz="1800" dirty="0" smtClean="0"/>
              <a:t>января 1924 года женился на М. П. </a:t>
            </a:r>
            <a:r>
              <a:rPr lang="ru-RU" sz="1800" dirty="0" err="1" smtClean="0"/>
              <a:t>Громославской</a:t>
            </a:r>
            <a:r>
              <a:rPr lang="ru-RU" sz="1800" dirty="0" smtClean="0"/>
              <a:t>, дочери бывшего станичного атамана. У Шолоховых родилась старшая дочь Светлана (1926), затем сыновья Александр (1930, г. Ростов-на-Дону), Михаил (1935, г. Москва), дочь Мария (1938, ст. Вёшенская).</a:t>
            </a:r>
            <a:endParaRPr lang="ru-RU" sz="1800" dirty="0"/>
          </a:p>
        </p:txBody>
      </p:sp>
      <p:pic>
        <p:nvPicPr>
          <p:cNvPr id="4" name="Рисунок 3" descr="bio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455813"/>
            <a:ext cx="2600367" cy="4045021"/>
          </a:xfrm>
          <a:prstGeom prst="rect">
            <a:avLst/>
          </a:prstGeom>
        </p:spPr>
      </p:pic>
      <p:pic>
        <p:nvPicPr>
          <p:cNvPr id="5" name="Рисунок 4" descr="bio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2428868"/>
            <a:ext cx="2857520" cy="407196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2232</Words>
  <PresentationFormat>Экран (4:3)</PresentationFormat>
  <Paragraphs>77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Муниципальное бюджетное общеобразовательное учреждение  «Средняя общеобразовательная школа№10»</vt:lpstr>
      <vt:lpstr>Михаил Александрович Шолохов</vt:lpstr>
      <vt:lpstr>Биография</vt:lpstr>
      <vt:lpstr>Биография</vt:lpstr>
      <vt:lpstr>Биография</vt:lpstr>
      <vt:lpstr>Биография</vt:lpstr>
      <vt:lpstr>Биография</vt:lpstr>
      <vt:lpstr>Биография</vt:lpstr>
      <vt:lpstr>Биография</vt:lpstr>
      <vt:lpstr>Литература</vt:lpstr>
      <vt:lpstr>Литература</vt:lpstr>
      <vt:lpstr>Литература</vt:lpstr>
      <vt:lpstr>Литература</vt:lpstr>
      <vt:lpstr>Литература</vt:lpstr>
      <vt:lpstr>Литература</vt:lpstr>
      <vt:lpstr>Литература</vt:lpstr>
      <vt:lpstr>Смерть Шолохова</vt:lpstr>
      <vt:lpstr>Слайд 18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«Средняя общеобразовательная школа№10»</dc:title>
  <dc:creator>Сергеева Виктория</dc:creator>
  <cp:lastModifiedBy>S301L</cp:lastModifiedBy>
  <cp:revision>12</cp:revision>
  <dcterms:created xsi:type="dcterms:W3CDTF">2018-01-22T15:07:04Z</dcterms:created>
  <dcterms:modified xsi:type="dcterms:W3CDTF">2018-01-28T15:04:32Z</dcterms:modified>
</cp:coreProperties>
</file>