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0" r:id="rId2"/>
    <p:sldId id="256" r:id="rId3"/>
    <p:sldId id="280" r:id="rId4"/>
    <p:sldId id="265" r:id="rId5"/>
    <p:sldId id="298" r:id="rId6"/>
    <p:sldId id="259" r:id="rId7"/>
    <p:sldId id="270" r:id="rId8"/>
    <p:sldId id="294" r:id="rId9"/>
    <p:sldId id="286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олнышко" initials="С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0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90" d="100"/>
          <a:sy n="90" d="100"/>
        </p:scale>
        <p:origin x="-2034" y="3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21627-C1BA-44DB-A8BF-B43060E634A1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19F30-B69F-46AF-BFA3-3F1472D0ED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84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Датский историк </a:t>
            </a:r>
            <a:r>
              <a:rPr lang="ru-RU" dirty="0" err="1" smtClean="0"/>
              <a:t>Саксон</a:t>
            </a:r>
            <a:r>
              <a:rPr lang="ru-RU" dirty="0" smtClean="0"/>
              <a:t> Грамматик (1140-1208) в девяти книгах «Деяния </a:t>
            </a:r>
            <a:r>
              <a:rPr lang="ru-RU" dirty="0" err="1" smtClean="0"/>
              <a:t>данов</a:t>
            </a:r>
            <a:r>
              <a:rPr lang="ru-RU" dirty="0" smtClean="0"/>
              <a:t>» изложил древнейшие саги и исторические события, происходившие в Северной Европе с древности до конца 12 века. </a:t>
            </a:r>
            <a:r>
              <a:rPr lang="ru-RU" dirty="0" err="1" smtClean="0"/>
              <a:t>Саксон</a:t>
            </a:r>
            <a:r>
              <a:rPr lang="ru-RU" dirty="0" smtClean="0"/>
              <a:t> был любопытен и много страниц хроники посвятил описанию быта и нравов древних </a:t>
            </a:r>
            <a:r>
              <a:rPr lang="ru-RU" dirty="0" err="1" smtClean="0"/>
              <a:t>русичей</a:t>
            </a:r>
            <a:r>
              <a:rPr lang="ru-RU" dirty="0" smtClean="0"/>
              <a:t> (</a:t>
            </a:r>
            <a:r>
              <a:rPr lang="ru-RU" dirty="0" err="1" smtClean="0"/>
              <a:t>ругов</a:t>
            </a:r>
            <a:r>
              <a:rPr lang="ru-RU" dirty="0" smtClean="0"/>
              <a:t>), - в частности тех, что жили на острове </a:t>
            </a:r>
            <a:r>
              <a:rPr lang="ru-RU" dirty="0" err="1" smtClean="0"/>
              <a:t>Рюген</a:t>
            </a:r>
            <a:r>
              <a:rPr lang="ru-RU" dirty="0" smtClean="0"/>
              <a:t> (современная территория Германии), сохранившемся в легендах как остров </a:t>
            </a:r>
            <a:r>
              <a:rPr lang="ru-RU" dirty="0" err="1" smtClean="0"/>
              <a:t>Руян</a:t>
            </a:r>
            <a:r>
              <a:rPr lang="ru-RU" dirty="0" smtClean="0"/>
              <a:t> («русский») или пушкинский </a:t>
            </a:r>
            <a:r>
              <a:rPr lang="ru-RU" dirty="0" err="1" smtClean="0"/>
              <a:t>БуянВот</a:t>
            </a:r>
            <a:r>
              <a:rPr lang="ru-RU" dirty="0" smtClean="0"/>
              <a:t> как историк описал свои наблюдения древнего ритуала, который славяне называют «дожинками»: «На свежескошенном поле волхв читал молитву, обращённую к Матери Сырой Земле, просил у неё прощение за то, что люди ранят её тело сохой, взращивают на ней жито – пшеницу. Благодарил за богатый урожай. Потом жнецы расстилали на земле белую скатерть, выставляли на неё еду, дары земли, и начинали совместную трапезу». От этого ритуала и пошла легенда о скатерти-самобранке, ведь ели прямо на Земле-кормилице, которая и на будущий год принесёт новые дары.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19F30-B69F-46AF-BFA3-3F1472D0ED0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3FD8F-20A7-4B6E-9224-54452BE1B1C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D716E-56F8-4D6C-96F1-66FDE5CCE0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3388520-Earth-in-a-ha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843558"/>
            <a:ext cx="6088141" cy="392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TextBox 3"/>
          <p:cNvSpPr txBox="1"/>
          <p:nvPr/>
        </p:nvSpPr>
        <p:spPr>
          <a:xfrm>
            <a:off x="0" y="21429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Burlak" pitchFamily="66" charset="0"/>
                <a:cs typeface="Aharoni" pitchFamily="2" charset="-79"/>
              </a:rPr>
              <a:t>Как и все живые организмы, человек  – это часть природы.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 descr="skater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8660" y="214296"/>
            <a:ext cx="9858444" cy="5143500"/>
          </a:xfrm>
          <a:prstGeom prst="rect">
            <a:avLst/>
          </a:prstGeom>
        </p:spPr>
      </p:pic>
      <p:pic>
        <p:nvPicPr>
          <p:cNvPr id="24" name="Рисунок 23" descr="Мед-в-сотах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214296"/>
            <a:ext cx="3166878" cy="2325629"/>
          </a:xfrm>
          <a:prstGeom prst="rect">
            <a:avLst/>
          </a:prstGeom>
        </p:spPr>
      </p:pic>
      <p:pic>
        <p:nvPicPr>
          <p:cNvPr id="15" name="Рисунок 14" descr="667189_пить-воды-стекла-жидкость-белый-природы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7734" y="928676"/>
            <a:ext cx="764458" cy="1571636"/>
          </a:xfrm>
          <a:prstGeom prst="rect">
            <a:avLst/>
          </a:prstGeom>
        </p:spPr>
      </p:pic>
      <p:pic>
        <p:nvPicPr>
          <p:cNvPr id="10" name="Рисунок 9" descr="69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714362"/>
            <a:ext cx="2881869" cy="1526234"/>
          </a:xfrm>
          <a:prstGeom prst="rect">
            <a:avLst/>
          </a:prstGeom>
        </p:spPr>
      </p:pic>
      <p:pic>
        <p:nvPicPr>
          <p:cNvPr id="7" name="Рисунок 6" descr="yabloki_1_27063603-500x377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285866"/>
            <a:ext cx="2149254" cy="1215403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6143636" y="571486"/>
            <a:ext cx="3857652" cy="2195121"/>
            <a:chOff x="5020518" y="956733"/>
            <a:chExt cx="3755759" cy="2531845"/>
          </a:xfrm>
        </p:grpSpPr>
        <p:pic>
          <p:nvPicPr>
            <p:cNvPr id="12" name="Рисунок 11" descr="310904_article-13297.p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14942" y="1571612"/>
              <a:ext cx="2108003" cy="1916966"/>
            </a:xfrm>
            <a:prstGeom prst="rect">
              <a:avLst/>
            </a:prstGeom>
          </p:spPr>
        </p:pic>
        <p:pic>
          <p:nvPicPr>
            <p:cNvPr id="11" name="Рисунок 10" descr="26569fcc7b3eaa5685cb5409030d86e1.pn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79199">
              <a:off x="6430370" y="956733"/>
              <a:ext cx="1357322" cy="2378330"/>
            </a:xfrm>
            <a:prstGeom prst="rect">
              <a:avLst/>
            </a:prstGeom>
          </p:spPr>
        </p:pic>
        <p:pic>
          <p:nvPicPr>
            <p:cNvPr id="5" name="Рисунок 4" descr="Spring_Onion_PNG_Clip_Art_Image.pn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286981">
              <a:off x="6641754" y="596231"/>
              <a:ext cx="513287" cy="3755759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>
          <a:xfrm>
            <a:off x="3929058" y="1500180"/>
            <a:ext cx="2643507" cy="1422589"/>
            <a:chOff x="2786051" y="2449757"/>
            <a:chExt cx="2643507" cy="1422589"/>
          </a:xfrm>
        </p:grpSpPr>
        <p:pic>
          <p:nvPicPr>
            <p:cNvPr id="18" name="Рисунок 17" descr="19276886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323794">
              <a:off x="3832783" y="2449757"/>
              <a:ext cx="1311966" cy="974795"/>
            </a:xfrm>
            <a:prstGeom prst="rect">
              <a:avLst/>
            </a:prstGeom>
          </p:spPr>
        </p:pic>
        <p:grpSp>
          <p:nvGrpSpPr>
            <p:cNvPr id="22" name="Группа 21"/>
            <p:cNvGrpSpPr/>
            <p:nvPr/>
          </p:nvGrpSpPr>
          <p:grpSpPr>
            <a:xfrm>
              <a:off x="2786051" y="2678907"/>
              <a:ext cx="2643507" cy="1193439"/>
              <a:chOff x="2786051" y="2678907"/>
              <a:chExt cx="2643507" cy="1193439"/>
            </a:xfrm>
          </p:grpSpPr>
          <p:pic>
            <p:nvPicPr>
              <p:cNvPr id="19" name="Рисунок 18" descr="there-is-16-whole-grain-foods-free-cliparts-all-used-for-993574.png"/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86051" y="3053956"/>
                <a:ext cx="1371603" cy="818390"/>
              </a:xfrm>
              <a:prstGeom prst="rect">
                <a:avLst/>
              </a:prstGeom>
            </p:spPr>
          </p:pic>
          <p:pic>
            <p:nvPicPr>
              <p:cNvPr id="16" name="Рисунок 15" descr="hqdefault.png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28992" y="2678907"/>
                <a:ext cx="2000566" cy="1125319"/>
              </a:xfrm>
              <a:prstGeom prst="rect">
                <a:avLst/>
              </a:prstGeom>
            </p:spPr>
          </p:pic>
        </p:grpSp>
      </p:grpSp>
      <p:sp>
        <p:nvSpPr>
          <p:cNvPr id="20" name="TextBox 19"/>
          <p:cNvSpPr txBox="1"/>
          <p:nvPr/>
        </p:nvSpPr>
        <p:spPr>
          <a:xfrm>
            <a:off x="0" y="-142894"/>
            <a:ext cx="8358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Burlak" pitchFamily="66" charset="0"/>
              </a:rPr>
              <a:t>Скатерть</a:t>
            </a:r>
            <a:r>
              <a:rPr lang="en-US" sz="6000" b="1" dirty="0" smtClean="0">
                <a:solidFill>
                  <a:srgbClr val="FF0000"/>
                </a:solidFill>
                <a:latin typeface="Burlak" pitchFamily="66" charset="0"/>
              </a:rPr>
              <a:t>-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786086" y="3643320"/>
            <a:ext cx="5357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Burlak" pitchFamily="66" charset="0"/>
              </a:rPr>
              <a:t>самобранка</a:t>
            </a:r>
            <a:endParaRPr lang="ru-RU" sz="7200" b="1" dirty="0">
              <a:solidFill>
                <a:srgbClr val="FF0000"/>
              </a:solidFill>
              <a:latin typeface="Burlak" pitchFamily="66" charset="0"/>
            </a:endParaRPr>
          </a:p>
        </p:txBody>
      </p:sp>
      <p:sp>
        <p:nvSpPr>
          <p:cNvPr id="25" name="Дуга 24"/>
          <p:cNvSpPr/>
          <p:nvPr/>
        </p:nvSpPr>
        <p:spPr>
          <a:xfrm>
            <a:off x="4000496" y="3786196"/>
            <a:ext cx="1285884" cy="357190"/>
          </a:xfrm>
          <a:prstGeom prst="arc">
            <a:avLst>
              <a:gd name="adj1" fmla="val 10848293"/>
              <a:gd name="adj2" fmla="val 98215"/>
            </a:avLst>
          </a:prstGeom>
          <a:ln w="38100">
            <a:solidFill>
              <a:srgbClr val="EF80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>
            <a:off x="6072198" y="3786196"/>
            <a:ext cx="1571636" cy="357190"/>
          </a:xfrm>
          <a:prstGeom prst="arc">
            <a:avLst>
              <a:gd name="adj1" fmla="val 10848293"/>
              <a:gd name="adj2" fmla="val 115741"/>
            </a:avLst>
          </a:prstGeom>
          <a:ln w="38100">
            <a:solidFill>
              <a:srgbClr val="EF80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Группа 33"/>
          <p:cNvGrpSpPr/>
          <p:nvPr/>
        </p:nvGrpSpPr>
        <p:grpSpPr>
          <a:xfrm>
            <a:off x="2357422" y="1643056"/>
            <a:ext cx="1982314" cy="1146880"/>
            <a:chOff x="5146732" y="2744617"/>
            <a:chExt cx="1982314" cy="1146880"/>
          </a:xfrm>
        </p:grpSpPr>
        <p:pic>
          <p:nvPicPr>
            <p:cNvPr id="29" name="Рисунок 28" descr="Mushrooms_PNG_Clipart_Image.png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987683">
              <a:off x="5905395" y="2667847"/>
              <a:ext cx="1075441" cy="1371860"/>
            </a:xfrm>
            <a:prstGeom prst="rect">
              <a:avLst/>
            </a:prstGeom>
          </p:spPr>
        </p:pic>
        <p:grpSp>
          <p:nvGrpSpPr>
            <p:cNvPr id="33" name="Группа 32"/>
            <p:cNvGrpSpPr/>
            <p:nvPr/>
          </p:nvGrpSpPr>
          <p:grpSpPr>
            <a:xfrm>
              <a:off x="5328558" y="2744617"/>
              <a:ext cx="1443297" cy="1146879"/>
              <a:chOff x="7156686" y="2060228"/>
              <a:chExt cx="1443297" cy="1146879"/>
            </a:xfrm>
          </p:grpSpPr>
          <p:pic>
            <p:nvPicPr>
              <p:cNvPr id="30" name="Рисунок 29" descr="Mushrooms_PNG_Clipart_Image.png"/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2987683">
                <a:off x="7304895" y="1912019"/>
                <a:ext cx="1075441" cy="1371860"/>
              </a:xfrm>
              <a:prstGeom prst="rect">
                <a:avLst/>
              </a:prstGeom>
            </p:spPr>
          </p:pic>
          <p:grpSp>
            <p:nvGrpSpPr>
              <p:cNvPr id="32" name="Группа 31"/>
              <p:cNvGrpSpPr/>
              <p:nvPr/>
            </p:nvGrpSpPr>
            <p:grpSpPr>
              <a:xfrm>
                <a:off x="7228123" y="2131666"/>
                <a:ext cx="1371860" cy="1075441"/>
                <a:chOff x="7228123" y="2131666"/>
                <a:chExt cx="1371860" cy="1075441"/>
              </a:xfrm>
            </p:grpSpPr>
            <p:pic>
              <p:nvPicPr>
                <p:cNvPr id="17" name="Рисунок 16" descr="Mushrooms_PNG_Clipart_Image.png"/>
                <p:cNvPicPr>
                  <a:picLocks noChangeAspect="1"/>
                </p:cNvPicPr>
                <p:nvPr/>
              </p:nvPicPr>
              <p:blipFill>
                <a:blip r:embed="rId1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2987683">
                  <a:off x="7376332" y="1983457"/>
                  <a:ext cx="1075441" cy="1371860"/>
                </a:xfrm>
                <a:prstGeom prst="rect">
                  <a:avLst/>
                </a:prstGeom>
              </p:spPr>
            </p:pic>
            <p:pic>
              <p:nvPicPr>
                <p:cNvPr id="27" name="Рисунок 26" descr="b26b33fdef7e7751ce8157bbabe22.png"/>
                <p:cNvPicPr>
                  <a:picLocks noChangeAspect="1"/>
                </p:cNvPicPr>
                <p:nvPr/>
              </p:nvPicPr>
              <p:blipFill>
                <a:blip r:embed="rId1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8749734">
                  <a:off x="7312147" y="2459228"/>
                  <a:ext cx="668661" cy="636565"/>
                </a:xfrm>
                <a:prstGeom prst="rect">
                  <a:avLst/>
                </a:prstGeom>
              </p:spPr>
            </p:pic>
          </p:grpSp>
        </p:grpSp>
        <p:pic>
          <p:nvPicPr>
            <p:cNvPr id="31" name="Рисунок 30" descr="b26b33fdef7e7751ce8157bbabe22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641823">
              <a:off x="5146732" y="3008640"/>
              <a:ext cx="668661" cy="63656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  <p:bldP spid="2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Celery_Free_PNG_Clip_Art_Image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2087">
            <a:off x="3447684" y="-299483"/>
            <a:ext cx="2874033" cy="5526988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142844" y="214296"/>
            <a:ext cx="4000528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85720" y="214296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Burlak" pitchFamily="66" charset="0"/>
              </a:rPr>
              <a:t>Зеленый Спас</a:t>
            </a:r>
            <a:endParaRPr lang="ru-RU" sz="4000" b="1" dirty="0">
              <a:solidFill>
                <a:srgbClr val="FF0000"/>
              </a:solidFill>
              <a:latin typeface="Burlak" pitchFamily="66" charset="0"/>
            </a:endParaRPr>
          </a:p>
        </p:txBody>
      </p:sp>
      <p:pic>
        <p:nvPicPr>
          <p:cNvPr id="15" name="Рисунок 14" descr="26569fcc7b3eaa5685cb5409030d86e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62814">
            <a:off x="3414502" y="1554861"/>
            <a:ext cx="2683474" cy="4702044"/>
          </a:xfrm>
          <a:prstGeom prst="rect">
            <a:avLst/>
          </a:prstGeom>
        </p:spPr>
      </p:pic>
      <p:pic>
        <p:nvPicPr>
          <p:cNvPr id="10" name="Рисунок 9" descr="Spring_Onion_PNG_Clip_Art_Imag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73892">
            <a:off x="4918873" y="993722"/>
            <a:ext cx="576026" cy="7248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ед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210" y="973943"/>
            <a:ext cx="4820323" cy="3067479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142844" y="214296"/>
            <a:ext cx="4000528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4282" y="285734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Burlak" pitchFamily="66" charset="0"/>
              </a:rPr>
              <a:t>Медовый Спас</a:t>
            </a:r>
            <a:endParaRPr lang="ru-RU" sz="4000" b="1" dirty="0">
              <a:solidFill>
                <a:srgbClr val="FF0000"/>
              </a:solidFill>
              <a:latin typeface="Burlak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189393"/>
            <a:ext cx="8929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Burlak" pitchFamily="66" charset="0"/>
              </a:rPr>
              <a:t>Природное противомикробное, противогрибковое, поливитаминное средство:</a:t>
            </a:r>
            <a:endParaRPr lang="ru-RU" sz="2800" b="1" dirty="0">
              <a:latin typeface="Burlak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721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361577"/>
            <a:ext cx="5534025" cy="345481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14296"/>
            <a:ext cx="2428860" cy="11430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142858"/>
            <a:ext cx="2428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urlak" pitchFamily="66" charset="0"/>
              </a:rPr>
              <a:t>Маковый  Спас</a:t>
            </a:r>
            <a:endParaRPr lang="ru-RU" sz="4000" b="1" dirty="0">
              <a:solidFill>
                <a:srgbClr val="FF0000"/>
              </a:solidFill>
              <a:latin typeface="Burlak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ablochnyy_spas_1_6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257300"/>
            <a:ext cx="5372100" cy="35814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928662" y="357172"/>
            <a:ext cx="4000528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00100" y="357172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Burlak" pitchFamily="66" charset="0"/>
              </a:rPr>
              <a:t>Яблочный Спас</a:t>
            </a:r>
            <a:endParaRPr lang="ru-RU" sz="4000" b="1" dirty="0">
              <a:solidFill>
                <a:srgbClr val="FF0000"/>
              </a:solidFill>
              <a:latin typeface="Burlak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15640-dcf8325f9a255b8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6159" y="-63051"/>
            <a:ext cx="5310683" cy="520655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14282" y="428610"/>
            <a:ext cx="4000528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5720" y="500048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Burlak" pitchFamily="66" charset="0"/>
              </a:rPr>
              <a:t>Ореховый Спас</a:t>
            </a:r>
            <a:endParaRPr lang="ru-RU" sz="4000" b="1" dirty="0">
              <a:solidFill>
                <a:srgbClr val="FF0000"/>
              </a:solidFill>
              <a:latin typeface="Burlak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ater-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804577"/>
            <a:ext cx="6264783" cy="4166235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14296"/>
            <a:ext cx="2428860" cy="11430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142858"/>
            <a:ext cx="2428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urlak" pitchFamily="66" charset="0"/>
              </a:rPr>
              <a:t>Водный Спас</a:t>
            </a:r>
            <a:endParaRPr lang="ru-RU" sz="4000" b="1" dirty="0">
              <a:solidFill>
                <a:srgbClr val="FF0000"/>
              </a:solidFill>
              <a:latin typeface="Burlak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ribi-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5696" y="1275606"/>
            <a:ext cx="5501735" cy="3118961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928662" y="357172"/>
            <a:ext cx="4000528" cy="78581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1538" y="428610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Burlak" pitchFamily="66" charset="0"/>
              </a:rPr>
              <a:t>Грибной Спас</a:t>
            </a:r>
            <a:endParaRPr lang="ru-RU" sz="4000" b="1" dirty="0">
              <a:solidFill>
                <a:srgbClr val="FF0000"/>
              </a:solidFill>
              <a:latin typeface="Burlak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5182</TotalTime>
  <Words>213</Words>
  <Application>Microsoft Office PowerPoint</Application>
  <PresentationFormat>Экран (16:9)</PresentationFormat>
  <Paragraphs>13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Солнышко</dc:creator>
  <cp:lastModifiedBy>Солнышко</cp:lastModifiedBy>
  <cp:revision>341</cp:revision>
  <dcterms:created xsi:type="dcterms:W3CDTF">2017-04-01T14:59:13Z</dcterms:created>
  <dcterms:modified xsi:type="dcterms:W3CDTF">2018-01-28T13:27:45Z</dcterms:modified>
</cp:coreProperties>
</file>