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внобедренный треугольник 6"/>
          <p:cNvSpPr/>
          <p:nvPr/>
        </p:nvSpPr>
        <p:spPr>
          <a:xfrm rot="16200000">
            <a:off x="7553325" y="5254626"/>
            <a:ext cx="1893887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/>
          <a:lstStyle>
            <a:lvl1pPr algn="r">
              <a:defRPr sz="44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1863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pPr>
              <a:defRPr/>
            </a:pPr>
            <a:fld id="{37C71866-6D3C-436E-863A-EF427F4E00A5}" type="datetimeFigureOut">
              <a:rPr lang="ru-RU"/>
              <a:pPr>
                <a:defRPr/>
              </a:pPr>
              <a:t>28.01.2018</a:t>
            </a:fld>
            <a:endParaRPr lang="ru-RU"/>
          </a:p>
        </p:txBody>
      </p:sp>
      <p:sp>
        <p:nvSpPr>
          <p:cNvPr id="6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49913"/>
            <a:ext cx="5791200" cy="365125"/>
          </a:xfrm>
        </p:spPr>
        <p:txBody>
          <a:bodyPr tIns="0" bIns="0"/>
          <a:lstStyle>
            <a:lvl1pPr algn="r">
              <a:defRPr sz="11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1525" y="5753100"/>
            <a:ext cx="503238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5C2742FD-938C-4EA4-8045-B986364341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4233E5-8141-4204-BEA3-BC7F4BDB8E08}" type="datetimeFigureOut">
              <a:rPr lang="ru-RU"/>
              <a:pPr>
                <a:defRPr/>
              </a:pPr>
              <a:t>28.01.2018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960F11-2BA3-4842-A893-05AF61B604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EF7B06-A067-4227-B920-CEF30CC851C8}" type="datetimeFigureOut">
              <a:rPr lang="ru-RU"/>
              <a:pPr>
                <a:defRPr/>
              </a:pPr>
              <a:t>28.01.2018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0F2289-7169-46AC-8037-AFBCDC9A7E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075" y="6480175"/>
            <a:ext cx="213360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09266B-724E-4C9D-B0CE-5C5F7EB1C3B7}" type="datetimeFigureOut">
              <a:rPr lang="ru-RU"/>
              <a:pPr>
                <a:defRPr/>
              </a:pPr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59263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716092-DA78-447A-ACC5-D1A2DFF530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8"/>
          <p:cNvSpPr/>
          <p:nvPr/>
        </p:nvSpPr>
        <p:spPr>
          <a:xfrm flipV="1">
            <a:off x="6350" y="6350"/>
            <a:ext cx="9131300" cy="6837363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Равнобедренный треугольник 7"/>
          <p:cNvSpPr/>
          <p:nvPr/>
        </p:nvSpPr>
        <p:spPr>
          <a:xfrm rot="5400000" flipV="1">
            <a:off x="7553325" y="309563"/>
            <a:ext cx="1893888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Прямая соединительная линия 10"/>
          <p:cNvCxnSpPr/>
          <p:nvPr/>
        </p:nvCxnSpPr>
        <p:spPr>
          <a:xfrm rot="10800000">
            <a:off x="6469063" y="9525"/>
            <a:ext cx="2673350" cy="1900238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9"/>
          <p:cNvCxnSpPr/>
          <p:nvPr/>
        </p:nvCxnSpPr>
        <p:spPr>
          <a:xfrm flipV="1"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/>
          <a:lstStyle>
            <a:lvl1pPr marL="0" algn="l">
              <a:buNone/>
              <a:defRPr sz="3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>
          <a:xfrm>
            <a:off x="6956425" y="6477000"/>
            <a:ext cx="21336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7B0DD3-C5D4-4C8D-93F2-277A84B69645}" type="datetimeFigureOut">
              <a:rPr lang="ru-RU"/>
              <a:pPr>
                <a:defRPr/>
              </a:pPr>
              <a:t>28.01.2018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5" y="6481763"/>
            <a:ext cx="4260850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0263" y="809625"/>
            <a:ext cx="503237" cy="3000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367A6C-138F-4A4C-AA79-CA210BBF28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6460C-7258-4D61-BB16-84685B8F2094}" type="datetimeFigureOut">
              <a:rPr lang="ru-RU"/>
              <a:pPr>
                <a:defRPr/>
              </a:pPr>
              <a:t>28.01.2018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1862DA-CF37-43AE-B811-B19614602A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075" y="6481763"/>
            <a:ext cx="2130425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2E5DB0-740D-4E29-83FA-F9B16F1EA84A}" type="datetimeFigureOut">
              <a:rPr lang="ru-RU"/>
              <a:pPr>
                <a:defRPr/>
              </a:pPr>
              <a:t>28.01.2018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6085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838" y="6483350"/>
            <a:ext cx="503237" cy="3016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3F49CABF-6F81-468C-A279-EEA72162B8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FB0082-9322-421D-9839-F27467538B34}" type="datetimeFigureOut">
              <a:rPr lang="ru-RU"/>
              <a:pPr>
                <a:defRPr/>
              </a:pPr>
              <a:t>28.01.2018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F23F44-3752-4E21-A815-53D16D76EC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84E6EC-8D1F-4253-8024-43F923421A42}" type="datetimeFigureOut">
              <a:rPr lang="ru-RU"/>
              <a:pPr>
                <a:defRPr/>
              </a:pPr>
              <a:t>28.01.2018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FDDCB4-C9F2-4E20-8907-0B5BAFCE19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563" y="6556375"/>
            <a:ext cx="213360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6A626363-C5F0-4B78-B926-86222C2C391E}" type="datetimeFigureOut">
              <a:rPr lang="ru-RU"/>
              <a:pPr>
                <a:defRPr/>
              </a:pPr>
              <a:t>28.01.2018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063" y="6556375"/>
            <a:ext cx="514350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5" y="6556375"/>
            <a:ext cx="503238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AC193587-D510-4056-A821-70AF317442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700" y="6556375"/>
            <a:ext cx="210185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83F5B7DD-93F9-4B3C-8882-09FFA24DE7B7}" type="datetimeFigureOut">
              <a:rPr lang="ru-RU"/>
              <a:pPr>
                <a:defRPr/>
              </a:pPr>
              <a:t>28.01.2018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69988" y="6557963"/>
            <a:ext cx="4948237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6900" y="6556375"/>
            <a:ext cx="366713" cy="301625"/>
          </a:xfrm>
        </p:spPr>
        <p:txBody>
          <a:bodyPr/>
          <a:lstStyle>
            <a:lvl1pPr algn="ctr">
              <a:defRPr sz="900"/>
            </a:lvl1pPr>
          </a:lstStyle>
          <a:p>
            <a:pPr>
              <a:defRPr/>
            </a:pPr>
            <a:fld id="{759B486B-2599-4B2D-B483-6CD57DA4A5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6350" y="14288"/>
            <a:ext cx="9131300" cy="6837362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9063" y="4948238"/>
            <a:ext cx="2673350" cy="1900237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8288"/>
            <a:ext cx="8229600" cy="1398587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0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882775"/>
            <a:ext cx="82296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075" y="6481763"/>
            <a:ext cx="2133600" cy="3016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31A98C5-0753-49A4-A8C4-6727A5F28B2C}" type="datetimeFigureOut">
              <a:rPr lang="ru-RU"/>
              <a:pPr>
                <a:defRPr/>
              </a:pPr>
              <a:t>28.01.2018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763"/>
            <a:ext cx="4259263" cy="3016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838" y="6481763"/>
            <a:ext cx="503237" cy="3016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B84AF60-917B-4AAC-AA60-F09F299E00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67" r:id="rId4"/>
    <p:sldLayoutId id="2147483675" r:id="rId5"/>
    <p:sldLayoutId id="2147483668" r:id="rId6"/>
    <p:sldLayoutId id="2147483669" r:id="rId7"/>
    <p:sldLayoutId id="2147483676" r:id="rId8"/>
    <p:sldLayoutId id="2147483677" r:id="rId9"/>
    <p:sldLayoutId id="2147483670" r:id="rId10"/>
    <p:sldLayoutId id="2147483671" r:id="rId11"/>
  </p:sldLayoutIdLst>
  <p:txStyles>
    <p:titleStyle>
      <a:lvl1pPr marL="484188" algn="l" rtl="0" eaLnBrk="0" fontAlgn="base" hangingPunct="0">
        <a:spcBef>
          <a:spcPct val="0"/>
        </a:spcBef>
        <a:spcAft>
          <a:spcPct val="0"/>
        </a:spcAft>
        <a:defRPr sz="4200" kern="1200">
          <a:ln w="6350">
            <a:solidFill>
              <a:schemeClr val="accent1">
                <a:shade val="43000"/>
              </a:schemeClr>
            </a:solidFill>
          </a:ln>
          <a:solidFill>
            <a:srgbClr val="FF5C9C"/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marL="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2pPr>
      <a:lvl3pPr marL="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3pPr>
      <a:lvl4pPr marL="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4pPr>
      <a:lvl5pPr marL="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5pPr>
      <a:lvl6pPr marL="9413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6pPr>
      <a:lvl7pPr marL="13985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7pPr>
      <a:lvl8pPr marL="18557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8pPr>
      <a:lvl9pPr marL="23129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9pPr>
    </p:titleStyle>
    <p:bodyStyle>
      <a:lvl1pPr marL="447675" indent="-3825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325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5000"/>
        <a:buFont typeface="Verdana" pitchFamily="34" charset="0"/>
        <a:buChar char="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49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095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09550" algn="l" rtl="0" eaLnBrk="0" fontAlgn="base" hangingPunct="0">
        <a:spcBef>
          <a:spcPct val="20000"/>
        </a:spcBef>
        <a:spcAft>
          <a:spcPct val="0"/>
        </a:spcAft>
        <a:buClr>
          <a:srgbClr val="FF90B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.jpg&amp;pos=149&amp;rpt=simage" TargetMode="External"/><Relationship Id="rId3" Type="http://schemas.openxmlformats.org/officeDocument/2006/relationships/hyperlink" Target="f20c0c4341572d6f9a7c6a2.jpg&amp;pos=12&amp;rpt=simage" TargetMode="External"/><Relationship Id="rId7" Type="http://schemas.openxmlformats.org/officeDocument/2006/relationships/hyperlink" Target="&amp;pos=73&amp;rpt=simage" TargetMode="External"/><Relationship Id="rId2" Type="http://schemas.openxmlformats.org/officeDocument/2006/relationships/hyperlink" Target="jpg&amp;pos=11&amp;rpt=simag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Fwr-720.sh-18.jpg&amp;pos=68&amp;rpt=simage" TargetMode="External"/><Relationship Id="rId5" Type="http://schemas.openxmlformats.org/officeDocument/2006/relationships/hyperlink" Target="4c1809df5ea2800bed01e4d9.jpg&amp;pos=41&amp;rpt=simage" TargetMode="External"/><Relationship Id="rId4" Type="http://schemas.openxmlformats.org/officeDocument/2006/relationships/hyperlink" Target="&amp;pos=20&amp;rpt=simage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3367092"/>
          </a:xfrm>
        </p:spPr>
        <p:txBody>
          <a:bodyPr>
            <a:noAutofit/>
          </a:bodyPr>
          <a:lstStyle/>
          <a:p>
            <a:pPr marL="484632" algn="ctr" eaLnBrk="1" fontAlgn="auto" hangingPunct="1">
              <a:spcAft>
                <a:spcPts val="0"/>
              </a:spcAft>
              <a:defRPr/>
            </a:pPr>
            <a:r>
              <a:rPr lang="ru-RU" sz="2800" b="1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Ответы на вопросы по параграфу: «Требования воинской деятельности, предъявляемые к моральным, индивидуально – психологическим и профессиональным качествам гражданина».</a:t>
            </a:r>
            <a:endParaRPr lang="ru-RU" sz="2800" b="1" i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5105400"/>
            <a:ext cx="4031456" cy="1752600"/>
          </a:xfrm>
        </p:spPr>
        <p:txBody>
          <a:bodyPr>
            <a:normAutofit/>
          </a:bodyPr>
          <a:lstStyle/>
          <a:p>
            <a:pPr algn="l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000" i="1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Презентацию по ОБЖ подготовила                   ученица 11 класса Евдокимова Ольга.           Учитель: Козырь Ю.Д..</a:t>
            </a:r>
            <a:endParaRPr lang="ru-RU" sz="2000" i="1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chemeClr val="accent1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муниципальное казённое общеобразовательное учреждение «Нарышкинская средняя общеобразовательная школа»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399032"/>
          </a:xfrm>
        </p:spPr>
        <p:txBody>
          <a:bodyPr/>
          <a:lstStyle/>
          <a:p>
            <a:pPr marL="484632"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Какие типы темпераментов личности вы знаете?</a:t>
            </a:r>
            <a:endParaRPr lang="ru-RU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57313"/>
            <a:ext cx="9144000" cy="5097462"/>
          </a:xfrm>
        </p:spPr>
        <p:txBody>
          <a:bodyPr/>
          <a:lstStyle/>
          <a:p>
            <a:pPr eaLnBrk="1" hangingPunct="1"/>
            <a:r>
              <a:rPr lang="ru-RU" sz="2000" u="sng" smtClean="0">
                <a:solidFill>
                  <a:srgbClr val="FFFF00"/>
                </a:solidFill>
              </a:rPr>
              <a:t>Темперамент</a:t>
            </a:r>
            <a:r>
              <a:rPr lang="ru-RU" sz="2000" smtClean="0"/>
              <a:t> тесно связан с характером человека и его способностями. Он отражает особенности протекания психических процессов и состояний. </a:t>
            </a:r>
            <a:r>
              <a:rPr lang="ru-RU" sz="2000" i="1" smtClean="0"/>
              <a:t>Основные компоненты темперамента: </a:t>
            </a:r>
            <a:r>
              <a:rPr lang="ru-RU" sz="2000" smtClean="0"/>
              <a:t>общая активность, двигательные проявления и эмоциональность. </a:t>
            </a:r>
            <a:r>
              <a:rPr lang="ru-RU" sz="2000" u="sng" smtClean="0">
                <a:solidFill>
                  <a:srgbClr val="FFFF00"/>
                </a:solidFill>
              </a:rPr>
              <a:t>Различают четыре типа темперамента: </a:t>
            </a:r>
            <a:r>
              <a:rPr lang="ru-RU" sz="2000" b="1" i="1" u="sng" smtClean="0"/>
              <a:t>сангвинический, холерический, флегматический, меланхолический</a:t>
            </a:r>
            <a:r>
              <a:rPr lang="ru-RU" sz="2000" smtClean="0"/>
              <a:t>. Каждый из них проявляется по-разному, но любой может найти применение в каком-либо соответствующем ему виде воинской деятельности.</a:t>
            </a:r>
          </a:p>
        </p:txBody>
      </p:sp>
      <p:pic>
        <p:nvPicPr>
          <p:cNvPr id="2050" name="Picture 2" descr="https://im3-tub-ru.yandex.net/i?id=b6e362944335434e9972dd54b58f2da4-l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25" y="4313238"/>
            <a:ext cx="3262313" cy="238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399032"/>
          </a:xfrm>
        </p:spPr>
        <p:txBody>
          <a:bodyPr/>
          <a:lstStyle/>
          <a:p>
            <a:pPr marL="484632"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Источники:</a:t>
            </a:r>
            <a:endParaRPr lang="ru-RU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00125"/>
            <a:ext cx="9144000" cy="5857875"/>
          </a:xfrm>
        </p:spPr>
        <p:txBody>
          <a:bodyPr>
            <a:normAutofit/>
          </a:bodyPr>
          <a:lstStyle/>
          <a:p>
            <a:pPr marL="448056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sz="1050" dirty="0" smtClean="0"/>
              <a:t>Основы безопасности жизнедеятельности. О-75 11 </a:t>
            </a:r>
            <a:r>
              <a:rPr lang="ru-RU" sz="1050" dirty="0" err="1" smtClean="0"/>
              <a:t>кл</a:t>
            </a:r>
            <a:r>
              <a:rPr lang="ru-RU" sz="1050" dirty="0" smtClean="0"/>
              <a:t>. : учеб. Для </a:t>
            </a:r>
            <a:r>
              <a:rPr lang="ru-RU" sz="1050" dirty="0" err="1" smtClean="0"/>
              <a:t>общеобразоват</a:t>
            </a:r>
            <a:r>
              <a:rPr lang="ru-RU" sz="1050" dirty="0" smtClean="0"/>
              <a:t>. Учреждений / В. В. Марков, В. Н. </a:t>
            </a:r>
            <a:r>
              <a:rPr lang="ru-RU" sz="1050" dirty="0" err="1" smtClean="0"/>
              <a:t>Латчук</a:t>
            </a:r>
            <a:r>
              <a:rPr lang="ru-RU" sz="1050" dirty="0" smtClean="0"/>
              <a:t>, С. К. Миронов, С. Н. </a:t>
            </a:r>
            <a:r>
              <a:rPr lang="ru-RU" sz="1050" dirty="0" err="1" smtClean="0"/>
              <a:t>Вангородский</a:t>
            </a:r>
            <a:r>
              <a:rPr lang="ru-RU" sz="1050" dirty="0" smtClean="0"/>
              <a:t>. – 12-е изд., стереотип. – М.: Дрофа, 2012.</a:t>
            </a:r>
          </a:p>
          <a:p>
            <a:pPr marL="448056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en-US" sz="1050" dirty="0" smtClean="0"/>
              <a:t>https://yandex.ru/images/search?text=%D0%B1%D0%BE%D0%B5%D0%B2%D0%B0%D1%8F%20%D0%B2%D0%BE%D0%B8%D0%BD%D1%81%D0%BA%D0%B0%D1%8F%20%D0%B4%D0%B5%D1%8F%D1%82%D0%B5%D0%BB%D1%8C%D0%BD%D0%BE%D1%81%D1%82%D1%8C&amp;img_url=http%3A%2F%2Fgart.org.ua%3A8080%2Fimg%2Fnews%2Fp_01746_big.</a:t>
            </a:r>
            <a:r>
              <a:rPr lang="en-US" sz="1050" dirty="0" smtClean="0">
                <a:hlinkClick r:id="rId2" action="ppaction://hlinkfile"/>
              </a:rPr>
              <a:t>jpg&amp;pos=11&amp;rpt=simage</a:t>
            </a:r>
            <a:endParaRPr lang="ru-RU" sz="1050" dirty="0" smtClean="0"/>
          </a:p>
          <a:p>
            <a:pPr marL="448056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en-US" sz="1050" dirty="0" smtClean="0"/>
              <a:t>https://yandex.ru/images/search?text=%D0%B1%D0%BE%D0%B5%D0%B2%D0%B0%D1%8F%20%D0%B2%D0%BE%D0%B8%D0%BD%D1%81%D0%BA%D0%B0%D1%8F%20%D0%B4%D0%B5%D1%8F%D1%82%D0%B5%D0%BB%D1%8C%D0%BD%D0%BE%D1%81%D1%82%D1%8C&amp;img_url=http%3A%2F%2Fwww.zelenograd24.ru%2Fupload%2Fajaxuploader%2F1bb%2F1bb986080</a:t>
            </a:r>
            <a:r>
              <a:rPr lang="en-US" sz="1050" dirty="0" smtClean="0">
                <a:hlinkClick r:id="rId3" action="ppaction://hlinkfile"/>
              </a:rPr>
              <a:t>f20c0c4341572d6f9a7c6a2.jpg&amp;pos=12&amp;rpt=simage</a:t>
            </a:r>
            <a:endParaRPr lang="ru-RU" sz="1050" dirty="0" smtClean="0"/>
          </a:p>
          <a:p>
            <a:pPr marL="448056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en-US" sz="1050" dirty="0" smtClean="0"/>
              <a:t>https://yandex.ru/images/search?text=%D0%B1%D0%BE%D0%B5%D0%B2%D0%B0%D1%8F%20%D0%B2%D0%BE%D0%B8%D0%BD%D1%81%D0%BA%D0%B0%D1%8F%20%D0%B4%D0%B5%D1%8F%D1%82%D0%B5%D0%BB%D1%8C%D0%BD%D0%BE%D1%81%D1%82%D1%8C&amp;img_url=http%3A%2F%2Fedinstvopmr.ru%2Fuploads%2Fposts%2F2014-10%2F1412409296_slet.jpg</a:t>
            </a:r>
            <a:r>
              <a:rPr lang="en-US" sz="1050" dirty="0" smtClean="0">
                <a:hlinkClick r:id="rId4" action="ppaction://hlinkfile"/>
              </a:rPr>
              <a:t>&amp;pos=20&amp;rpt=simage</a:t>
            </a:r>
            <a:endParaRPr lang="ru-RU" sz="1050" dirty="0" smtClean="0"/>
          </a:p>
          <a:p>
            <a:pPr marL="448056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en-US" sz="1050" dirty="0" smtClean="0"/>
              <a:t>https://yandex.ru/images/search?p=1&amp;text=%D0%B1%D0%BE%D0%B5%D0%B2%D0%B0%D1%8F%20%D0%B2%D0%BE%D0%B8%D0%BD%D1%81%D0%BA%D0%B0%D1%8F%20%D0%B4%D0%B5%D1%8F%D1%82%D0%B5%D0%BB%D1%8C%D0%BD%D0%BE%D1%81%D1%82%D1%8C&amp;img_url=http%3A%2F%2Farchive.li%2FnAQzf%2F8fe3d11bb2b8166d</a:t>
            </a:r>
            <a:r>
              <a:rPr lang="en-US" sz="1050" dirty="0" smtClean="0">
                <a:hlinkClick r:id="rId5" action="ppaction://hlinkfile"/>
              </a:rPr>
              <a:t>4c1809df5ea2800bed01e4d9.jpg&amp;pos=41&amp;rpt=simage</a:t>
            </a:r>
            <a:endParaRPr lang="ru-RU" sz="1050" dirty="0" smtClean="0"/>
          </a:p>
          <a:p>
            <a:pPr marL="448056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en-US" sz="1050" dirty="0" smtClean="0"/>
              <a:t>https://yandex.ru/images/search?p=1&amp;text=%D0%B1%D0%BE%D0%B5%D0%B2%D0%B0%D1%8F%20%D0%B2%D0%BE%D0%B8%D0%BD%D1%81%D0%BA%D0%B0%D1%8F%20%D0%B4%D0%B5%D1%8F%D1%82%D0%B5%D0%BB%D1%8C%D0%BD%D0%BE%D1%81%D1%82%D1%8C&amp;img_url=http%3A%2F%2Fkp.by%2Fshare%2Fi%2F12%2F9774850%2</a:t>
            </a:r>
            <a:r>
              <a:rPr lang="en-US" sz="1050" dirty="0" smtClean="0">
                <a:hlinkClick r:id="rId6" action="ppaction://hlinkfile"/>
              </a:rPr>
              <a:t>Fwr-720.sh-18.jpg&amp;pos=68&amp;rpt=simage</a:t>
            </a:r>
            <a:endParaRPr lang="ru-RU" sz="1050" dirty="0" smtClean="0"/>
          </a:p>
          <a:p>
            <a:pPr marL="448056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en-US" sz="1050" dirty="0" smtClean="0"/>
              <a:t>https://yandex.ru/images/search?p=1&amp;text=%D0%B1%D0%BE%D0%B5%D0%B2%D0%B0%D1%8F%20%D0%B2%D0%BE%D0%B8%D0%BD%D1%81%D0%BA%D0%B0%D1%8F%20%D0%B4%D0%B5%D1%8F%D1%82%D0%B5%D0%BB%D1%8C%D0%BD%D0%BE%D1%81%D1%82%D1%8C&amp;img_url=http%3A%2F%2Fodessa-life.od.ua%2Fupload%2Fimage%2Fprisyaga3.jpg</a:t>
            </a:r>
            <a:r>
              <a:rPr lang="en-US" sz="1050" dirty="0" smtClean="0">
                <a:hlinkClick r:id="rId7" action="ppaction://hlinkfile"/>
              </a:rPr>
              <a:t>&amp;pos=73&amp;rpt=simage</a:t>
            </a:r>
            <a:endParaRPr lang="ru-RU" sz="1050" dirty="0" smtClean="0"/>
          </a:p>
          <a:p>
            <a:pPr marL="448056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en-US" sz="1050" dirty="0" smtClean="0"/>
              <a:t>https://yandex.ru/images/search?p=2&amp;text=%D0%B1%D0%BE%D0%B5%D0%B2%D0%B0%D1%8F%20%D0%B2%D0%BE%D0%B8%D0%BD%D1%81%D0%BA%D0%B0%D1%8F%20%D0%B4%D0%B5%D1%8F%D1%82%D0%B5%D0%BB%D1%8C%D0%BD%D0%BE%D1%81%D1%82%D1%8C&amp;img_url=http%3A%2F%2Fi236.photobucket.com%2Falbums%2Fff21%2Fmtv171984%2F5-2.jpg&amp;pos=102&amp;rpt=simage</a:t>
            </a:r>
            <a:endParaRPr lang="ru-RU" sz="1050" dirty="0" smtClean="0"/>
          </a:p>
          <a:p>
            <a:pPr marL="448056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en-US" sz="1050" dirty="0" smtClean="0"/>
              <a:t>https://yandex.ru/images/search?p=3&amp;text=%D0%B1%D0%BE%D0%B5%D0%B2%D0%B0%D1%8F%20%D0%B2%D0%BE%D0%B8%D0%BD%D1%81%D0%BA%D0%B0%D1%8F%20%D0%B4%D0%B5%D1%8F%D1%82%D0%B5%D0%BB%D1%8C%D0%BD%D0%BE%D1%81%D1%82%D1%8C&amp;img_url=http%3A%2F%2Fbk55.ru%2Ffileadmin%2Fbkinform%2Fbk_info_orig_52655</a:t>
            </a:r>
            <a:r>
              <a:rPr lang="en-US" sz="1050" dirty="0" smtClean="0">
                <a:hlinkClick r:id="rId8" action="ppaction://hlinkfile"/>
              </a:rPr>
              <a:t>.jpg&amp;pos=149&amp;rpt=simage</a:t>
            </a:r>
            <a:endParaRPr lang="ru-RU" sz="1050" dirty="0" smtClean="0"/>
          </a:p>
          <a:p>
            <a:pPr marL="448056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1050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Овал 11"/>
          <p:cNvSpPr/>
          <p:nvPr/>
        </p:nvSpPr>
        <p:spPr>
          <a:xfrm>
            <a:off x="3214678" y="4286256"/>
            <a:ext cx="2643206" cy="1357322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учебно-боевую</a:t>
            </a:r>
          </a:p>
        </p:txBody>
      </p:sp>
      <p:sp>
        <p:nvSpPr>
          <p:cNvPr id="11" name="Овал 10"/>
          <p:cNvSpPr/>
          <p:nvPr/>
        </p:nvSpPr>
        <p:spPr>
          <a:xfrm>
            <a:off x="285720" y="4071942"/>
            <a:ext cx="2571768" cy="1357322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боевую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28"/>
            <a:ext cx="9144000" cy="1399032"/>
          </a:xfrm>
        </p:spPr>
        <p:txBody>
          <a:bodyPr>
            <a:noAutofit/>
          </a:bodyPr>
          <a:lstStyle/>
          <a:p>
            <a:pPr marL="484632" algn="ctr" eaLnBrk="1" fontAlgn="auto" hangingPunct="1"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На какие виды можно условно подразделить воинскую деятельность?</a:t>
            </a:r>
            <a:endParaRPr lang="ru-RU" sz="3200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28794" y="1928802"/>
            <a:ext cx="5286412" cy="142876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Условно воинскую деятельность можно подразделить на:</a:t>
            </a:r>
          </a:p>
        </p:txBody>
      </p:sp>
      <p:cxnSp>
        <p:nvCxnSpPr>
          <p:cNvPr id="6" name="Прямая со стрелкой 5"/>
          <p:cNvCxnSpPr/>
          <p:nvPr/>
        </p:nvCxnSpPr>
        <p:spPr>
          <a:xfrm rot="10800000" flipV="1">
            <a:off x="1785938" y="3357563"/>
            <a:ext cx="1214437" cy="7143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>
            <a:stCxn id="0" idx="2"/>
          </p:cNvCxnSpPr>
          <p:nvPr/>
        </p:nvCxnSpPr>
        <p:spPr>
          <a:xfrm rot="5400000">
            <a:off x="4106863" y="3821113"/>
            <a:ext cx="930275" cy="31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6000750" y="3357563"/>
            <a:ext cx="1071563" cy="7858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3" name="Овал 12"/>
          <p:cNvSpPr/>
          <p:nvPr/>
        </p:nvSpPr>
        <p:spPr>
          <a:xfrm>
            <a:off x="6286512" y="4143380"/>
            <a:ext cx="2643206" cy="1357322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повседневную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632"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Что понимают под боевой деятельностью?</a:t>
            </a:r>
            <a:endParaRPr lang="ru-RU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5" y="1882775"/>
            <a:ext cx="8858250" cy="457200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2000" smtClean="0"/>
              <a:t>          </a:t>
            </a:r>
            <a:r>
              <a:rPr lang="ru-RU" sz="2000" u="sng" smtClean="0">
                <a:solidFill>
                  <a:srgbClr val="FFFF00"/>
                </a:solidFill>
              </a:rPr>
              <a:t>Боевая деятельность </a:t>
            </a:r>
            <a:r>
              <a:rPr lang="ru-RU" sz="2000" smtClean="0"/>
              <a:t>– это основной вид воинской деятельности. Она осуществляется в ходе боевых действий. Под ними принято понимать организованные действия по достижению определённых целей в бою. Основные виды боевых действий – наступление и оборона. В современных условиях боевые действия отличаются высокой маневренностью, решительностью, скоротечностью, резкими изменениями обстановки и широким применением различных видов оружия и боевой техники.</a:t>
            </a:r>
          </a:p>
        </p:txBody>
      </p:sp>
      <p:pic>
        <p:nvPicPr>
          <p:cNvPr id="9218" name="Picture 2" descr="http://www.lifesteps.ru/upload/iblock/3d4/arm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0" y="4500563"/>
            <a:ext cx="2828925" cy="2255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632" algn="ctr"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С какой целью осуществляют учебно-боевую деятельность?</a:t>
            </a:r>
            <a:endParaRPr lang="ru-RU" sz="3600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882775"/>
            <a:ext cx="9144000" cy="4572000"/>
          </a:xfrm>
        </p:spPr>
        <p:txBody>
          <a:bodyPr/>
          <a:lstStyle/>
          <a:p>
            <a:pPr eaLnBrk="1" hangingPunct="1"/>
            <a:r>
              <a:rPr lang="ru-RU" sz="2000" u="sng" smtClean="0">
                <a:solidFill>
                  <a:srgbClr val="FFFF00"/>
                </a:solidFill>
              </a:rPr>
              <a:t>Учебно-боевая деятельность </a:t>
            </a:r>
            <a:r>
              <a:rPr lang="ru-RU" sz="2000" smtClean="0"/>
              <a:t>(её осуществляют в целях обеспечения успешной боевой деятельности) состоит из системы мероприятий по обучению и воспитанию военнослужащих и подготовке подразделений и частей для совместных боевых действий. В её процессе с военнослужащими проводят занятия и тренировки по различным предметам обучения, боевые стрельбы, а также учения – наиболее эффективную форму полевой, морской и воздушной выучки личного состава.</a:t>
            </a:r>
          </a:p>
        </p:txBody>
      </p:sp>
      <p:pic>
        <p:nvPicPr>
          <p:cNvPr id="8194" name="Picture 2" descr="http://www.zelenograd24.ru/upload/resize_cache/ajaxuploader/1bb/300_200_1/1bb986080f20c0c4341572d6f9a7c6a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25" y="4500563"/>
            <a:ext cx="3286125" cy="2179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4" descr="https://im3-tub-ru.yandex.net/i?id=e26e944ac13441c585886787677afc21&amp;n=33&amp;h=215&amp;w=32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38" y="4714875"/>
            <a:ext cx="3076575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37922"/>
          </a:xfrm>
        </p:spPr>
        <p:txBody>
          <a:bodyPr>
            <a:noAutofit/>
          </a:bodyPr>
          <a:lstStyle/>
          <a:p>
            <a:pPr marL="484632" algn="ctr"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Какими документами регламентирована повседневная деятельность военнослужащих?</a:t>
            </a:r>
            <a:endParaRPr lang="ru-RU" sz="2800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71563"/>
            <a:ext cx="9144000" cy="5383212"/>
          </a:xfrm>
        </p:spPr>
        <p:txBody>
          <a:bodyPr/>
          <a:lstStyle/>
          <a:p>
            <a:pPr eaLnBrk="1" hangingPunct="1"/>
            <a:r>
              <a:rPr lang="ru-RU" sz="2000" u="sng" smtClean="0">
                <a:solidFill>
                  <a:srgbClr val="FFFF00"/>
                </a:solidFill>
              </a:rPr>
              <a:t>Повседневная деятельность </a:t>
            </a:r>
            <a:r>
              <a:rPr lang="ru-RU" sz="2000" smtClean="0"/>
              <a:t>охватывает практически все остальные стороны жизни военнослужащих. В каждой воинской части её осуществляют в соответствии с требованиями общевоинских уставов Вооружённых Сил РФ. Они регламентируют эту деятельность в целях поддержания в подразделениях и частях внутреннего порядка и дисциплины, обеспечивающих высокую боевую готовность, учёбу военнослужащих, организованное выполнение других задач и сохранение здоровья личного состава.</a:t>
            </a:r>
          </a:p>
        </p:txBody>
      </p:sp>
      <p:pic>
        <p:nvPicPr>
          <p:cNvPr id="7170" name="Picture 2" descr="http://silaslova.zp.ua/uploads/posts/2015-05/thumbs/1431007255_2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16575" y="4214813"/>
            <a:ext cx="3336925" cy="249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99032"/>
          </a:xfrm>
        </p:spPr>
        <p:txBody>
          <a:bodyPr/>
          <a:lstStyle/>
          <a:p>
            <a:pPr marL="484632"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Что называют боевым мастерством?</a:t>
            </a:r>
            <a:endParaRPr lang="ru-RU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28750"/>
            <a:ext cx="9144000" cy="4572000"/>
          </a:xfrm>
        </p:spPr>
        <p:txBody>
          <a:bodyPr/>
          <a:lstStyle/>
          <a:p>
            <a:pPr eaLnBrk="1" hangingPunct="1"/>
            <a:r>
              <a:rPr lang="ru-RU" sz="2000" u="sng" smtClean="0">
                <a:solidFill>
                  <a:srgbClr val="FFFF00"/>
                </a:solidFill>
              </a:rPr>
              <a:t>Боевое мастерство </a:t>
            </a:r>
            <a:r>
              <a:rPr lang="ru-RU" sz="2000" smtClean="0"/>
              <a:t>– такая профессиональная подготовленность воина, которая обеспечит наиболее эффективное применение оружия и техники, а также использование условий боевой обстановки для достижения превосходства над противником.</a:t>
            </a:r>
          </a:p>
        </p:txBody>
      </p:sp>
      <p:pic>
        <p:nvPicPr>
          <p:cNvPr id="6146" name="Picture 2" descr="http://2.bp.blogspot.com/-289oCe7OATg/UyFedz971MI/AAAAAAAAM1o/l_z-JuEZAn0/s1600/IMG_058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3143250"/>
            <a:ext cx="8585200" cy="3449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0"/>
            <a:ext cx="8858312" cy="1399032"/>
          </a:xfrm>
        </p:spPr>
        <p:txBody>
          <a:bodyPr>
            <a:normAutofit fontScale="90000"/>
          </a:bodyPr>
          <a:lstStyle/>
          <a:p>
            <a:pPr marL="484632"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В чём заключается дисциплинированность воина?</a:t>
            </a:r>
            <a:endParaRPr lang="ru-RU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85875"/>
            <a:ext cx="9144000" cy="4572000"/>
          </a:xfrm>
        </p:spPr>
        <p:txBody>
          <a:bodyPr/>
          <a:lstStyle/>
          <a:p>
            <a:pPr eaLnBrk="1" hangingPunct="1"/>
            <a:r>
              <a:rPr lang="ru-RU" sz="2800" u="sng" smtClean="0">
                <a:solidFill>
                  <a:srgbClr val="FFFF00"/>
                </a:solidFill>
              </a:rPr>
              <a:t>Дисциплинированность</a:t>
            </a:r>
            <a:r>
              <a:rPr lang="ru-RU" sz="2800" smtClean="0"/>
              <a:t> воина заключается в его уважительном отношении к законам государства и нравственным нормам общества, правилам общежития и воинскому долгу. </a:t>
            </a:r>
            <a:r>
              <a:rPr lang="ru-RU" sz="2800" i="1" smtClean="0"/>
              <a:t>Высшее выражение дисциплинированности</a:t>
            </a:r>
            <a:r>
              <a:rPr lang="ru-RU" sz="2800" smtClean="0"/>
              <a:t> - готовность к самопожертвованию.</a:t>
            </a:r>
          </a:p>
        </p:txBody>
      </p:sp>
      <p:pic>
        <p:nvPicPr>
          <p:cNvPr id="5122" name="Picture 2" descr="http://proimages.ru/images/1318209_voinskaya-prisyaga-zimo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5" y="4071938"/>
            <a:ext cx="3810000" cy="254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632"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Что такое направленность личности?</a:t>
            </a:r>
            <a:endParaRPr lang="ru-RU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5" y="1882775"/>
            <a:ext cx="8858250" cy="4572000"/>
          </a:xfrm>
        </p:spPr>
        <p:txBody>
          <a:bodyPr/>
          <a:lstStyle/>
          <a:p>
            <a:pPr eaLnBrk="1" hangingPunct="1"/>
            <a:r>
              <a:rPr lang="ru-RU" sz="2000" u="sng" smtClean="0">
                <a:solidFill>
                  <a:srgbClr val="FFFF00"/>
                </a:solidFill>
              </a:rPr>
              <a:t>Направленность личности</a:t>
            </a:r>
            <a:r>
              <a:rPr lang="ru-RU" sz="2000" smtClean="0"/>
              <a:t> проявляется в идейных убеждениях, нравственных принципах и мировоззренческих взглядах на те или иные проблемы. Это свойство характеризует человека в отношении того, к чему он стремится и что ценит. Основное требование к направленности личности воина – соответствие его нравственного развития, жизненных целей, личных решений, убеждений и устремлений к интересам нашего общества и задачам повышения боеготовности и боеспособности Вооруженных Сил.</a:t>
            </a:r>
          </a:p>
        </p:txBody>
      </p:sp>
      <p:pic>
        <p:nvPicPr>
          <p:cNvPr id="4098" name="Picture 2" descr="https://im3-tub-ru.yandex.net/i?id=02860cbdd294e470257c7469afd2885e-l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88" y="4572000"/>
            <a:ext cx="3382962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4422"/>
          </a:xfrm>
        </p:spPr>
        <p:txBody>
          <a:bodyPr/>
          <a:lstStyle/>
          <a:p>
            <a:pPr marL="484632" algn="ctr"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Что понимают под характером личности?</a:t>
            </a:r>
            <a:endParaRPr lang="ru-RU" sz="3600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57290" y="3286124"/>
            <a:ext cx="6286544" cy="1571636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Под </a:t>
            </a:r>
            <a:r>
              <a:rPr lang="ru-RU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характером</a:t>
            </a:r>
            <a:r>
              <a:rPr lang="ru-RU" dirty="0"/>
              <a:t> личности понимают совокупность черт, составляющих индивидуальный склад личности человека, проявляющийся в особенностях его поведения и отношения к окружающей среде. </a:t>
            </a:r>
            <a:r>
              <a:rPr lang="ru-RU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черты характера: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1285860"/>
            <a:ext cx="2571768" cy="171451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Воинские: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600" dirty="0"/>
              <a:t>смелость;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600" dirty="0"/>
              <a:t>самоотверженность;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600" dirty="0"/>
              <a:t>мужество;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600" dirty="0"/>
              <a:t>стойкость;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600" dirty="0"/>
              <a:t>бдительность;</a:t>
            </a:r>
            <a:br>
              <a:rPr lang="ru-RU" sz="1600" dirty="0"/>
            </a:br>
            <a:r>
              <a:rPr lang="ru-RU" sz="1600" dirty="0"/>
              <a:t>хладнокровие.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286512" y="1285860"/>
            <a:ext cx="2571768" cy="1714512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Социальные: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600" dirty="0"/>
              <a:t>коллективизм;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600" dirty="0"/>
              <a:t>доброжелательность;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600" dirty="0"/>
              <a:t>товарищество;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600" dirty="0"/>
              <a:t>взаимовыручка.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85720" y="5143464"/>
            <a:ext cx="2571768" cy="1571684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Профессиональные: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600" dirty="0">
                <a:solidFill>
                  <a:schemeClr val="tx1"/>
                </a:solidFill>
              </a:rPr>
              <a:t>трудолюбие;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600" dirty="0">
                <a:solidFill>
                  <a:schemeClr val="tx1"/>
                </a:solidFill>
              </a:rPr>
              <a:t>дисциплина;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600" dirty="0">
                <a:solidFill>
                  <a:schemeClr val="tx1"/>
                </a:solidFill>
              </a:rPr>
              <a:t>аккуратность;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600" dirty="0">
                <a:solidFill>
                  <a:schemeClr val="tx1"/>
                </a:solidFill>
              </a:rPr>
              <a:t>пунктуальность.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286512" y="5143464"/>
            <a:ext cx="2571768" cy="1571684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Личные: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600" dirty="0">
                <a:solidFill>
                  <a:schemeClr val="tx1"/>
                </a:solidFill>
              </a:rPr>
              <a:t>скромность;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600" dirty="0">
                <a:solidFill>
                  <a:schemeClr val="tx1"/>
                </a:solidFill>
              </a:rPr>
              <a:t>гордость;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600" dirty="0">
                <a:solidFill>
                  <a:schemeClr val="tx1"/>
                </a:solidFill>
              </a:rPr>
              <a:t>чувство чести и личного достоинства.</a:t>
            </a:r>
          </a:p>
        </p:txBody>
      </p:sp>
      <p:cxnSp>
        <p:nvCxnSpPr>
          <p:cNvPr id="11" name="Прямая со стрелкой 10"/>
          <p:cNvCxnSpPr/>
          <p:nvPr/>
        </p:nvCxnSpPr>
        <p:spPr>
          <a:xfrm rot="10800000">
            <a:off x="2928938" y="2357438"/>
            <a:ext cx="1428750" cy="92868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V="1">
            <a:off x="4572000" y="2428875"/>
            <a:ext cx="1714500" cy="85725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rot="10800000" flipV="1">
            <a:off x="2857500" y="4857750"/>
            <a:ext cx="1428750" cy="100012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endCxn id="0" idx="1"/>
          </p:cNvCxnSpPr>
          <p:nvPr/>
        </p:nvCxnSpPr>
        <p:spPr>
          <a:xfrm>
            <a:off x="4714875" y="4857750"/>
            <a:ext cx="1571625" cy="107156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256</TotalTime>
  <Words>442</Words>
  <Application>Microsoft Office PowerPoint</Application>
  <PresentationFormat>Экран (4:3)</PresentationFormat>
  <Paragraphs>42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7</vt:i4>
      </vt:variant>
      <vt:variant>
        <vt:lpstr>Заголовки слайдов</vt:lpstr>
      </vt:variant>
      <vt:variant>
        <vt:i4>11</vt:i4>
      </vt:variant>
    </vt:vector>
  </HeadingPairs>
  <TitlesOfParts>
    <vt:vector size="23" baseType="lpstr">
      <vt:lpstr>Arial</vt:lpstr>
      <vt:lpstr>Century Gothic</vt:lpstr>
      <vt:lpstr>Wingdings 2</vt:lpstr>
      <vt:lpstr>Verdana</vt:lpstr>
      <vt:lpstr>Calibri</vt:lpstr>
      <vt:lpstr>Яркая</vt:lpstr>
      <vt:lpstr>Яркая</vt:lpstr>
      <vt:lpstr>Яркая</vt:lpstr>
      <vt:lpstr>Яркая</vt:lpstr>
      <vt:lpstr>Яркая</vt:lpstr>
      <vt:lpstr>Яркая</vt:lpstr>
      <vt:lpstr>Яркая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а</cp:lastModifiedBy>
  <cp:revision>30</cp:revision>
  <dcterms:created xsi:type="dcterms:W3CDTF">2017-03-02T16:15:08Z</dcterms:created>
  <dcterms:modified xsi:type="dcterms:W3CDTF">2018-01-28T04:00:36Z</dcterms:modified>
</cp:coreProperties>
</file>