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8"/>
  </p:notesMasterIdLst>
  <p:sldIdLst>
    <p:sldId id="275" r:id="rId2"/>
    <p:sldId id="272" r:id="rId3"/>
    <p:sldId id="268" r:id="rId4"/>
    <p:sldId id="269" r:id="rId5"/>
    <p:sldId id="258" r:id="rId6"/>
    <p:sldId id="270" r:id="rId7"/>
    <p:sldId id="271" r:id="rId8"/>
    <p:sldId id="257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36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E8F1E-CB10-4597-B411-9989271FD95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E7BF3-4440-481A-9B75-CE33006753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177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E7BF3-4440-481A-9B75-CE330067538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79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rct=j&amp;q=&amp;esrc=s&amp;source=images&amp;cd=&amp;cad=rja&amp;uact=8&amp;ved=0ahUKEwja276X2uzLAhUJBSwKHanMCJwQjRwIBw&amp;url=http://www101.mgsu.ru/index.php?option%3Dcontent%26task%3Dview%26id%3D5886&amp;psig=AFQjCNGcwp96-tf-7IYASGFu648FjCgBBg&amp;ust=1459574739776805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4.gif"/><Relationship Id="rId2" Type="http://schemas.openxmlformats.org/officeDocument/2006/relationships/hyperlink" Target="https://www.google.ru/url?sa=i&amp;rct=j&amp;q=&amp;esrc=s&amp;source=images&amp;cd=&amp;cad=rja&amp;uact=8&amp;ved=0ahUKEwjsurXj2ezLAhVH2ywKHQMgC0QQjRwIBw&amp;url=https://ru.wikipedia.org/wiki/%D0%A2%D1%80%D0%B8%D0%B3%D0%BE%D0%BD%D0%BE%D0%BC%D0%B5%D1%82%D1%80%D0%B8%D1%8F&amp;psig=AFQjCNGcwp96-tf-7IYASGFu648FjCgBBg&amp;ust=1459574739776805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ru/url?sa=i&amp;rct=j&amp;q=&amp;esrc=s&amp;source=images&amp;cd=&amp;cad=rja&amp;uact=8&amp;ved=0ahUKEwjsurXj2ezLAhVH2ywKHQMgC0QQjRwIBw&amp;url=http://www.clascalc.ru/trigonometry.htm&amp;psig=AFQjCNGcwp96-tf-7IYASGFu648FjCgBBg&amp;ust=1459574739776805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openxmlformats.org/officeDocument/2006/relationships/hyperlink" Target="http://www.google.ru/url?sa=i&amp;rct=j&amp;q=&amp;esrc=s&amp;source=images&amp;cd=&amp;cad=rja&amp;uact=8&amp;ved=0ahUKEwjsurXj2ezLAhVH2ywKHQMgC0QQjRwIBw&amp;url=http://www.berdov.com/ege/trigonometry/sign/&amp;psig=AFQjCNGcwp96-tf-7IYASGFu648FjCgBBg&amp;ust=1459574739776805" TargetMode="Externa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10.png"/><Relationship Id="rId5" Type="http://schemas.openxmlformats.org/officeDocument/2006/relationships/image" Target="../media/image810.png"/><Relationship Id="rId4" Type="http://schemas.openxmlformats.org/officeDocument/2006/relationships/image" Target="../media/image7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1610.png"/><Relationship Id="rId7" Type="http://schemas.openxmlformats.org/officeDocument/2006/relationships/image" Target="../media/image200.png"/><Relationship Id="rId2" Type="http://schemas.openxmlformats.org/officeDocument/2006/relationships/image" Target="../media/image15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0.png"/><Relationship Id="rId11" Type="http://schemas.openxmlformats.org/officeDocument/2006/relationships/image" Target="../media/image230.png"/><Relationship Id="rId5" Type="http://schemas.openxmlformats.org/officeDocument/2006/relationships/image" Target="../media/image189.png"/><Relationship Id="rId10" Type="http://schemas.openxmlformats.org/officeDocument/2006/relationships/image" Target="../media/image220.png"/><Relationship Id="rId4" Type="http://schemas.openxmlformats.org/officeDocument/2006/relationships/image" Target="../media/image1710.png"/><Relationship Id="rId9" Type="http://schemas.openxmlformats.org/officeDocument/2006/relationships/image" Target="../media/image2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9.png"/><Relationship Id="rId5" Type="http://schemas.openxmlformats.org/officeDocument/2006/relationships/image" Target="../media/image91.png"/><Relationship Id="rId4" Type="http://schemas.openxmlformats.org/officeDocument/2006/relationships/image" Target="../media/image90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10" Type="http://schemas.openxmlformats.org/officeDocument/2006/relationships/image" Target="../media/image107.png"/><Relationship Id="rId4" Type="http://schemas.openxmlformats.org/officeDocument/2006/relationships/image" Target="../media/image101.png"/><Relationship Id="rId9" Type="http://schemas.openxmlformats.org/officeDocument/2006/relationships/image" Target="../media/image10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5" Type="http://schemas.openxmlformats.org/officeDocument/2006/relationships/image" Target="../media/image570.png"/><Relationship Id="rId10" Type="http://schemas.openxmlformats.org/officeDocument/2006/relationships/image" Target="../media/image63.png"/><Relationship Id="rId4" Type="http://schemas.openxmlformats.org/officeDocument/2006/relationships/image" Target="../media/image7.png"/><Relationship Id="rId9" Type="http://schemas.openxmlformats.org/officeDocument/2006/relationships/image" Target="../media/image6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0.png"/><Relationship Id="rId7" Type="http://schemas.openxmlformats.org/officeDocument/2006/relationships/image" Target="../media/image112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1140.png"/><Relationship Id="rId7" Type="http://schemas.openxmlformats.org/officeDocument/2006/relationships/image" Target="../media/image118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Relationship Id="rId9" Type="http://schemas.openxmlformats.org/officeDocument/2006/relationships/image" Target="../media/image1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0.png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png"/><Relationship Id="rId3" Type="http://schemas.openxmlformats.org/officeDocument/2006/relationships/image" Target="../media/image142.png"/><Relationship Id="rId7" Type="http://schemas.openxmlformats.org/officeDocument/2006/relationships/image" Target="../media/image146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png"/><Relationship Id="rId3" Type="http://schemas.openxmlformats.org/officeDocument/2006/relationships/image" Target="../media/image149.png"/><Relationship Id="rId7" Type="http://schemas.openxmlformats.org/officeDocument/2006/relationships/image" Target="../media/image153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2.png"/><Relationship Id="rId11" Type="http://schemas.openxmlformats.org/officeDocument/2006/relationships/image" Target="../media/image157.png"/><Relationship Id="rId5" Type="http://schemas.openxmlformats.org/officeDocument/2006/relationships/image" Target="../media/image151.png"/><Relationship Id="rId10" Type="http://schemas.openxmlformats.org/officeDocument/2006/relationships/image" Target="../media/image156.png"/><Relationship Id="rId4" Type="http://schemas.openxmlformats.org/officeDocument/2006/relationships/image" Target="../media/image150.png"/><Relationship Id="rId9" Type="http://schemas.openxmlformats.org/officeDocument/2006/relationships/image" Target="../media/image15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png"/><Relationship Id="rId3" Type="http://schemas.openxmlformats.org/officeDocument/2006/relationships/image" Target="../media/image159.png"/><Relationship Id="rId7" Type="http://schemas.openxmlformats.org/officeDocument/2006/relationships/image" Target="../media/image163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4" Type="http://schemas.openxmlformats.org/officeDocument/2006/relationships/image" Target="../media/image16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3" Type="http://schemas.openxmlformats.org/officeDocument/2006/relationships/image" Target="../media/image166.png"/><Relationship Id="rId7" Type="http://schemas.openxmlformats.org/officeDocument/2006/relationships/image" Target="../media/image170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9.png"/><Relationship Id="rId11" Type="http://schemas.openxmlformats.org/officeDocument/2006/relationships/image" Target="../media/image174.png"/><Relationship Id="rId5" Type="http://schemas.openxmlformats.org/officeDocument/2006/relationships/image" Target="../media/image168.png"/><Relationship Id="rId10" Type="http://schemas.openxmlformats.org/officeDocument/2006/relationships/image" Target="../media/image173.png"/><Relationship Id="rId4" Type="http://schemas.openxmlformats.org/officeDocument/2006/relationships/image" Target="../media/image167.png"/><Relationship Id="rId9" Type="http://schemas.openxmlformats.org/officeDocument/2006/relationships/image" Target="../media/image17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7" Type="http://schemas.openxmlformats.org/officeDocument/2006/relationships/image" Target="../media/image180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9.png"/><Relationship Id="rId5" Type="http://schemas.openxmlformats.org/officeDocument/2006/relationships/image" Target="../media/image178.png"/><Relationship Id="rId4" Type="http://schemas.openxmlformats.org/officeDocument/2006/relationships/image" Target="../media/image17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9" Type="http://schemas.openxmlformats.org/officeDocument/2006/relationships/image" Target="../media/image42.png"/><Relationship Id="rId21" Type="http://schemas.openxmlformats.org/officeDocument/2006/relationships/image" Target="../media/image24.png"/><Relationship Id="rId34" Type="http://schemas.openxmlformats.org/officeDocument/2006/relationships/image" Target="../media/image37.png"/><Relationship Id="rId7" Type="http://schemas.openxmlformats.org/officeDocument/2006/relationships/image" Target="../media/image10.png"/><Relationship Id="rId2" Type="http://schemas.openxmlformats.org/officeDocument/2006/relationships/image" Target="../media/image510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29" Type="http://schemas.openxmlformats.org/officeDocument/2006/relationships/image" Target="../media/image32.png"/><Relationship Id="rId41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32" Type="http://schemas.openxmlformats.org/officeDocument/2006/relationships/image" Target="../media/image35.png"/><Relationship Id="rId37" Type="http://schemas.openxmlformats.org/officeDocument/2006/relationships/image" Target="../media/image40.png"/><Relationship Id="rId40" Type="http://schemas.openxmlformats.org/officeDocument/2006/relationships/image" Target="../media/image43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36" Type="http://schemas.openxmlformats.org/officeDocument/2006/relationships/image" Target="../media/image39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image" Target="../media/image34.png"/><Relationship Id="rId4" Type="http://schemas.openxmlformats.org/officeDocument/2006/relationships/image" Target="../media/image711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png"/><Relationship Id="rId35" Type="http://schemas.openxmlformats.org/officeDocument/2006/relationships/image" Target="../media/image38.png"/><Relationship Id="rId8" Type="http://schemas.openxmlformats.org/officeDocument/2006/relationships/image" Target="../media/image11.png"/><Relationship Id="rId3" Type="http://schemas.openxmlformats.org/officeDocument/2006/relationships/image" Target="../media/image611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33" Type="http://schemas.openxmlformats.org/officeDocument/2006/relationships/image" Target="../media/image36.png"/><Relationship Id="rId38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064840" y="3468977"/>
            <a:ext cx="6553200" cy="69337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тригонометрия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67455" y="254765"/>
            <a:ext cx="7614592" cy="715145"/>
          </a:xfrm>
        </p:spPr>
        <p:txBody>
          <a:bodyPr/>
          <a:lstStyle/>
          <a:p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есть такая наука, которая ПОКАЗЫВАЕТ, КАК ИЗ ЗНАЕМЫХ КОЛИЧЕСТВ НАХОДИТЬ ДРУГИЕ, НАМ ЕЩЕ НЕИЗВЕСТНЫЕ.</a:t>
            </a:r>
            <a:b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Д.с.аНИЧКОВ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859969" y="5926124"/>
            <a:ext cx="4968552" cy="85916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 cap="all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600" b="1" dirty="0" smtClean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 descr="https://upload.wikimedia.org/wikipedia/commons/thumb/7/7b/Circle-trig7.svg/338px-Circle-trig7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969910"/>
            <a:ext cx="383204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berdov.com/img/ege/trigonometry/sign/sample1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1619" y="4131383"/>
            <a:ext cx="2664296" cy="222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lascalc.ru/Images/sin-circle.gif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552" y="3740359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101.mgsu.ru/images/stories/abiturient/CTPO/2814165.pn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6008" y="620688"/>
            <a:ext cx="3456384" cy="292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://www.pgfenglish.ru/sites/cool_urok.pn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581127"/>
            <a:ext cx="1357630" cy="9036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256521" y="603253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Составители: Антипова Л.А.  преподаватель  ГБПОУ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ТСиТ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№29.</a:t>
            </a:r>
          </a:p>
        </p:txBody>
      </p:sp>
    </p:spTree>
    <p:extLst>
      <p:ext uri="{BB962C8B-B14F-4D97-AF65-F5344CB8AC3E}">
        <p14:creationId xmlns:p14="http://schemas.microsoft.com/office/powerpoint/2010/main" val="96381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Скругленный прямоугольник 61"/>
          <p:cNvSpPr/>
          <p:nvPr/>
        </p:nvSpPr>
        <p:spPr>
          <a:xfrm>
            <a:off x="3847807" y="1687407"/>
            <a:ext cx="4680520" cy="4810189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68952" cy="103942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9. Формулы приведения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6" name="Прямая со стрелкой 185"/>
          <p:cNvCxnSpPr>
            <a:cxnSpLocks noChangeShapeType="1"/>
            <a:stCxn id="183" idx="3"/>
          </p:cNvCxnSpPr>
          <p:nvPr/>
        </p:nvCxnSpPr>
        <p:spPr bwMode="auto">
          <a:xfrm flipV="1">
            <a:off x="5976293" y="3221905"/>
            <a:ext cx="1450257" cy="95011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1" name="Прямая со стрелкой 190"/>
          <p:cNvCxnSpPr>
            <a:cxnSpLocks noChangeShapeType="1"/>
            <a:stCxn id="183" idx="3"/>
          </p:cNvCxnSpPr>
          <p:nvPr/>
        </p:nvCxnSpPr>
        <p:spPr bwMode="auto">
          <a:xfrm flipV="1">
            <a:off x="5976293" y="2718824"/>
            <a:ext cx="911857" cy="1453191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0" name="Поле 543"/>
          <p:cNvSpPr txBox="1">
            <a:spLocks noChangeArrowheads="1"/>
          </p:cNvSpPr>
          <p:nvPr/>
        </p:nvSpPr>
        <p:spPr bwMode="auto">
          <a:xfrm>
            <a:off x="7264112" y="4667861"/>
            <a:ext cx="516632" cy="362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291" name="Группа 290"/>
          <p:cNvGrpSpPr/>
          <p:nvPr/>
        </p:nvGrpSpPr>
        <p:grpSpPr>
          <a:xfrm>
            <a:off x="991839" y="1687407"/>
            <a:ext cx="7499361" cy="4708811"/>
            <a:chOff x="1115616" y="1687407"/>
            <a:chExt cx="7499361" cy="470881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6" name="Поле 964"/>
                <p:cNvSpPr txBox="1"/>
                <p:nvPr/>
              </p:nvSpPr>
              <p:spPr>
                <a:xfrm>
                  <a:off x="1115616" y="1736537"/>
                  <a:ext cx="2613868" cy="229655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prstClr val="black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sin(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effectLst/>
                              <a:latin typeface="Cambria Math"/>
                              <a:ea typeface="Cambria Math" pitchFamily="18" charset="0"/>
                              <a:cs typeface="Calibri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𝝅</m:t>
                          </m:r>
                        </m:num>
                        <m:den>
                          <m:r>
                            <a:rPr lang="ru-RU" sz="2000" b="1" i="1"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en-US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 − t) = </a:t>
                  </a:r>
                  <a:r>
                    <a:rPr lang="ru-RU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со</a:t>
                  </a:r>
                  <a:r>
                    <a:rPr lang="en-US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s t </a:t>
                  </a:r>
                  <a:endParaRPr lang="ru-RU" sz="20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со</a:t>
                  </a:r>
                  <a:r>
                    <a:rPr lang="en-US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s(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effectLst/>
                              <a:latin typeface="Cambria Math"/>
                              <a:ea typeface="Cambria Math" pitchFamily="18" charset="0"/>
                              <a:cs typeface="Calibri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𝝅</m:t>
                          </m:r>
                        </m:num>
                        <m:den>
                          <m:r>
                            <a:rPr lang="ru-RU" sz="2000" b="1" i="1"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en-US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 − t) =  sin t </a:t>
                  </a:r>
                  <a:endParaRPr lang="ru-RU" sz="20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sin(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effectLst/>
                              <a:latin typeface="Cambria Math"/>
                              <a:ea typeface="Cambria Math" pitchFamily="18" charset="0"/>
                              <a:cs typeface="Calibri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𝝅</m:t>
                          </m:r>
                        </m:num>
                        <m:den>
                          <m:r>
                            <a:rPr lang="ru-RU" sz="2000" b="1" i="1"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en-US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 + t) = </a:t>
                  </a:r>
                  <a:r>
                    <a:rPr lang="ru-RU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со</a:t>
                  </a:r>
                  <a:r>
                    <a:rPr lang="en-US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s t </a:t>
                  </a:r>
                  <a:endParaRPr lang="ru-RU" sz="20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со</a:t>
                  </a:r>
                  <a:r>
                    <a:rPr lang="en-US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s(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effectLst/>
                              <a:latin typeface="Cambria Math"/>
                              <a:ea typeface="Cambria Math" pitchFamily="18" charset="0"/>
                              <a:cs typeface="Calibri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𝝅</m:t>
                          </m:r>
                        </m:num>
                        <m:den>
                          <m:r>
                            <a:rPr lang="ru-RU" sz="2000" b="1" i="1"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en-US" sz="2000" b="1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rPr>
                    <a:t> + t) = − sin t </a:t>
                  </a:r>
                  <a:endParaRPr lang="ru-RU" sz="20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1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 </a:t>
                  </a:r>
                  <a:endParaRPr lang="ru-RU" sz="1100" dirty="0"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46" name="Поле 9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5616" y="1736537"/>
                  <a:ext cx="2613868" cy="229655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2564" b="-2910"/>
                  </a:stretch>
                </a:blipFill>
                <a:ln w="6350">
                  <a:solidFill>
                    <a:prstClr val="black"/>
                  </a:solidFill>
                </a:ln>
                <a:effectLst/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7" name="Поле 2737"/>
            <p:cNvSpPr txBox="1"/>
            <p:nvPr/>
          </p:nvSpPr>
          <p:spPr>
            <a:xfrm>
              <a:off x="1115616" y="4253152"/>
              <a:ext cx="2613868" cy="21430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sin(2</a:t>
              </a:r>
              <a:r>
                <a:rPr lang="ru-RU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π</a:t>
              </a:r>
              <a:r>
                <a:rPr lang="en-US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 − t) = − sin t</a:t>
              </a:r>
              <a:endParaRPr lang="ru-RU" sz="2000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со</a:t>
              </a:r>
              <a:r>
                <a:rPr lang="en-US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s(2</a:t>
              </a:r>
              <a:r>
                <a:rPr lang="ru-RU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π</a:t>
              </a:r>
              <a:r>
                <a:rPr lang="en-US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 − t) =  </a:t>
              </a:r>
              <a:r>
                <a:rPr lang="ru-RU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со</a:t>
              </a:r>
              <a:r>
                <a:rPr lang="en-US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s t</a:t>
              </a:r>
              <a:endParaRPr lang="ru-RU" sz="2000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sin(2</a:t>
              </a:r>
              <a:r>
                <a:rPr lang="ru-RU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π</a:t>
              </a:r>
              <a:r>
                <a:rPr lang="en-US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 + t) =  sin t</a:t>
              </a:r>
              <a:endParaRPr lang="ru-RU" sz="2000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со</a:t>
              </a:r>
              <a:r>
                <a:rPr lang="en-US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s(2</a:t>
              </a:r>
              <a:r>
                <a:rPr lang="ru-RU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π</a:t>
              </a:r>
              <a:r>
                <a:rPr lang="en-US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 + t) =  </a:t>
              </a:r>
              <a:r>
                <a:rPr lang="ru-RU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со</a:t>
              </a:r>
              <a:r>
                <a:rPr lang="en-US" sz="2000" b="1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rPr>
                <a:t>s t</a:t>
              </a:r>
              <a:endParaRPr lang="ru-RU" sz="2000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800" b="1" dirty="0"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 </a:t>
              </a:r>
              <a:endParaRPr lang="ru-RU" sz="1100" dirty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>
                  <a:effectLst/>
                  <a:ea typeface="Calibri"/>
                  <a:cs typeface="Times New Roman"/>
                </a:rPr>
                <a:t> </a:t>
              </a:r>
              <a:endParaRPr lang="ru-RU" sz="1100" dirty="0">
                <a:effectLst/>
                <a:ea typeface="Calibri"/>
                <a:cs typeface="Times New Roman"/>
              </a:endParaRPr>
            </a:p>
          </p:txBody>
        </p:sp>
        <p:grpSp>
          <p:nvGrpSpPr>
            <p:cNvPr id="290" name="Группа 289"/>
            <p:cNvGrpSpPr/>
            <p:nvPr/>
          </p:nvGrpSpPr>
          <p:grpSpPr>
            <a:xfrm>
              <a:off x="4166089" y="1687407"/>
              <a:ext cx="4448888" cy="4708811"/>
              <a:chOff x="4024485" y="1728585"/>
              <a:chExt cx="4448888" cy="4708811"/>
            </a:xfrm>
          </p:grpSpPr>
          <p:cxnSp>
            <p:nvCxnSpPr>
              <p:cNvPr id="196" name="Прямая со стрелкой 195"/>
              <p:cNvCxnSpPr>
                <a:cxnSpLocks noChangeShapeType="1"/>
                <a:stCxn id="180" idx="2"/>
              </p:cNvCxnSpPr>
              <p:nvPr/>
            </p:nvCxnSpPr>
            <p:spPr bwMode="auto">
              <a:xfrm flipH="1" flipV="1">
                <a:off x="6010828" y="4127709"/>
                <a:ext cx="1511600" cy="902266"/>
              </a:xfrm>
              <a:prstGeom prst="straightConnector1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9" name="Поле 508"/>
              <p:cNvSpPr txBox="1">
                <a:spLocks noChangeArrowheads="1"/>
              </p:cNvSpPr>
              <p:nvPr/>
            </p:nvSpPr>
            <p:spPr bwMode="auto">
              <a:xfrm>
                <a:off x="7296023" y="2849838"/>
                <a:ext cx="354611" cy="4574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b="1" dirty="0">
                    <a:effectLst/>
                    <a:latin typeface="Calibri"/>
                    <a:ea typeface="Times New Roman"/>
                    <a:cs typeface="Calibri"/>
                  </a:rPr>
                  <a:t>t </a:t>
                </a:r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grpSp>
            <p:nvGrpSpPr>
              <p:cNvPr id="289" name="Группа 288"/>
              <p:cNvGrpSpPr/>
              <p:nvPr/>
            </p:nvGrpSpPr>
            <p:grpSpPr>
              <a:xfrm>
                <a:off x="4024485" y="1728585"/>
                <a:ext cx="4448888" cy="4708811"/>
                <a:chOff x="4031954" y="1755905"/>
                <a:chExt cx="4448888" cy="4708811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2" name="Поле 45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582995" y="1755905"/>
                      <a:ext cx="506921" cy="60688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 xmlns:m="http://schemas.openxmlformats.org/officeDocument/2006/math">
                          <m:f>
                            <m:fPr>
                              <m:ctrlPr>
                                <a:rPr lang="ru-RU" sz="24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</m:ctrlPr>
                            </m:fPr>
                            <m:num>
                              <m:r>
                                <a:rPr lang="ru-RU" sz="24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𝛑</m:t>
                              </m:r>
                            </m:num>
                            <m:den>
                              <m:r>
                                <a:rPr lang="en-US" sz="24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𝟐</m:t>
                              </m:r>
                            </m:den>
                          </m:f>
                        </m:oMath>
                      </a14:m>
                      <a:r>
                        <a:rPr lang="en-US" sz="1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82" name="Поле 45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5582995" y="1755905"/>
                      <a:ext cx="506921" cy="606885"/>
                    </a:xfrm>
                    <a:prstGeom prst="rect">
                      <a:avLst/>
                    </a:prstGeom>
                    <a:blipFill rotWithShape="1">
                      <a:blip r:embed="rId3"/>
                      <a:stretch>
                        <a:fillRect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5" name="Поле 45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877792" y="2267376"/>
                      <a:ext cx="1030452" cy="64136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(</a:t>
                      </a:r>
                      <a14:m>
                        <m:oMath xmlns:m="http://schemas.openxmlformats.org/officeDocument/2006/math">
                          <m:f>
                            <m:fPr>
                              <m:ctrlPr>
                                <a:rPr lang="ru-RU" sz="24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</m:ctrlPr>
                            </m:fPr>
                            <m:num>
                              <m:r>
                                <a:rPr lang="ru-RU" sz="24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𝛑</m:t>
                              </m:r>
                            </m:num>
                            <m:den>
                              <m:r>
                                <a:rPr lang="en-US" sz="24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𝟐</m:t>
                              </m:r>
                            </m:den>
                          </m:f>
                        </m:oMath>
                      </a14:m>
                      <a:r>
                        <a:rPr lang="ru-RU" sz="24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ru-RU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- </a:t>
                      </a:r>
                      <a:r>
                        <a:rPr lang="en-US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t</a:t>
                      </a:r>
                      <a:r>
                        <a:rPr lang="ru-RU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)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85" name="Поле 45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6877792" y="2267376"/>
                      <a:ext cx="1030452" cy="641368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 l="-2367" b="-11429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92" name="Поле 45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85472" y="2339584"/>
                      <a:ext cx="1022596" cy="67974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14:m>
                        <m:oMath xmlns:m="http://schemas.openxmlformats.org/officeDocument/2006/math">
                          <m:f>
                            <m:fPr>
                              <m:ctrlPr>
                                <a:rPr lang="ru-RU" sz="24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</m:ctrlPr>
                            </m:fPr>
                            <m:num>
                              <m:r>
                                <a:rPr lang="ru-RU" sz="24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𝛑</m:t>
                              </m:r>
                            </m:num>
                            <m:den>
                              <m:r>
                                <a:rPr lang="en-US" sz="24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𝟐</m:t>
                              </m:r>
                            </m:den>
                          </m:f>
                          <m:r>
                            <a:rPr lang="ru-RU" sz="2400" b="1" i="1">
                              <a:effectLst/>
                              <a:latin typeface="Cambria Math"/>
                              <a:ea typeface="Calibri"/>
                              <a:cs typeface="Calibri"/>
                            </a:rPr>
                            <m:t> </m:t>
                          </m:r>
                        </m:oMath>
                      </a14:m>
                      <a:r>
                        <a:rPr lang="ru-RU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+ </a:t>
                      </a:r>
                      <a:r>
                        <a:rPr lang="en-US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t</a:t>
                      </a:r>
                      <a:r>
                        <a:rPr lang="ru-RU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)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92" name="Поле 45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4285472" y="2339584"/>
                      <a:ext cx="1022596" cy="679742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 l="-2976" r="-4762" b="-5405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93" name="Поле 548"/>
                <p:cNvSpPr txBox="1">
                  <a:spLocks noChangeArrowheads="1"/>
                </p:cNvSpPr>
                <p:nvPr/>
              </p:nvSpPr>
              <p:spPr bwMode="auto">
                <a:xfrm>
                  <a:off x="5104314" y="2070747"/>
                  <a:ext cx="589466" cy="4189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latin typeface="Calibri"/>
                      <a:ea typeface="Calibri"/>
                      <a:cs typeface="Times New Roman"/>
                    </a:rPr>
                    <a:t>+</a:t>
                  </a:r>
                  <a:r>
                    <a:rPr lang="en-US" sz="2400" b="1" dirty="0">
                      <a:effectLst/>
                      <a:latin typeface="Calibri"/>
                      <a:ea typeface="Times New Roman"/>
                      <a:cs typeface="Calibri"/>
                    </a:rPr>
                    <a:t>t</a:t>
                  </a:r>
                  <a:endParaRPr lang="ru-RU" sz="24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98" name="Поле 510"/>
                <p:cNvSpPr txBox="1">
                  <a:spLocks noChangeArrowheads="1"/>
                </p:cNvSpPr>
                <p:nvPr/>
              </p:nvSpPr>
              <p:spPr bwMode="auto">
                <a:xfrm>
                  <a:off x="7393018" y="4965589"/>
                  <a:ext cx="1087824" cy="5463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600" b="1" dirty="0">
                      <a:effectLst/>
                      <a:latin typeface="Calibri"/>
                      <a:ea typeface="Calibri"/>
                      <a:cs typeface="Times New Roman"/>
                    </a:rPr>
                    <a:t> </a:t>
                  </a:r>
                  <a:r>
                    <a:rPr lang="ru-RU" sz="2400" b="1" dirty="0">
                      <a:effectLst/>
                      <a:latin typeface="Calibri"/>
                      <a:ea typeface="Calibri"/>
                      <a:cs typeface="Times New Roman"/>
                    </a:rPr>
                    <a:t>(2</a:t>
                  </a:r>
                  <a:r>
                    <a:rPr lang="ru-RU" sz="2400" b="1" dirty="0">
                      <a:effectLst/>
                      <a:latin typeface="Calibri"/>
                      <a:ea typeface="Calibri"/>
                      <a:cs typeface="Calibri"/>
                    </a:rPr>
                    <a:t>π </a:t>
                  </a:r>
                  <a:r>
                    <a:rPr lang="ru-RU" sz="2400" b="1" dirty="0">
                      <a:effectLst/>
                      <a:latin typeface="Calibri"/>
                      <a:ea typeface="Times New Roman"/>
                      <a:cs typeface="Calibri"/>
                    </a:rPr>
                    <a:t>- </a:t>
                  </a:r>
                  <a:r>
                    <a:rPr lang="en-US" sz="2400" b="1" dirty="0">
                      <a:effectLst/>
                      <a:latin typeface="Calibri"/>
                      <a:ea typeface="Times New Roman"/>
                      <a:cs typeface="Calibri"/>
                    </a:rPr>
                    <a:t>t</a:t>
                  </a:r>
                  <a:r>
                    <a:rPr lang="ru-RU" sz="2400" b="1" dirty="0">
                      <a:effectLst/>
                      <a:latin typeface="Calibri"/>
                      <a:ea typeface="Times New Roman"/>
                      <a:cs typeface="Calibri"/>
                    </a:rPr>
                    <a:t>)</a:t>
                  </a:r>
                  <a:endParaRPr lang="ru-RU" sz="24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02" name="Поле 596"/>
                <p:cNvSpPr txBox="1">
                  <a:spLocks noChangeArrowheads="1"/>
                </p:cNvSpPr>
                <p:nvPr/>
              </p:nvSpPr>
              <p:spPr bwMode="auto">
                <a:xfrm>
                  <a:off x="7762977" y="3156834"/>
                  <a:ext cx="589466" cy="4189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latin typeface="Calibri"/>
                      <a:ea typeface="Calibri"/>
                      <a:cs typeface="Times New Roman"/>
                    </a:rPr>
                    <a:t>+</a:t>
                  </a:r>
                  <a:r>
                    <a:rPr lang="en-US" sz="2400" b="1" dirty="0">
                      <a:effectLst/>
                      <a:latin typeface="Calibri"/>
                      <a:ea typeface="Times New Roman"/>
                      <a:cs typeface="Calibri"/>
                    </a:rPr>
                    <a:t>t</a:t>
                  </a:r>
                  <a:endParaRPr lang="ru-RU" sz="24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03" name="Поле 597"/>
                <p:cNvSpPr txBox="1">
                  <a:spLocks noChangeArrowheads="1"/>
                </p:cNvSpPr>
                <p:nvPr/>
              </p:nvSpPr>
              <p:spPr bwMode="auto">
                <a:xfrm>
                  <a:off x="7780744" y="4387976"/>
                  <a:ext cx="635108" cy="5839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latin typeface="Calibri"/>
                      <a:ea typeface="Times New Roman"/>
                      <a:cs typeface="Calibri"/>
                    </a:rPr>
                    <a:t>-</a:t>
                  </a:r>
                  <a:r>
                    <a:rPr lang="en-US" sz="2400" b="1" dirty="0">
                      <a:effectLst/>
                      <a:latin typeface="Calibri"/>
                      <a:ea typeface="Times New Roman"/>
                      <a:cs typeface="Calibri"/>
                    </a:rPr>
                    <a:t>t</a:t>
                  </a:r>
                  <a:endParaRPr lang="ru-RU" sz="24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73" name="Поле 595"/>
                <p:cNvSpPr txBox="1">
                  <a:spLocks noChangeArrowheads="1"/>
                </p:cNvSpPr>
                <p:nvPr/>
              </p:nvSpPr>
              <p:spPr bwMode="auto">
                <a:xfrm>
                  <a:off x="6459337" y="2070747"/>
                  <a:ext cx="534727" cy="4916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latin typeface="Calibri"/>
                      <a:ea typeface="Times New Roman"/>
                      <a:cs typeface="Calibri"/>
                    </a:rPr>
                    <a:t>-</a:t>
                  </a:r>
                  <a:r>
                    <a:rPr lang="en-US" sz="2400" b="1" dirty="0">
                      <a:effectLst/>
                      <a:latin typeface="Calibri"/>
                      <a:ea typeface="Times New Roman"/>
                      <a:cs typeface="Calibri"/>
                    </a:rPr>
                    <a:t>t</a:t>
                  </a:r>
                  <a:endParaRPr lang="ru-RU" sz="24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grpSp>
              <p:nvGrpSpPr>
                <p:cNvPr id="286" name="Группа 285"/>
                <p:cNvGrpSpPr/>
                <p:nvPr/>
              </p:nvGrpSpPr>
              <p:grpSpPr>
                <a:xfrm>
                  <a:off x="4031954" y="1755905"/>
                  <a:ext cx="4448888" cy="4708811"/>
                  <a:chOff x="4031954" y="1755905"/>
                  <a:chExt cx="4448888" cy="4708811"/>
                </a:xfrm>
              </p:grpSpPr>
              <p:grpSp>
                <p:nvGrpSpPr>
                  <p:cNvPr id="277" name="Группа 276"/>
                  <p:cNvGrpSpPr/>
                  <p:nvPr/>
                </p:nvGrpSpPr>
                <p:grpSpPr>
                  <a:xfrm>
                    <a:off x="4031954" y="1755905"/>
                    <a:ext cx="4448888" cy="4708811"/>
                    <a:chOff x="4031954" y="1755905"/>
                    <a:chExt cx="4448888" cy="4708811"/>
                  </a:xfrm>
                </p:grpSpPr>
                <p:cxnSp>
                  <p:nvCxnSpPr>
                    <p:cNvPr id="251" name="Прямая со стрелкой 250"/>
                    <p:cNvCxnSpPr/>
                    <p:nvPr/>
                  </p:nvCxnSpPr>
                  <p:spPr>
                    <a:xfrm flipV="1">
                      <a:off x="4031954" y="4167470"/>
                      <a:ext cx="4333437" cy="24364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9" name="Прямая со стрелкой 248"/>
                    <p:cNvCxnSpPr/>
                    <p:nvPr/>
                  </p:nvCxnSpPr>
                  <p:spPr>
                    <a:xfrm flipH="1" flipV="1">
                      <a:off x="5990248" y="1846893"/>
                      <a:ext cx="20579" cy="4617822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3" name="Поле 44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567655" y="4049987"/>
                      <a:ext cx="398280" cy="38105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84" name="Овал 1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74959" y="2588060"/>
                      <a:ext cx="3309554" cy="3268395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cxnSp>
                  <p:nvCxnSpPr>
                    <p:cNvPr id="187" name="Прямая со стрелкой 186"/>
                    <p:cNvCxnSpPr>
                      <a:cxnSpLocks noChangeShapeType="1"/>
                      <a:endCxn id="180" idx="2"/>
                    </p:cNvCxnSpPr>
                    <p:nvPr/>
                  </p:nvCxnSpPr>
                  <p:spPr bwMode="auto">
                    <a:xfrm>
                      <a:off x="6000164" y="5026788"/>
                      <a:ext cx="1522264" cy="3187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sys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188" name="Прямая со стрелкой 187"/>
                    <p:cNvCxnSpPr>
                      <a:cxnSpLocks noChangeShapeType="1"/>
                      <a:stCxn id="183" idx="3"/>
                    </p:cNvCxnSpPr>
                    <p:nvPr/>
                  </p:nvCxnSpPr>
                  <p:spPr bwMode="auto">
                    <a:xfrm flipH="1" flipV="1">
                      <a:off x="5206085" y="2787323"/>
                      <a:ext cx="759850" cy="1453190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189" name="Прямая со стрелкой 188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206085" y="2812229"/>
                      <a:ext cx="0" cy="1379605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sys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190" name="Поле 50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011311" y="1755905"/>
                      <a:ext cx="551592" cy="54546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95" name="Поле 46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622009" y="3676793"/>
                      <a:ext cx="784659" cy="54546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2π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cxnSp>
                  <p:nvCxnSpPr>
                    <p:cNvPr id="197" name="Прямая со стрелкой 19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037211" y="3290403"/>
                      <a:ext cx="1378981" cy="0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sys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199" name="Полилиния 198"/>
                    <p:cNvSpPr>
                      <a:spLocks/>
                    </p:cNvSpPr>
                    <p:nvPr/>
                  </p:nvSpPr>
                  <p:spPr bwMode="auto">
                    <a:xfrm rot="3059834" flipH="1">
                      <a:off x="5421758" y="2249869"/>
                      <a:ext cx="296109" cy="696288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C00000"/>
                      </a:solidFill>
                      <a:round/>
                      <a:headEnd type="none" w="med" len="med"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0" name="Полилиния 199"/>
                    <p:cNvSpPr>
                      <a:spLocks/>
                    </p:cNvSpPr>
                    <p:nvPr/>
                  </p:nvSpPr>
                  <p:spPr bwMode="auto">
                    <a:xfrm rot="18480601">
                      <a:off x="6319917" y="2210751"/>
                      <a:ext cx="413452" cy="79922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00B050"/>
                      </a:solidFill>
                      <a:round/>
                      <a:headEnd type="none" w="med" len="med"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cxnSp>
                  <p:nvCxnSpPr>
                    <p:cNvPr id="204" name="Прямая со стрелкой 20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245663" y="2812229"/>
                      <a:ext cx="1645130" cy="0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sys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5" name="Прямая со стрелкой 204"/>
                    <p:cNvCxnSpPr>
                      <a:cxnSpLocks noChangeShapeType="1"/>
                      <a:endCxn id="180" idx="2"/>
                    </p:cNvCxnSpPr>
                    <p:nvPr/>
                  </p:nvCxnSpPr>
                  <p:spPr bwMode="auto">
                    <a:xfrm>
                      <a:off x="7442954" y="3312775"/>
                      <a:ext cx="79474" cy="1717200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sys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06" name="Прямая соединительная линия 205"/>
                    <p:cNvCxnSpPr>
                      <a:endCxn id="287" idx="2"/>
                    </p:cNvCxnSpPr>
                    <p:nvPr/>
                  </p:nvCxnSpPr>
                  <p:spPr>
                    <a:xfrm flipV="1">
                      <a:off x="5989764" y="4262228"/>
                      <a:ext cx="484" cy="1534807"/>
                    </a:xfrm>
                    <a:prstGeom prst="line">
                      <a:avLst/>
                    </a:prstGeom>
                    <a:ln w="38100">
                      <a:solidFill>
                        <a:srgbClr val="00B050"/>
                      </a:solidFill>
                    </a:ln>
                    <a:effectLst>
                      <a:glow rad="228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" name="Прямая соединительная линия 206"/>
                    <p:cNvCxnSpPr/>
                    <p:nvPr/>
                  </p:nvCxnSpPr>
                  <p:spPr>
                    <a:xfrm flipV="1">
                      <a:off x="6047437" y="4174243"/>
                      <a:ext cx="1638078" cy="17591"/>
                    </a:xfrm>
                    <a:prstGeom prst="line">
                      <a:avLst/>
                    </a:prstGeom>
                    <a:ln w="38100">
                      <a:solidFill>
                        <a:srgbClr val="FF0000"/>
                      </a:solidFill>
                    </a:ln>
                    <a:effectLst>
                      <a:glow rad="228600">
                        <a:schemeClr val="accent2">
                          <a:satMod val="175000"/>
                          <a:alpha val="40000"/>
                        </a:schemeClr>
                      </a:glow>
                    </a:effectLst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8" name="Прямая соединительная линия 207"/>
                    <p:cNvCxnSpPr/>
                    <p:nvPr/>
                  </p:nvCxnSpPr>
                  <p:spPr>
                    <a:xfrm>
                      <a:off x="4392563" y="4174243"/>
                      <a:ext cx="1675665" cy="8795"/>
                    </a:xfrm>
                    <a:prstGeom prst="line">
                      <a:avLst/>
                    </a:prstGeom>
                    <a:ln w="38100">
                      <a:solidFill>
                        <a:srgbClr val="00B050"/>
                      </a:solidFill>
                    </a:ln>
                    <a:effectLst>
                      <a:glow rad="228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09" name="Поле 97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031954" y="3684002"/>
                      <a:ext cx="516632" cy="44370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π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10" name="Поле 976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525397" y="5707484"/>
                          <a:ext cx="448654" cy="75723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  <m:t>𝟑</m:t>
                                  </m:r>
                                  <m:r>
                                    <a:rPr lang="ru-RU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  <m:t>𝛑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 b="1" dirty="0"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  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10" name="Поле 97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5525397" y="5707484"/>
                          <a:ext cx="448654" cy="757232"/>
                        </a:xfrm>
                        <a:prstGeom prst="rect">
                          <a:avLst/>
                        </a:prstGeom>
                        <a:blipFill rotWithShape="1">
                          <a:blip r:embed="rId6"/>
                          <a:stretch>
                            <a:fillRect/>
                          </a:stretch>
                        </a:blipFill>
                        <a:ln w="9525">
                          <a:noFill/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77" name="Полилиния 176"/>
                    <p:cNvSpPr>
                      <a:spLocks/>
                    </p:cNvSpPr>
                    <p:nvPr/>
                  </p:nvSpPr>
                  <p:spPr bwMode="auto">
                    <a:xfrm rot="18375349" flipV="1">
                      <a:off x="7451070" y="3182751"/>
                      <a:ext cx="399128" cy="622132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C00000"/>
                      </a:solidFill>
                      <a:round/>
                      <a:headEnd type="none" w="med" len="med"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78" name="Полилиния 177"/>
                    <p:cNvSpPr>
                      <a:spLocks/>
                    </p:cNvSpPr>
                    <p:nvPr/>
                  </p:nvSpPr>
                  <p:spPr bwMode="auto">
                    <a:xfrm rot="1435590">
                      <a:off x="7644016" y="4159888"/>
                      <a:ext cx="237923" cy="837905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00B050"/>
                      </a:solidFill>
                      <a:round/>
                      <a:headEnd type="none" w="med" len="med"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cxnSp>
                  <p:nvCxnSpPr>
                    <p:cNvPr id="174" name="Прямая соединительная линия 173"/>
                    <p:cNvCxnSpPr>
                      <a:endCxn id="184" idx="0"/>
                    </p:cNvCxnSpPr>
                    <p:nvPr/>
                  </p:nvCxnSpPr>
                  <p:spPr>
                    <a:xfrm flipV="1">
                      <a:off x="6000164" y="2588060"/>
                      <a:ext cx="29572" cy="1555256"/>
                    </a:xfrm>
                    <a:prstGeom prst="line">
                      <a:avLst/>
                    </a:prstGeom>
                    <a:ln w="38100">
                      <a:solidFill>
                        <a:srgbClr val="FF0000"/>
                      </a:solidFill>
                    </a:ln>
                    <a:effectLst>
                      <a:glow rad="228600">
                        <a:schemeClr val="accent2">
                          <a:satMod val="175000"/>
                          <a:alpha val="40000"/>
                        </a:schemeClr>
                      </a:glow>
                    </a:effectLst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" name="Прямая со стрелкой 169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6869712" y="2824684"/>
                      <a:ext cx="1" cy="1342785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sys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167" name="Поле 54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120199" y="3684003"/>
                      <a:ext cx="360643" cy="46214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p:grpSp>
              <p:sp>
                <p:nvSpPr>
                  <p:cNvPr id="282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61262" y="2517151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83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708899" y="2544260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84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7299" y="3025133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85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31917" y="4758077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87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21355" y="3847203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32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32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65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21113" y="2269743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66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06065" y="3894074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67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37192" y="3920194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68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91063" y="3905854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69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31271" y="3038514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70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39925" y="4764430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71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20871" y="5535960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72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516622" y="3879792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73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39924" y="2552569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74" name="Поле 5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0318" y="3914614"/>
                    <a:ext cx="337785" cy="4150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69188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Скругленный прямоугольник 53"/>
          <p:cNvSpPr/>
          <p:nvPr/>
        </p:nvSpPr>
        <p:spPr>
          <a:xfrm>
            <a:off x="3995936" y="1874181"/>
            <a:ext cx="4680520" cy="4651163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1" name="Группа 40"/>
          <p:cNvGrpSpPr/>
          <p:nvPr/>
        </p:nvGrpSpPr>
        <p:grpSpPr>
          <a:xfrm>
            <a:off x="4133262" y="1832685"/>
            <a:ext cx="4321824" cy="4621907"/>
            <a:chOff x="4017693" y="1545709"/>
            <a:chExt cx="4801252" cy="5184575"/>
          </a:xfrm>
        </p:grpSpPr>
        <p:cxnSp>
          <p:nvCxnSpPr>
            <p:cNvPr id="48" name="Прямая со стрелкой 47"/>
            <p:cNvCxnSpPr/>
            <p:nvPr/>
          </p:nvCxnSpPr>
          <p:spPr>
            <a:xfrm flipH="1" flipV="1">
              <a:off x="6350006" y="1816094"/>
              <a:ext cx="1" cy="473204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>
              <a:off x="4159956" y="4082549"/>
              <a:ext cx="4550985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Группа 79"/>
            <p:cNvGrpSpPr/>
            <p:nvPr/>
          </p:nvGrpSpPr>
          <p:grpSpPr>
            <a:xfrm>
              <a:off x="4017693" y="1545709"/>
              <a:ext cx="4801252" cy="5184575"/>
              <a:chOff x="4934607" y="2086950"/>
              <a:chExt cx="2693080" cy="3103780"/>
            </a:xfrm>
          </p:grpSpPr>
          <p:sp>
            <p:nvSpPr>
              <p:cNvPr id="6" name="Поле 602"/>
              <p:cNvSpPr txBox="1">
                <a:spLocks noChangeArrowheads="1"/>
              </p:cNvSpPr>
              <p:nvPr/>
            </p:nvSpPr>
            <p:spPr bwMode="auto">
              <a:xfrm>
                <a:off x="6752806" y="4368314"/>
                <a:ext cx="192371" cy="250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000" b="1" dirty="0">
                    <a:effectLst/>
                    <a:latin typeface="Calibri"/>
                    <a:ea typeface="Calibri"/>
                    <a:cs typeface="Calibri"/>
                  </a:rPr>
                  <a:t>•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grpSp>
            <p:nvGrpSpPr>
              <p:cNvPr id="79" name="Группа 78"/>
              <p:cNvGrpSpPr/>
              <p:nvPr/>
            </p:nvGrpSpPr>
            <p:grpSpPr>
              <a:xfrm>
                <a:off x="4934607" y="2086950"/>
                <a:ext cx="2693080" cy="3103780"/>
                <a:chOff x="3159883" y="1864800"/>
                <a:chExt cx="2693080" cy="3103780"/>
              </a:xfrm>
            </p:grpSpPr>
            <p:sp>
              <p:nvSpPr>
                <p:cNvPr id="9" name="Овал 8"/>
                <p:cNvSpPr>
                  <a:spLocks noChangeArrowheads="1"/>
                </p:cNvSpPr>
                <p:nvPr/>
              </p:nvSpPr>
              <p:spPr bwMode="auto">
                <a:xfrm>
                  <a:off x="3408367" y="2312952"/>
                  <a:ext cx="2163859" cy="2135080"/>
                </a:xfrm>
                <a:prstGeom prst="ellips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endParaRPr lang="ru-RU"/>
                </a:p>
              </p:txBody>
            </p:sp>
            <p:grpSp>
              <p:nvGrpSpPr>
                <p:cNvPr id="78" name="Группа 77"/>
                <p:cNvGrpSpPr/>
                <p:nvPr/>
              </p:nvGrpSpPr>
              <p:grpSpPr>
                <a:xfrm>
                  <a:off x="3159883" y="1864800"/>
                  <a:ext cx="2693080" cy="3103780"/>
                  <a:chOff x="3150057" y="1893520"/>
                  <a:chExt cx="2693080" cy="3103780"/>
                </a:xfrm>
              </p:grpSpPr>
              <p:grpSp>
                <p:nvGrpSpPr>
                  <p:cNvPr id="77" name="Группа 76"/>
                  <p:cNvGrpSpPr/>
                  <p:nvPr/>
                </p:nvGrpSpPr>
                <p:grpSpPr>
                  <a:xfrm>
                    <a:off x="3150057" y="1893520"/>
                    <a:ext cx="2693080" cy="3103780"/>
                    <a:chOff x="3161334" y="1852382"/>
                    <a:chExt cx="2693080" cy="3103780"/>
                  </a:xfrm>
                </p:grpSpPr>
                <p:grpSp>
                  <p:nvGrpSpPr>
                    <p:cNvPr id="76" name="Группа 75"/>
                    <p:cNvGrpSpPr/>
                    <p:nvPr/>
                  </p:nvGrpSpPr>
                  <p:grpSpPr>
                    <a:xfrm>
                      <a:off x="3161334" y="1852382"/>
                      <a:ext cx="2693080" cy="3103780"/>
                      <a:chOff x="3164424" y="1831149"/>
                      <a:chExt cx="2693080" cy="3103780"/>
                    </a:xfrm>
                  </p:grpSpPr>
                  <p:cxnSp>
                    <p:nvCxnSpPr>
                      <p:cNvPr id="13" name="Прямая со стрелкой 1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520856" y="3346841"/>
                        <a:ext cx="548441" cy="919935"/>
                      </a:xfrm>
                      <a:prstGeom prst="straightConnector1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14" name="Прямая со стрелкой 1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V="1">
                        <a:off x="3960402" y="3346841"/>
                        <a:ext cx="534435" cy="960213"/>
                      </a:xfrm>
                      <a:prstGeom prst="straightConnector1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17" name="Прямая соединительная линия 16"/>
                      <p:cNvCxnSpPr/>
                      <p:nvPr/>
                    </p:nvCxnSpPr>
                    <p:spPr>
                      <a:xfrm flipH="1" flipV="1">
                        <a:off x="4463646" y="2289995"/>
                        <a:ext cx="347" cy="1023689"/>
                      </a:xfrm>
                      <a:prstGeom prst="line">
                        <a:avLst/>
                      </a:prstGeom>
                      <a:ln w="57150">
                        <a:solidFill>
                          <a:srgbClr val="FF0000"/>
                        </a:solidFill>
                      </a:ln>
                      <a:effectLst>
                        <a:glow rad="228600">
                          <a:schemeClr val="accent2">
                            <a:satMod val="175000"/>
                            <a:alpha val="40000"/>
                          </a:schemeClr>
                        </a:glow>
                      </a:effectLst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75" name="Группа 74"/>
                      <p:cNvGrpSpPr/>
                      <p:nvPr/>
                    </p:nvGrpSpPr>
                    <p:grpSpPr>
                      <a:xfrm>
                        <a:off x="3164424" y="1831149"/>
                        <a:ext cx="2693080" cy="3103780"/>
                        <a:chOff x="3155800" y="1898967"/>
                        <a:chExt cx="2693080" cy="3103780"/>
                      </a:xfrm>
                    </p:grpSpPr>
                    <p:sp>
                      <p:nvSpPr>
                        <p:cNvPr id="18" name="Поле 547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891398" y="4426003"/>
                          <a:ext cx="412073" cy="3815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400" b="1" dirty="0"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-</a:t>
                          </a:r>
                          <a:r>
                            <a:rPr lang="en-US" sz="2400" b="1" dirty="0"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t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cxnSp>
                      <p:nvCxnSpPr>
                        <p:cNvPr id="21" name="Прямая со стрелкой 20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flipV="1">
                          <a:off x="4486559" y="2839060"/>
                          <a:ext cx="964575" cy="547724"/>
                        </a:xfrm>
                        <a:prstGeom prst="straightConnector1">
                          <a:avLst/>
                        </a:pr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4" name="Поле 360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324693" y="4158638"/>
                              <a:ext cx="707296" cy="50726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rot="0" vert="horz" wrap="square" lIns="91440" tIns="45720" rIns="91440" bIns="45720" anchor="t" anchorCtr="0" upright="1">
                              <a:noAutofit/>
                            </a:bodyPr>
                            <a:lstStyle/>
                            <a:p>
                              <a:pPr>
                                <a:lnSpc>
                                  <a:spcPct val="115000"/>
                                </a:lnSpc>
                                <a:spcAft>
                                  <a:spcPts val="1000"/>
                                </a:spcAft>
                              </a:pPr>
                              <a:r>
                                <a:rPr lang="ru-RU" sz="1200" b="1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rPr>
                                <a:t> </a:t>
                              </a:r>
                              <a:r>
                                <a:rPr lang="ru-RU" sz="2400" b="1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rPr>
                                <a:t>(</a:t>
                              </a:r>
                              <a14:m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ru-RU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  <m:t>𝟑</m:t>
                                      </m:r>
                                      <m:r>
                                        <a:rPr lang="ru-RU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  <m:t>𝛑</m:t>
                                      </m:r>
                                    </m:num>
                                    <m:den>
                                      <m:r>
                                        <a:rPr lang="en-US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  <m:t>𝟐</m:t>
                                      </m:r>
                                    </m:den>
                                  </m:f>
                                  <m:r>
                                    <a:rPr lang="ru-RU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  <m:t> </m:t>
                                  </m:r>
                                </m:oMath>
                              </a14:m>
                              <a:r>
                                <a:rPr lang="ru-RU" sz="2400" b="1" dirty="0">
                                  <a:effectLst/>
                                  <a:latin typeface="Calibri"/>
                                  <a:ea typeface="Times New Roman"/>
                                  <a:cs typeface="Calibri"/>
                                </a:rPr>
                                <a:t>-</a:t>
                              </a:r>
                              <a:r>
                                <a:rPr lang="en-US" sz="2400" b="1" dirty="0">
                                  <a:effectLst/>
                                  <a:latin typeface="Calibri"/>
                                  <a:ea typeface="Times New Roman"/>
                                  <a:cs typeface="Calibri"/>
                                </a:rPr>
                                <a:t> t</a:t>
                              </a:r>
                              <a:r>
                                <a:rPr lang="ru-RU" sz="2400" b="1" dirty="0">
                                  <a:effectLst/>
                                  <a:latin typeface="Calibri"/>
                                  <a:ea typeface="Times New Roman"/>
                                  <a:cs typeface="Calibri"/>
                                </a:rPr>
                                <a:t>)</a:t>
                              </a:r>
                              <a:endParaRPr lang="ru-RU" sz="24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4" name="Поле 360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 bwMode="auto">
                            <a:xfrm>
                              <a:off x="3324693" y="4158638"/>
                              <a:ext cx="707296" cy="507264"/>
                            </a:xfrm>
                            <a:prstGeom prst="rect">
                              <a:avLst/>
                            </a:prstGeom>
                            <a:blipFill rotWithShape="1">
                              <a:blip r:embed="rId2"/>
                              <a:stretch>
                                <a:fillRect l="-5348"/>
                              </a:stretch>
                            </a:blipFill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r>
                                <a:rPr lang="ru-RU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sp>
                      <p:nvSpPr>
                        <p:cNvPr id="25" name="Поле 390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540920" y="3175422"/>
                          <a:ext cx="209347" cy="2463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0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0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cxnSp>
                      <p:nvCxnSpPr>
                        <p:cNvPr id="27" name="Прямая со стрелкой 26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5064470" y="3408289"/>
                          <a:ext cx="11429" cy="901520"/>
                        </a:xfrm>
                        <a:prstGeom prst="straightConnector1">
                          <a:avLst/>
                        </a:prstGeom>
                        <a:noFill/>
                        <a:ln w="38100">
                          <a:solidFill>
                            <a:srgbClr val="000000"/>
                          </a:solidFill>
                          <a:prstDash val="dash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sp>
                      <p:nvSpPr>
                        <p:cNvPr id="28" name="Поле 430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640917" y="3347807"/>
                          <a:ext cx="207963" cy="3777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400" b="1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Х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29" name="Поле 435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503810" y="1898967"/>
                          <a:ext cx="282643" cy="3777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400" b="1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У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cxnSp>
                      <p:nvCxnSpPr>
                        <p:cNvPr id="30" name="Прямая со стрелкой 29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4477934" y="2856308"/>
                          <a:ext cx="961292" cy="0"/>
                        </a:xfrm>
                        <a:prstGeom prst="straightConnector1">
                          <a:avLst/>
                        </a:prstGeom>
                        <a:noFill/>
                        <a:ln w="38100">
                          <a:solidFill>
                            <a:srgbClr val="000000"/>
                          </a:solidFill>
                          <a:prstDash val="dash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2" name="Поле 312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245044" y="4571071"/>
                              <a:ext cx="293340" cy="43167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rot="0" vert="horz" wrap="square" lIns="91440" tIns="45720" rIns="91440" bIns="45720" anchor="t" anchorCtr="0" upright="1">
                              <a:noAutofit/>
                            </a:bodyPr>
                            <a:lstStyle/>
                            <a:p>
                              <a:pPr>
                                <a:lnSpc>
                                  <a:spcPct val="115000"/>
                                </a:lnSpc>
                                <a:spcAft>
                                  <a:spcPts val="1000"/>
                                </a:spcAft>
                              </a:pPr>
                              <a14:m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ru-RU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  <m:t>𝟑</m:t>
                                      </m:r>
                                      <m:r>
                                        <a:rPr lang="ru-RU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  <m:t>𝛑</m:t>
                                      </m:r>
                                    </m:num>
                                    <m:den>
                                      <m:r>
                                        <a:rPr lang="en-US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  <m:t>𝟐</m:t>
                                      </m:r>
                                    </m:den>
                                  </m:f>
                                </m:oMath>
                              </a14:m>
                              <a:r>
                                <a:rPr lang="en-US" sz="2400" b="1" dirty="0">
                                  <a:effectLst/>
                                  <a:latin typeface="Calibri"/>
                                  <a:ea typeface="Times New Roman"/>
                                  <a:cs typeface="Calibri"/>
                                </a:rPr>
                                <a:t>  </a:t>
                              </a:r>
                              <a:endParaRPr lang="ru-RU" sz="24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32" name="Поле 312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 bwMode="auto">
                            <a:xfrm>
                              <a:off x="4245044" y="4571071"/>
                              <a:ext cx="293340" cy="431676"/>
                            </a:xfrm>
                            <a:prstGeom prst="rect">
                              <a:avLst/>
                            </a:prstGeom>
                            <a:blipFill rotWithShape="1">
                              <a:blip r:embed="rId3"/>
                              <a:stretch>
                                <a:fillRect/>
                              </a:stretch>
                            </a:blipFill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r>
                                <a:rPr lang="ru-RU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sp>
                      <p:nvSpPr>
                        <p:cNvPr id="33" name="Поле 357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819978" y="4496772"/>
                          <a:ext cx="385406" cy="2901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400" b="1" dirty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+</a:t>
                          </a:r>
                          <a:r>
                            <a:rPr lang="en-US" sz="2400" b="1" dirty="0"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t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4" name="Поле 526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5033592" y="4151490"/>
                              <a:ext cx="697378" cy="35806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rot="0" vert="horz" wrap="square" lIns="91440" tIns="45720" rIns="91440" bIns="45720" anchor="t" anchorCtr="0" upright="1">
                              <a:noAutofit/>
                            </a:bodyPr>
                            <a:lstStyle/>
                            <a:p>
                              <a:pPr>
                                <a:lnSpc>
                                  <a:spcPct val="115000"/>
                                </a:lnSpc>
                                <a:spcAft>
                                  <a:spcPts val="1000"/>
                                </a:spcAft>
                              </a:pPr>
                              <a:r>
                                <a:rPr lang="ru-RU" sz="1600" b="1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rPr>
                                <a:t> </a:t>
                              </a:r>
                              <a:r>
                                <a:rPr lang="ru-RU" sz="2400" b="1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rPr>
                                <a:t>(</a:t>
                              </a:r>
                              <a14:m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ru-RU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  <m:t>𝟑</m:t>
                                      </m:r>
                                      <m:r>
                                        <a:rPr lang="ru-RU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  <m:t>𝛑</m:t>
                                      </m:r>
                                    </m:num>
                                    <m:den>
                                      <m:r>
                                        <a:rPr lang="en-US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  <m:t>𝟐</m:t>
                                      </m:r>
                                    </m:den>
                                  </m:f>
                                  <m:r>
                                    <a:rPr lang="ru-RU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  <m:t> </m:t>
                                  </m:r>
                                </m:oMath>
                              </a14:m>
                              <a:r>
                                <a:rPr lang="ru-RU" sz="2400" b="1" dirty="0">
                                  <a:effectLst/>
                                  <a:latin typeface="Calibri"/>
                                  <a:ea typeface="Times New Roman"/>
                                  <a:cs typeface="Calibri"/>
                                </a:rPr>
                                <a:t>-</a:t>
                              </a:r>
                              <a:r>
                                <a:rPr lang="en-US" sz="2400" b="1" dirty="0">
                                  <a:effectLst/>
                                  <a:latin typeface="Calibri"/>
                                  <a:ea typeface="Times New Roman"/>
                                  <a:cs typeface="Calibri"/>
                                </a:rPr>
                                <a:t> t</a:t>
                              </a:r>
                              <a:r>
                                <a:rPr lang="ru-RU" sz="2400" b="1" dirty="0">
                                  <a:effectLst/>
                                  <a:latin typeface="Calibri"/>
                                  <a:ea typeface="Times New Roman"/>
                                  <a:cs typeface="Calibri"/>
                                </a:rPr>
                                <a:t>)</a:t>
                              </a:r>
                              <a:endParaRPr lang="ru-RU" sz="24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34" name="Поле 526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 bwMode="auto">
                            <a:xfrm>
                              <a:off x="5033592" y="4151490"/>
                              <a:ext cx="697378" cy="358060"/>
                            </a:xfrm>
                            <a:prstGeom prst="rect">
                              <a:avLst/>
                            </a:prstGeom>
                            <a:blipFill rotWithShape="1">
                              <a:blip r:embed="rId4"/>
                              <a:stretch>
                                <a:fillRect l="-3784" r="-541" b="-37363"/>
                              </a:stretch>
                            </a:blipFill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r>
                                <a:rPr lang="ru-RU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sp>
                      <p:nvSpPr>
                        <p:cNvPr id="35" name="Поле 60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322052" y="2713671"/>
                          <a:ext cx="168892" cy="250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•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37" name="Поле 389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269676" y="3157609"/>
                          <a:ext cx="337785" cy="2463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0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0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38" name="Поле 975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55800" y="3156196"/>
                          <a:ext cx="337785" cy="30727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4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π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9" name="Поле 977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225995" y="1926833"/>
                              <a:ext cx="331436" cy="42028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rot="0" vert="horz" wrap="square" lIns="91440" tIns="45720" rIns="91440" bIns="45720" anchor="t" anchorCtr="0" upright="1">
                              <a:noAutofit/>
                            </a:bodyPr>
                            <a:lstStyle/>
                            <a:p>
                              <a:pPr>
                                <a:lnSpc>
                                  <a:spcPct val="115000"/>
                                </a:lnSpc>
                                <a:spcAft>
                                  <a:spcPts val="1000"/>
                                </a:spcAft>
                              </a:pPr>
                              <a14:m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ru-RU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  <m:t>𝛑</m:t>
                                      </m:r>
                                    </m:num>
                                    <m:den>
                                      <m:r>
                                        <a:rPr lang="en-US" sz="2400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  <m:t>𝟐</m:t>
                                      </m:r>
                                    </m:den>
                                  </m:f>
                                </m:oMath>
                              </a14:m>
                              <a:r>
                                <a:rPr lang="en-US" sz="2400" b="1" dirty="0">
                                  <a:effectLst/>
                                  <a:latin typeface="Calibri"/>
                                  <a:ea typeface="Times New Roman"/>
                                  <a:cs typeface="Calibri"/>
                                </a:rPr>
                                <a:t>  </a:t>
                              </a:r>
                              <a:endParaRPr lang="ru-RU" sz="24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39" name="Поле 977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 bwMode="auto">
                            <a:xfrm>
                              <a:off x="4225995" y="1926833"/>
                              <a:ext cx="331436" cy="420286"/>
                            </a:xfrm>
                            <a:prstGeom prst="rect">
                              <a:avLst/>
                            </a:prstGeom>
                            <a:blipFill rotWithShape="1">
                              <a:blip r:embed="rId5"/>
                              <a:stretch>
                                <a:fillRect/>
                              </a:stretch>
                            </a:blipFill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r>
                                <a:rPr lang="ru-RU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cxnSp>
                      <p:nvCxnSpPr>
                        <p:cNvPr id="15" name="Прямая соединительная линия 14"/>
                        <p:cNvCxnSpPr/>
                        <p:nvPr/>
                      </p:nvCxnSpPr>
                      <p:spPr>
                        <a:xfrm>
                          <a:off x="3416993" y="3411028"/>
                          <a:ext cx="1048278" cy="0"/>
                        </a:xfrm>
                        <a:prstGeom prst="line">
                          <a:avLst/>
                        </a:prstGeom>
                        <a:ln w="57150">
                          <a:solidFill>
                            <a:srgbClr val="00B050"/>
                          </a:solidFill>
                        </a:ln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6" name="Прямая соединительная линия 15"/>
                        <p:cNvCxnSpPr/>
                        <p:nvPr/>
                      </p:nvCxnSpPr>
                      <p:spPr>
                        <a:xfrm>
                          <a:off x="4518415" y="3411434"/>
                          <a:ext cx="1039157" cy="17566"/>
                        </a:xfrm>
                        <a:prstGeom prst="line">
                          <a:avLst/>
                        </a:prstGeom>
                        <a:ln w="57150">
                          <a:solidFill>
                            <a:srgbClr val="FF0000"/>
                          </a:solidFill>
                        </a:ln>
                        <a:effectLst>
                          <a:glow rad="228600">
                            <a:schemeClr val="accent2">
                              <a:satMod val="175000"/>
                              <a:alpha val="40000"/>
                            </a:schemeClr>
                          </a:glow>
                        </a:effectLst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" name="Прямая соединительная линия 9"/>
                        <p:cNvCxnSpPr/>
                        <p:nvPr/>
                      </p:nvCxnSpPr>
                      <p:spPr>
                        <a:xfrm flipV="1">
                          <a:off x="4465271" y="3403940"/>
                          <a:ext cx="691" cy="1078260"/>
                        </a:xfrm>
                        <a:prstGeom prst="line">
                          <a:avLst/>
                        </a:prstGeom>
                        <a:ln w="57150">
                          <a:solidFill>
                            <a:srgbClr val="00B050"/>
                          </a:solidFill>
                        </a:ln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4" name="Поле 60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49523" y="2666503"/>
                          <a:ext cx="168892" cy="250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•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45" name="Поле 60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856686" y="3231741"/>
                          <a:ext cx="168892" cy="250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•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46" name="Поле 60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958580" y="3245419"/>
                          <a:ext cx="168892" cy="250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•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47" name="Поле 60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64688" y="2161737"/>
                          <a:ext cx="168892" cy="250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•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49" name="Поле 60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297352" y="3244845"/>
                          <a:ext cx="168892" cy="250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•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50" name="Поле 60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69492" y="4311304"/>
                          <a:ext cx="168892" cy="250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•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51" name="Поле 60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473126" y="3245420"/>
                          <a:ext cx="168892" cy="250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•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52" name="Поле 60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313537" y="3256114"/>
                          <a:ext cx="168892" cy="250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•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  <p:sp>
                      <p:nvSpPr>
                        <p:cNvPr id="53" name="Поле 601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70923" y="4161495"/>
                          <a:ext cx="168892" cy="250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400" b="1" dirty="0">
                              <a:effectLst/>
                              <a:latin typeface="Calibri"/>
                              <a:ea typeface="Calibri"/>
                              <a:cs typeface="Calibri"/>
                            </a:rPr>
                            <a:t>•</a:t>
                          </a:r>
                          <a:endParaRPr lang="ru-RU" sz="2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</p:grpSp>
                </p:grpSp>
                <p:cxnSp>
                  <p:nvCxnSpPr>
                    <p:cNvPr id="20" name="Прямая со стрелкой 1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426742" y="2847684"/>
                      <a:ext cx="0" cy="495640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2" name="Прямая со стрелкой 2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943150" y="4288008"/>
                      <a:ext cx="1149232" cy="0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23" name="Прямая со стрелкой 22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3960402" y="3382415"/>
                      <a:ext cx="635" cy="901520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36" name="Полилиния 35"/>
                    <p:cNvSpPr>
                      <a:spLocks/>
                    </p:cNvSpPr>
                    <p:nvPr/>
                  </p:nvSpPr>
                  <p:spPr bwMode="auto">
                    <a:xfrm rot="3061160" flipV="1">
                      <a:off x="4695046" y="4205013"/>
                      <a:ext cx="260933" cy="490805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C00000"/>
                      </a:solidFill>
                      <a:round/>
                      <a:headEnd type="none" w="med" len="med"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" name="Поле 593"/>
                    <p:cNvSpPr txBox="1">
                      <a:spLocks noChangeArrowheads="1"/>
                    </p:cNvSpPr>
                    <p:nvPr/>
                  </p:nvSpPr>
                  <p:spPr bwMode="auto">
                    <a:xfrm flipH="1">
                      <a:off x="3873024" y="4147845"/>
                      <a:ext cx="168575" cy="24562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p:grpSp>
              <p:sp>
                <p:nvSpPr>
                  <p:cNvPr id="26" name="Поле 4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92240" y="2614817"/>
                    <a:ext cx="200322" cy="29204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Times New Roman"/>
                        <a:cs typeface="Calibri"/>
                      </a:rPr>
                      <a:t>t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12" name="Полилиния 11"/>
                  <p:cNvSpPr>
                    <a:spLocks/>
                  </p:cNvSpPr>
                  <p:nvPr/>
                </p:nvSpPr>
                <p:spPr bwMode="auto">
                  <a:xfrm rot="7426664">
                    <a:off x="4069692" y="4217948"/>
                    <a:ext cx="161893" cy="521917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00B050"/>
                    </a:solidFill>
                    <a:round/>
                    <a:headEnd type="none" w="med" len="med"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7" name="Поле 9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50144" y="3207253"/>
                    <a:ext cx="198964" cy="2507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</p:grpSp>
          </p:grp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8372"/>
            <a:ext cx="8568952" cy="103942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Формулы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приведения</a:t>
            </a:r>
            <a:endParaRPr lang="ru-RU" sz="3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Поле 2738"/>
              <p:cNvSpPr txBox="1"/>
              <p:nvPr/>
            </p:nvSpPr>
            <p:spPr>
              <a:xfrm>
                <a:off x="539552" y="2385510"/>
                <a:ext cx="3168353" cy="303417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prstClr val="black"/>
                </a:solidFill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sin(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effectLst/>
                            <a:latin typeface="Cambria Math"/>
                            <a:ea typeface="Cambria Math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ru-RU" sz="2400" b="1" i="1">
                            <a:effectLst/>
                            <a:latin typeface="Cambria Math" pitchFamily="18" charset="0"/>
                            <a:ea typeface="Cambria Math" pitchFamily="18" charset="0"/>
                            <a:cs typeface="Calibri"/>
                          </a:rPr>
                          <m:t>𝟑</m:t>
                        </m:r>
                        <m:r>
                          <a:rPr lang="ru-RU" sz="2400" b="1" i="1">
                            <a:effectLst/>
                            <a:latin typeface="Cambria Math" pitchFamily="18" charset="0"/>
                            <a:ea typeface="Cambria Math" pitchFamily="18" charset="0"/>
                            <a:cs typeface="Calibri"/>
                          </a:rPr>
                          <m:t>𝛑</m:t>
                        </m:r>
                      </m:num>
                      <m:den>
                        <m:r>
                          <a:rPr lang="ru-RU" sz="2400" b="1" i="1">
                            <a:effectLst/>
                            <a:latin typeface="Cambria Math" pitchFamily="18" charset="0"/>
                            <a:ea typeface="Cambria Math" pitchFamily="18" charset="0"/>
                            <a:cs typeface="Calibri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− t) = − </a:t>
                </a:r>
                <a:r>
                  <a:rPr lang="ru-RU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со</a:t>
                </a:r>
                <a:r>
                  <a:rPr lang="en-US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s t </a:t>
                </a:r>
                <a:endParaRPr lang="ru-RU" sz="2400" b="1" dirty="0" smtClean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 smtClean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со</a:t>
                </a:r>
                <a:r>
                  <a:rPr lang="en-US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s(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effectLst/>
                            <a:latin typeface="Cambria Math"/>
                            <a:ea typeface="Cambria Math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ru-RU" sz="2400" b="1" i="1">
                            <a:effectLst/>
                            <a:latin typeface="Cambria Math" pitchFamily="18" charset="0"/>
                            <a:ea typeface="Cambria Math" pitchFamily="18" charset="0"/>
                            <a:cs typeface="Calibri"/>
                          </a:rPr>
                          <m:t>𝟑</m:t>
                        </m:r>
                        <m:r>
                          <a:rPr lang="ru-RU" sz="2400" b="1" i="1">
                            <a:effectLst/>
                            <a:latin typeface="Cambria Math" pitchFamily="18" charset="0"/>
                            <a:ea typeface="Cambria Math" pitchFamily="18" charset="0"/>
                            <a:cs typeface="Calibri"/>
                          </a:rPr>
                          <m:t>𝛑</m:t>
                        </m:r>
                      </m:num>
                      <m:den>
                        <m:r>
                          <a:rPr lang="ru-RU" sz="2400" b="1" i="1">
                            <a:effectLst/>
                            <a:latin typeface="Cambria Math" pitchFamily="18" charset="0"/>
                            <a:ea typeface="Cambria Math" pitchFamily="18" charset="0"/>
                            <a:cs typeface="Calibri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− t) =  − sin t</a:t>
                </a:r>
                <a:endParaRPr lang="ru-RU" sz="2400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sin</a:t>
                </a:r>
                <a:r>
                  <a:rPr lang="ru-RU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effectLst/>
                            <a:latin typeface="Cambria Math"/>
                            <a:ea typeface="Cambria Math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ru-RU" sz="2400" b="1" i="1">
                            <a:effectLst/>
                            <a:latin typeface="Cambria Math" pitchFamily="18" charset="0"/>
                            <a:ea typeface="Cambria Math" pitchFamily="18" charset="0"/>
                            <a:cs typeface="Calibri"/>
                          </a:rPr>
                          <m:t>𝟑</m:t>
                        </m:r>
                        <m:r>
                          <a:rPr lang="ru-RU" sz="2400" b="1" i="1">
                            <a:effectLst/>
                            <a:latin typeface="Cambria Math" pitchFamily="18" charset="0"/>
                            <a:ea typeface="Cambria Math" pitchFamily="18" charset="0"/>
                            <a:cs typeface="Calibri"/>
                          </a:rPr>
                          <m:t>𝛑</m:t>
                        </m:r>
                      </m:num>
                      <m:den>
                        <m:r>
                          <a:rPr lang="ru-RU" sz="2400" b="1" i="1">
                            <a:effectLst/>
                            <a:latin typeface="Cambria Math" pitchFamily="18" charset="0"/>
                            <a:ea typeface="Cambria Math" pitchFamily="18" charset="0"/>
                            <a:cs typeface="Calibri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+ </a:t>
                </a:r>
                <a:r>
                  <a:rPr lang="en-US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) = − со</a:t>
                </a:r>
                <a:r>
                  <a:rPr lang="en-US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s t </a:t>
                </a:r>
                <a:endParaRPr lang="ru-RU" sz="2400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со</a:t>
                </a:r>
                <a:r>
                  <a:rPr lang="en-US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s(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effectLst/>
                            <a:latin typeface="Cambria Math"/>
                            <a:ea typeface="Cambria Math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ru-RU" sz="2400" b="1" i="1">
                            <a:effectLst/>
                            <a:latin typeface="Cambria Math" pitchFamily="18" charset="0"/>
                            <a:ea typeface="Cambria Math" pitchFamily="18" charset="0"/>
                            <a:cs typeface="Calibri"/>
                          </a:rPr>
                          <m:t>𝟑</m:t>
                        </m:r>
                        <m:r>
                          <a:rPr lang="ru-RU" sz="2400" b="1" i="1">
                            <a:effectLst/>
                            <a:latin typeface="Cambria Math" pitchFamily="18" charset="0"/>
                            <a:ea typeface="Cambria Math" pitchFamily="18" charset="0"/>
                            <a:cs typeface="Calibri"/>
                          </a:rPr>
                          <m:t>𝛑</m:t>
                        </m:r>
                      </m:num>
                      <m:den>
                        <m:r>
                          <a:rPr lang="ru-RU" sz="2400" b="1" i="1">
                            <a:effectLst/>
                            <a:latin typeface="Cambria Math" pitchFamily="18" charset="0"/>
                            <a:ea typeface="Cambria Math" pitchFamily="18" charset="0"/>
                            <a:cs typeface="Calibri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2400" b="1" dirty="0">
                    <a:effectLst/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+ t) =  sin t</a:t>
                </a:r>
                <a:endParaRPr lang="ru-RU" sz="2400" dirty="0">
                  <a:effectLst/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4" name="Поле 27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385510"/>
                <a:ext cx="3168353" cy="3034176"/>
              </a:xfrm>
              <a:prstGeom prst="rect">
                <a:avLst/>
              </a:prstGeom>
              <a:blipFill rotWithShape="1">
                <a:blip r:embed="rId6"/>
                <a:stretch>
                  <a:fillRect l="-3077"/>
                </a:stretch>
              </a:blipFill>
              <a:ln w="6350">
                <a:solidFill>
                  <a:prstClr val="black"/>
                </a:solidFill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548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11. Функция у = </a:t>
            </a:r>
            <a:r>
              <a:rPr lang="en-US" sz="2800" b="1" dirty="0" smtClean="0">
                <a:solidFill>
                  <a:srgbClr val="7030A0"/>
                </a:solidFill>
              </a:rPr>
              <a:t>cos x</a:t>
            </a:r>
            <a:endParaRPr lang="ru-RU" sz="2800" b="1" dirty="0">
              <a:solidFill>
                <a:srgbClr val="7030A0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51520" y="2316255"/>
            <a:ext cx="8424936" cy="3188059"/>
            <a:chOff x="0" y="119242"/>
            <a:chExt cx="6068043" cy="1993625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119242"/>
              <a:ext cx="6068043" cy="1993625"/>
              <a:chOff x="0" y="119268"/>
              <a:chExt cx="6068278" cy="1994051"/>
            </a:xfrm>
          </p:grpSpPr>
          <p:grpSp>
            <p:nvGrpSpPr>
              <p:cNvPr id="34" name="Группа 33"/>
              <p:cNvGrpSpPr/>
              <p:nvPr/>
            </p:nvGrpSpPr>
            <p:grpSpPr>
              <a:xfrm>
                <a:off x="17253" y="119268"/>
                <a:ext cx="6051025" cy="1994051"/>
                <a:chOff x="0" y="119268"/>
                <a:chExt cx="6051025" cy="1994051"/>
              </a:xfrm>
            </p:grpSpPr>
            <p:grpSp>
              <p:nvGrpSpPr>
                <p:cNvPr id="37" name="Группа 36"/>
                <p:cNvGrpSpPr/>
                <p:nvPr/>
              </p:nvGrpSpPr>
              <p:grpSpPr>
                <a:xfrm>
                  <a:off x="0" y="119268"/>
                  <a:ext cx="6051025" cy="1994051"/>
                  <a:chOff x="0" y="119268"/>
                  <a:chExt cx="6051025" cy="1994051"/>
                </a:xfrm>
              </p:grpSpPr>
              <p:cxnSp>
                <p:nvCxnSpPr>
                  <p:cNvPr id="49" name="Прямая со стрелкой 48"/>
                  <p:cNvCxnSpPr/>
                  <p:nvPr/>
                </p:nvCxnSpPr>
                <p:spPr>
                  <a:xfrm flipV="1">
                    <a:off x="2976114" y="129396"/>
                    <a:ext cx="0" cy="1983923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Прямая со стрелкой 49"/>
                  <p:cNvCxnSpPr/>
                  <p:nvPr/>
                </p:nvCxnSpPr>
                <p:spPr>
                  <a:xfrm>
                    <a:off x="0" y="1207698"/>
                    <a:ext cx="5956133" cy="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Поле 674"/>
                  <p:cNvSpPr txBox="1"/>
                  <p:nvPr/>
                </p:nvSpPr>
                <p:spPr>
                  <a:xfrm>
                    <a:off x="3040344" y="119268"/>
                    <a:ext cx="306705" cy="31432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у</a:t>
                    </a:r>
                    <a:endParaRPr lang="ru-RU" sz="24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52" name="Поле 675"/>
                  <p:cNvSpPr txBox="1"/>
                  <p:nvPr/>
                </p:nvSpPr>
                <p:spPr>
                  <a:xfrm>
                    <a:off x="5710687" y="888521"/>
                    <a:ext cx="340338" cy="44970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х</a:t>
                    </a:r>
                    <a:endParaRPr lang="ru-RU" sz="24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cxnSp>
                <p:nvCxnSpPr>
                  <p:cNvPr id="53" name="Прямая соединительная линия 52"/>
                  <p:cNvCxnSpPr/>
                  <p:nvPr/>
                </p:nvCxnSpPr>
                <p:spPr>
                  <a:xfrm flipV="1">
                    <a:off x="2294627" y="939148"/>
                    <a:ext cx="1189513" cy="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Прямая соединительная линия 53"/>
                  <p:cNvCxnSpPr/>
                  <p:nvPr/>
                </p:nvCxnSpPr>
                <p:spPr>
                  <a:xfrm>
                    <a:off x="0" y="664234"/>
                    <a:ext cx="5955665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5" name="Поле 690"/>
                  <p:cNvSpPr txBox="1"/>
                  <p:nvPr/>
                </p:nvSpPr>
                <p:spPr>
                  <a:xfrm>
                    <a:off x="2846717" y="793630"/>
                    <a:ext cx="306705" cy="31432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6" name="Поле 691"/>
                  <p:cNvSpPr txBox="1"/>
                  <p:nvPr/>
                </p:nvSpPr>
                <p:spPr>
                  <a:xfrm>
                    <a:off x="2846717" y="1337094"/>
                    <a:ext cx="306705" cy="31432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7" name="Полилиния 56"/>
                  <p:cNvSpPr/>
                  <p:nvPr/>
                </p:nvSpPr>
                <p:spPr>
                  <a:xfrm>
                    <a:off x="2234242" y="681487"/>
                    <a:ext cx="1491521" cy="532151"/>
                  </a:xfrm>
                  <a:custGeom>
                    <a:avLst/>
                    <a:gdLst>
                      <a:gd name="connsiteX0" fmla="*/ 0 w 1491521"/>
                      <a:gd name="connsiteY0" fmla="*/ 517161 h 532151"/>
                      <a:gd name="connsiteX1" fmla="*/ 254833 w 1491521"/>
                      <a:gd name="connsiteY1" fmla="*/ 239843 h 532151"/>
                      <a:gd name="connsiteX2" fmla="*/ 502171 w 1491521"/>
                      <a:gd name="connsiteY2" fmla="*/ 59961 h 532151"/>
                      <a:gd name="connsiteX3" fmla="*/ 757003 w 1491521"/>
                      <a:gd name="connsiteY3" fmla="*/ 0 h 532151"/>
                      <a:gd name="connsiteX4" fmla="*/ 1004341 w 1491521"/>
                      <a:gd name="connsiteY4" fmla="*/ 59961 h 532151"/>
                      <a:gd name="connsiteX5" fmla="*/ 1266669 w 1491521"/>
                      <a:gd name="connsiteY5" fmla="*/ 254833 h 532151"/>
                      <a:gd name="connsiteX6" fmla="*/ 1491521 w 1491521"/>
                      <a:gd name="connsiteY6" fmla="*/ 532151 h 532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1521" h="532151">
                        <a:moveTo>
                          <a:pt x="0" y="517161"/>
                        </a:moveTo>
                        <a:cubicBezTo>
                          <a:pt x="85569" y="416602"/>
                          <a:pt x="171138" y="316043"/>
                          <a:pt x="254833" y="239843"/>
                        </a:cubicBezTo>
                        <a:cubicBezTo>
                          <a:pt x="338528" y="163643"/>
                          <a:pt x="418476" y="99935"/>
                          <a:pt x="502171" y="59961"/>
                        </a:cubicBezTo>
                        <a:cubicBezTo>
                          <a:pt x="585866" y="19987"/>
                          <a:pt x="673308" y="0"/>
                          <a:pt x="757003" y="0"/>
                        </a:cubicBezTo>
                        <a:cubicBezTo>
                          <a:pt x="840698" y="0"/>
                          <a:pt x="919397" y="17489"/>
                          <a:pt x="1004341" y="59961"/>
                        </a:cubicBezTo>
                        <a:cubicBezTo>
                          <a:pt x="1089285" y="102433"/>
                          <a:pt x="1185472" y="176135"/>
                          <a:pt x="1266669" y="254833"/>
                        </a:cubicBezTo>
                        <a:cubicBezTo>
                          <a:pt x="1347866" y="333531"/>
                          <a:pt x="1419693" y="432841"/>
                          <a:pt x="1491521" y="532151"/>
                        </a:cubicBezTo>
                      </a:path>
                    </a:pathLst>
                  </a:cu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58" name="Полилиния 57"/>
                  <p:cNvSpPr/>
                  <p:nvPr/>
                </p:nvSpPr>
                <p:spPr>
                  <a:xfrm rot="10800000">
                    <a:off x="733246" y="1199072"/>
                    <a:ext cx="1490980" cy="532130"/>
                  </a:xfrm>
                  <a:custGeom>
                    <a:avLst/>
                    <a:gdLst>
                      <a:gd name="connsiteX0" fmla="*/ 0 w 1491521"/>
                      <a:gd name="connsiteY0" fmla="*/ 517161 h 532151"/>
                      <a:gd name="connsiteX1" fmla="*/ 254833 w 1491521"/>
                      <a:gd name="connsiteY1" fmla="*/ 239843 h 532151"/>
                      <a:gd name="connsiteX2" fmla="*/ 502171 w 1491521"/>
                      <a:gd name="connsiteY2" fmla="*/ 59961 h 532151"/>
                      <a:gd name="connsiteX3" fmla="*/ 757003 w 1491521"/>
                      <a:gd name="connsiteY3" fmla="*/ 0 h 532151"/>
                      <a:gd name="connsiteX4" fmla="*/ 1004341 w 1491521"/>
                      <a:gd name="connsiteY4" fmla="*/ 59961 h 532151"/>
                      <a:gd name="connsiteX5" fmla="*/ 1266669 w 1491521"/>
                      <a:gd name="connsiteY5" fmla="*/ 254833 h 532151"/>
                      <a:gd name="connsiteX6" fmla="*/ 1491521 w 1491521"/>
                      <a:gd name="connsiteY6" fmla="*/ 532151 h 532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1521" h="532151">
                        <a:moveTo>
                          <a:pt x="0" y="517161"/>
                        </a:moveTo>
                        <a:cubicBezTo>
                          <a:pt x="85569" y="416602"/>
                          <a:pt x="171138" y="316043"/>
                          <a:pt x="254833" y="239843"/>
                        </a:cubicBezTo>
                        <a:cubicBezTo>
                          <a:pt x="338528" y="163643"/>
                          <a:pt x="418476" y="99935"/>
                          <a:pt x="502171" y="59961"/>
                        </a:cubicBezTo>
                        <a:cubicBezTo>
                          <a:pt x="585866" y="19987"/>
                          <a:pt x="673308" y="0"/>
                          <a:pt x="757003" y="0"/>
                        </a:cubicBezTo>
                        <a:cubicBezTo>
                          <a:pt x="840698" y="0"/>
                          <a:pt x="919397" y="17489"/>
                          <a:pt x="1004341" y="59961"/>
                        </a:cubicBezTo>
                        <a:cubicBezTo>
                          <a:pt x="1089285" y="102433"/>
                          <a:pt x="1185472" y="176135"/>
                          <a:pt x="1266669" y="254833"/>
                        </a:cubicBezTo>
                        <a:cubicBezTo>
                          <a:pt x="1347866" y="333531"/>
                          <a:pt x="1419693" y="432841"/>
                          <a:pt x="1491521" y="532151"/>
                        </a:cubicBezTo>
                      </a:path>
                    </a:pathLst>
                  </a:cu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59" name="Полилиния 58"/>
                  <p:cNvSpPr/>
                  <p:nvPr/>
                </p:nvSpPr>
                <p:spPr>
                  <a:xfrm rot="10800000">
                    <a:off x="3717985" y="1199072"/>
                    <a:ext cx="1491521" cy="532151"/>
                  </a:xfrm>
                  <a:custGeom>
                    <a:avLst/>
                    <a:gdLst>
                      <a:gd name="connsiteX0" fmla="*/ 0 w 1491521"/>
                      <a:gd name="connsiteY0" fmla="*/ 517161 h 532151"/>
                      <a:gd name="connsiteX1" fmla="*/ 254833 w 1491521"/>
                      <a:gd name="connsiteY1" fmla="*/ 239843 h 532151"/>
                      <a:gd name="connsiteX2" fmla="*/ 502171 w 1491521"/>
                      <a:gd name="connsiteY2" fmla="*/ 59961 h 532151"/>
                      <a:gd name="connsiteX3" fmla="*/ 757003 w 1491521"/>
                      <a:gd name="connsiteY3" fmla="*/ 0 h 532151"/>
                      <a:gd name="connsiteX4" fmla="*/ 1004341 w 1491521"/>
                      <a:gd name="connsiteY4" fmla="*/ 59961 h 532151"/>
                      <a:gd name="connsiteX5" fmla="*/ 1266669 w 1491521"/>
                      <a:gd name="connsiteY5" fmla="*/ 254833 h 532151"/>
                      <a:gd name="connsiteX6" fmla="*/ 1491521 w 1491521"/>
                      <a:gd name="connsiteY6" fmla="*/ 532151 h 532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1521" h="532151">
                        <a:moveTo>
                          <a:pt x="0" y="517161"/>
                        </a:moveTo>
                        <a:cubicBezTo>
                          <a:pt x="85569" y="416602"/>
                          <a:pt x="171138" y="316043"/>
                          <a:pt x="254833" y="239843"/>
                        </a:cubicBezTo>
                        <a:cubicBezTo>
                          <a:pt x="338528" y="163643"/>
                          <a:pt x="418476" y="99935"/>
                          <a:pt x="502171" y="59961"/>
                        </a:cubicBezTo>
                        <a:cubicBezTo>
                          <a:pt x="585866" y="19987"/>
                          <a:pt x="673308" y="0"/>
                          <a:pt x="757003" y="0"/>
                        </a:cubicBezTo>
                        <a:cubicBezTo>
                          <a:pt x="840698" y="0"/>
                          <a:pt x="919397" y="17489"/>
                          <a:pt x="1004341" y="59961"/>
                        </a:cubicBezTo>
                        <a:cubicBezTo>
                          <a:pt x="1089285" y="102433"/>
                          <a:pt x="1185472" y="176135"/>
                          <a:pt x="1266669" y="254833"/>
                        </a:cubicBezTo>
                        <a:cubicBezTo>
                          <a:pt x="1347866" y="333531"/>
                          <a:pt x="1419693" y="432841"/>
                          <a:pt x="1491521" y="532151"/>
                        </a:cubicBezTo>
                      </a:path>
                    </a:pathLst>
                  </a:cu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60" name="Полилиния 59"/>
                  <p:cNvSpPr/>
                  <p:nvPr/>
                </p:nvSpPr>
                <p:spPr>
                  <a:xfrm>
                    <a:off x="5201729" y="672860"/>
                    <a:ext cx="757003" cy="547141"/>
                  </a:xfrm>
                  <a:custGeom>
                    <a:avLst/>
                    <a:gdLst>
                      <a:gd name="connsiteX0" fmla="*/ 0 w 757003"/>
                      <a:gd name="connsiteY0" fmla="*/ 547141 h 547141"/>
                      <a:gd name="connsiteX1" fmla="*/ 269823 w 757003"/>
                      <a:gd name="connsiteY1" fmla="*/ 262328 h 547141"/>
                      <a:gd name="connsiteX2" fmla="*/ 517160 w 757003"/>
                      <a:gd name="connsiteY2" fmla="*/ 74951 h 547141"/>
                      <a:gd name="connsiteX3" fmla="*/ 757003 w 757003"/>
                      <a:gd name="connsiteY3" fmla="*/ 0 h 547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57003" h="547141">
                        <a:moveTo>
                          <a:pt x="0" y="547141"/>
                        </a:moveTo>
                        <a:cubicBezTo>
                          <a:pt x="91815" y="444083"/>
                          <a:pt x="183630" y="341026"/>
                          <a:pt x="269823" y="262328"/>
                        </a:cubicBezTo>
                        <a:cubicBezTo>
                          <a:pt x="356016" y="183630"/>
                          <a:pt x="435964" y="118672"/>
                          <a:pt x="517160" y="74951"/>
                        </a:cubicBezTo>
                        <a:cubicBezTo>
                          <a:pt x="598356" y="31230"/>
                          <a:pt x="677679" y="15615"/>
                          <a:pt x="757003" y="0"/>
                        </a:cubicBezTo>
                      </a:path>
                    </a:pathLst>
                  </a:cu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61" name="Полилиния 60"/>
                  <p:cNvSpPr/>
                  <p:nvPr/>
                </p:nvSpPr>
                <p:spPr>
                  <a:xfrm>
                    <a:off x="0" y="672860"/>
                    <a:ext cx="742013" cy="524656"/>
                  </a:xfrm>
                  <a:custGeom>
                    <a:avLst/>
                    <a:gdLst>
                      <a:gd name="connsiteX0" fmla="*/ 742013 w 742013"/>
                      <a:gd name="connsiteY0" fmla="*/ 524656 h 524656"/>
                      <a:gd name="connsiteX1" fmla="*/ 502170 w 742013"/>
                      <a:gd name="connsiteY1" fmla="*/ 254833 h 524656"/>
                      <a:gd name="connsiteX2" fmla="*/ 254833 w 742013"/>
                      <a:gd name="connsiteY2" fmla="*/ 67456 h 524656"/>
                      <a:gd name="connsiteX3" fmla="*/ 0 w 742013"/>
                      <a:gd name="connsiteY3" fmla="*/ 0 h 524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42013" h="524656">
                        <a:moveTo>
                          <a:pt x="742013" y="524656"/>
                        </a:moveTo>
                        <a:cubicBezTo>
                          <a:pt x="662690" y="427844"/>
                          <a:pt x="583367" y="331033"/>
                          <a:pt x="502170" y="254833"/>
                        </a:cubicBezTo>
                        <a:cubicBezTo>
                          <a:pt x="420973" y="178633"/>
                          <a:pt x="338528" y="109928"/>
                          <a:pt x="254833" y="67456"/>
                        </a:cubicBezTo>
                        <a:cubicBezTo>
                          <a:pt x="171138" y="24984"/>
                          <a:pt x="85569" y="12492"/>
                          <a:pt x="0" y="0"/>
                        </a:cubicBezTo>
                      </a:path>
                    </a:pathLst>
                  </a:cu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62" name="Поле 703"/>
                  <p:cNvSpPr txBox="1"/>
                  <p:nvPr/>
                </p:nvSpPr>
                <p:spPr>
                  <a:xfrm>
                    <a:off x="4339087" y="931653"/>
                    <a:ext cx="306705" cy="31432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ea typeface="Calibri"/>
                        <a:cs typeface="Calibri"/>
                      </a:rPr>
                      <a:t>π</a:t>
                    </a:r>
                    <a:endParaRPr lang="ru-RU" sz="20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3" name="Поле 705"/>
                      <p:cNvSpPr txBox="1"/>
                      <p:nvPr/>
                    </p:nvSpPr>
                    <p:spPr>
                      <a:xfrm>
                        <a:off x="3243533" y="1190445"/>
                        <a:ext cx="501650" cy="51689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3" name="Поле 705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243533" y="1190445"/>
                        <a:ext cx="501650" cy="516890"/>
                      </a:xfrm>
                      <a:prstGeom prst="rect">
                        <a:avLst/>
                      </a:prstGeom>
                      <a:blipFill rotWithShape="1">
                        <a:blip r:embed="rId2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64" name="Поле 706"/>
                  <p:cNvSpPr txBox="1"/>
                  <p:nvPr/>
                </p:nvSpPr>
                <p:spPr>
                  <a:xfrm>
                    <a:off x="2758594" y="451711"/>
                    <a:ext cx="306705" cy="31432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600" b="1" dirty="0">
                        <a:effectLst/>
                        <a:ea typeface="Calibri"/>
                        <a:cs typeface="Times New Roman"/>
                      </a:rPr>
                      <a:t>1</a:t>
                    </a:r>
                    <a:endParaRPr lang="ru-RU" sz="16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6" name="Поле 710"/>
                      <p:cNvSpPr txBox="1"/>
                      <p:nvPr/>
                    </p:nvSpPr>
                    <p:spPr>
                      <a:xfrm>
                        <a:off x="5241060" y="1162265"/>
                        <a:ext cx="501650" cy="51689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𝟓</m:t>
                                  </m:r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6" name="Поле 710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241060" y="1162265"/>
                        <a:ext cx="501650" cy="516890"/>
                      </a:xfrm>
                      <a:prstGeom prst="rect">
                        <a:avLst/>
                      </a:prstGeom>
                      <a:blipFill rotWithShape="1">
                        <a:blip r:embed="rId3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7" name="Поле 711"/>
                      <p:cNvSpPr txBox="1"/>
                      <p:nvPr/>
                    </p:nvSpPr>
                    <p:spPr>
                      <a:xfrm>
                        <a:off x="3484140" y="759690"/>
                        <a:ext cx="501650" cy="51689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7" name="Поле 711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484140" y="759690"/>
                        <a:ext cx="501650" cy="516890"/>
                      </a:xfrm>
                      <a:prstGeom prst="rect">
                        <a:avLst/>
                      </a:prstGeom>
                      <a:blipFill rotWithShape="1">
                        <a:blip r:embed="rId4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68" name="Поле 712"/>
                      <p:cNvSpPr txBox="1"/>
                      <p:nvPr/>
                    </p:nvSpPr>
                    <p:spPr>
                      <a:xfrm>
                        <a:off x="3761512" y="726302"/>
                        <a:ext cx="501650" cy="51689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68" name="Поле 71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761512" y="726302"/>
                        <a:ext cx="501650" cy="516890"/>
                      </a:xfrm>
                      <a:prstGeom prst="rect">
                        <a:avLst/>
                      </a:prstGeom>
                      <a:blipFill rotWithShape="1">
                        <a:blip r:embed="rId5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69" name="Поле 714"/>
                  <p:cNvSpPr txBox="1"/>
                  <p:nvPr/>
                </p:nvSpPr>
                <p:spPr>
                  <a:xfrm>
                    <a:off x="5362794" y="1058070"/>
                    <a:ext cx="294009" cy="23452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70" name="Поле 716"/>
                  <p:cNvSpPr txBox="1"/>
                  <p:nvPr/>
                </p:nvSpPr>
                <p:spPr>
                  <a:xfrm>
                    <a:off x="1362974" y="1069675"/>
                    <a:ext cx="306705" cy="31432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72" name="Прямая соединительная линия 71"/>
                  <p:cNvCxnSpPr/>
                  <p:nvPr/>
                </p:nvCxnSpPr>
                <p:spPr>
                  <a:xfrm flipV="1">
                    <a:off x="992038" y="1482103"/>
                    <a:ext cx="4009554" cy="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3" name="Поле 722"/>
                      <p:cNvSpPr txBox="1"/>
                      <p:nvPr/>
                    </p:nvSpPr>
                    <p:spPr>
                      <a:xfrm>
                        <a:off x="4691363" y="730359"/>
                        <a:ext cx="501650" cy="51689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𝟒</m:t>
                                  </m:r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3" name="Поле 72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691363" y="730359"/>
                        <a:ext cx="501650" cy="516890"/>
                      </a:xfrm>
                      <a:prstGeom prst="rect">
                        <a:avLst/>
                      </a:prstGeom>
                      <a:blipFill rotWithShape="1">
                        <a:blip r:embed="rId6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75" name="Поле 725"/>
                      <p:cNvSpPr txBox="1"/>
                      <p:nvPr/>
                    </p:nvSpPr>
                    <p:spPr>
                      <a:xfrm>
                        <a:off x="419852" y="1204869"/>
                        <a:ext cx="502171" cy="437986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2000" b="1" dirty="0">
                            <a:effectLst/>
                            <a:ea typeface="Calibri"/>
                            <a:cs typeface="Times New Roman"/>
                          </a:rPr>
                          <a:t>-</a:t>
                        </a:r>
                        <a14:m>
                          <m:oMath xmlns:m="http://schemas.openxmlformats.org/officeDocument/2006/math">
                            <m:r>
                              <a:rPr lang="ru-RU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ru-RU" sz="20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sz="20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ru-RU" sz="20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sz="20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a14:m>
                        <a:endParaRPr lang="ru-RU" sz="20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75" name="Поле 725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19852" y="1204869"/>
                        <a:ext cx="502171" cy="437986"/>
                      </a:xfrm>
                      <a:prstGeom prst="rect">
                        <a:avLst/>
                      </a:prstGeom>
                      <a:blipFill rotWithShape="1">
                        <a:blip r:embed="rId7"/>
                        <a:stretch>
                          <a:fillRect l="-9649"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78" name="Поле 733"/>
                  <p:cNvSpPr txBox="1"/>
                  <p:nvPr/>
                </p:nvSpPr>
                <p:spPr>
                  <a:xfrm>
                    <a:off x="2846704" y="513811"/>
                    <a:ext cx="306705" cy="31432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solidFill>
                          <a:srgbClr val="FF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79" name="Поле 735"/>
                  <p:cNvSpPr txBox="1"/>
                  <p:nvPr/>
                </p:nvSpPr>
                <p:spPr>
                  <a:xfrm>
                    <a:off x="3821502" y="1337094"/>
                    <a:ext cx="306705" cy="31432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solidFill>
                          <a:srgbClr val="FF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80" name="Поле 739"/>
                  <p:cNvSpPr txBox="1"/>
                  <p:nvPr/>
                </p:nvSpPr>
                <p:spPr>
                  <a:xfrm>
                    <a:off x="1887258" y="1303955"/>
                    <a:ext cx="274127" cy="273079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solidFill>
                          <a:srgbClr val="FF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85" name="Поле 744"/>
                  <p:cNvSpPr txBox="1"/>
                  <p:nvPr/>
                </p:nvSpPr>
                <p:spPr>
                  <a:xfrm>
                    <a:off x="603850" y="1052423"/>
                    <a:ext cx="306705" cy="31432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200" b="1">
                        <a:solidFill>
                          <a:srgbClr val="FF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86" name="Поле 745"/>
                  <p:cNvSpPr txBox="1"/>
                  <p:nvPr/>
                </p:nvSpPr>
                <p:spPr>
                  <a:xfrm>
                    <a:off x="353683" y="793630"/>
                    <a:ext cx="306705" cy="31432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solidFill>
                          <a:srgbClr val="FF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87" name="Прямая соединительная линия 86"/>
                  <p:cNvCxnSpPr/>
                  <p:nvPr/>
                </p:nvCxnSpPr>
                <p:spPr>
                  <a:xfrm flipH="1" flipV="1">
                    <a:off x="4960189" y="1199072"/>
                    <a:ext cx="6350" cy="22479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8" name="Поле 739"/>
                  <p:cNvSpPr txBox="1"/>
                  <p:nvPr/>
                </p:nvSpPr>
                <p:spPr>
                  <a:xfrm>
                    <a:off x="2338378" y="778761"/>
                    <a:ext cx="274127" cy="273079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solidFill>
                          <a:srgbClr val="FF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89" name="Поле 739"/>
                  <p:cNvSpPr txBox="1"/>
                  <p:nvPr/>
                </p:nvSpPr>
                <p:spPr>
                  <a:xfrm>
                    <a:off x="1383752" y="1563948"/>
                    <a:ext cx="274127" cy="273079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solidFill>
                          <a:srgbClr val="FF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90" name="Поле 739"/>
                  <p:cNvSpPr txBox="1"/>
                  <p:nvPr/>
                </p:nvSpPr>
                <p:spPr>
                  <a:xfrm>
                    <a:off x="852986" y="1309894"/>
                    <a:ext cx="274127" cy="273079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solidFill>
                          <a:srgbClr val="FF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93" name="Прямая соединительная линия 92"/>
                  <p:cNvCxnSpPr/>
                  <p:nvPr/>
                </p:nvCxnSpPr>
                <p:spPr>
                  <a:xfrm flipV="1">
                    <a:off x="583264" y="947561"/>
                    <a:ext cx="1501004" cy="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81" name="Поле 674"/>
                      <p:cNvSpPr txBox="1"/>
                      <p:nvPr/>
                    </p:nvSpPr>
                    <p:spPr>
                      <a:xfrm>
                        <a:off x="1672241" y="199486"/>
                        <a:ext cx="1158365" cy="31432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2400" b="1" dirty="0" smtClean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rPr>
                          <a:t>у</a:t>
                        </a:r>
                        <a:r>
                          <a:rPr lang="en-US" sz="2400" b="1" dirty="0" smtClean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rPr>
                          <a:t> =</a:t>
                        </a:r>
                        <a:r>
                          <a:rPr lang="en-US" sz="2000" b="1" dirty="0" smtClean="0">
                            <a:effectLst/>
                            <a:ea typeface="Calibri"/>
                            <a:cs typeface="Times New Roman"/>
                          </a:rPr>
                          <a:t> </a:t>
                        </a:r>
                        <a14:m>
                          <m:oMath xmlns:m="http://schemas.openxmlformats.org/officeDocument/2006/math">
                            <m:func>
                              <m:funcPr>
                                <m:ctrlPr>
                                  <a:rPr lang="en-US" sz="24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uncPr>
                              <m:fName>
                                <m:r>
                                  <a:rPr lang="en-US" sz="2400" b="1" i="0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𝐜𝐨𝐬</m:t>
                                </m:r>
                              </m:fName>
                              <m:e>
                                <m:r>
                                  <a:rPr lang="en-US" sz="2400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𝒙</m:t>
                                </m:r>
                              </m:e>
                            </m:func>
                          </m:oMath>
                        </a14:m>
                        <a:endParaRPr lang="ru-RU" sz="2400" b="1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81" name="Поле 674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672241" y="199486"/>
                        <a:ext cx="1158365" cy="314325"/>
                      </a:xfrm>
                      <a:prstGeom prst="rect">
                        <a:avLst/>
                      </a:prstGeom>
                      <a:blipFill rotWithShape="1">
                        <a:blip r:embed="rId8"/>
                        <a:stretch>
                          <a:fillRect l="-5682" t="-6098" b="-23171"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38" name="Поле 718"/>
                <p:cNvSpPr txBox="1"/>
                <p:nvPr/>
              </p:nvSpPr>
              <p:spPr>
                <a:xfrm>
                  <a:off x="615318" y="1046102"/>
                  <a:ext cx="306705" cy="3143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39" name="Поле 678"/>
                <p:cNvSpPr txBox="1"/>
                <p:nvPr/>
              </p:nvSpPr>
              <p:spPr>
                <a:xfrm>
                  <a:off x="4347714" y="1043796"/>
                  <a:ext cx="306705" cy="3143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40" name="Поле 679"/>
                <p:cNvSpPr txBox="1"/>
                <p:nvPr/>
              </p:nvSpPr>
              <p:spPr>
                <a:xfrm>
                  <a:off x="3347049" y="1052423"/>
                  <a:ext cx="306705" cy="3143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41" name="Поле 680"/>
                <p:cNvSpPr txBox="1"/>
                <p:nvPr/>
              </p:nvSpPr>
              <p:spPr>
                <a:xfrm>
                  <a:off x="2363638" y="1046102"/>
                  <a:ext cx="306705" cy="3143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42" name="Поле 682"/>
                <p:cNvSpPr txBox="1"/>
                <p:nvPr/>
              </p:nvSpPr>
              <p:spPr>
                <a:xfrm>
                  <a:off x="3847381" y="1046102"/>
                  <a:ext cx="306705" cy="283977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43" name="Поле 704"/>
                <p:cNvSpPr txBox="1"/>
                <p:nvPr/>
              </p:nvSpPr>
              <p:spPr>
                <a:xfrm>
                  <a:off x="1317368" y="984747"/>
                  <a:ext cx="426720" cy="3143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ea typeface="Calibri"/>
                      <a:cs typeface="Calibri"/>
                    </a:rPr>
                    <a:t>-π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44" name="Поле 715"/>
                <p:cNvSpPr txBox="1"/>
                <p:nvPr/>
              </p:nvSpPr>
              <p:spPr>
                <a:xfrm>
                  <a:off x="1854680" y="1069675"/>
                  <a:ext cx="306705" cy="3143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45" name="Поле 719"/>
                <p:cNvSpPr txBox="1"/>
                <p:nvPr/>
              </p:nvSpPr>
              <p:spPr>
                <a:xfrm>
                  <a:off x="353683" y="1061049"/>
                  <a:ext cx="306705" cy="3143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6" name="Поле 723"/>
                    <p:cNvSpPr txBox="1"/>
                    <p:nvPr/>
                  </p:nvSpPr>
                  <p:spPr>
                    <a:xfrm>
                      <a:off x="4980270" y="737115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46" name="Поле 72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980270" y="737115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9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7" name="Поле 734"/>
                <p:cNvSpPr txBox="1"/>
                <p:nvPr/>
              </p:nvSpPr>
              <p:spPr>
                <a:xfrm>
                  <a:off x="3588589" y="1061049"/>
                  <a:ext cx="306705" cy="3143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200" b="1">
                      <a:solidFill>
                        <a:srgbClr val="FF0000"/>
                      </a:solidFill>
                      <a:effectLst/>
                      <a:ea typeface="Calibri"/>
                      <a:cs typeface="Calibri"/>
                    </a:rPr>
                    <a:t>•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</p:grpSp>
          <p:sp>
            <p:nvSpPr>
              <p:cNvPr id="35" name="Поле 683"/>
              <p:cNvSpPr txBox="1"/>
              <p:nvPr/>
            </p:nvSpPr>
            <p:spPr>
              <a:xfrm>
                <a:off x="5122583" y="1050535"/>
                <a:ext cx="306705" cy="31432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ea typeface="Calibri"/>
                    <a:cs typeface="Calibri"/>
                  </a:rPr>
                  <a:t>•</a:t>
                </a:r>
                <a:endParaRPr lang="ru-RU" sz="2400" dirty="0">
                  <a:effectLst/>
                  <a:ea typeface="Calibri"/>
                  <a:cs typeface="Times New Roman"/>
                </a:endParaRPr>
              </a:p>
            </p:txBody>
          </p: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0" y="1759789"/>
                <a:ext cx="5955665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Группа 4"/>
            <p:cNvGrpSpPr/>
            <p:nvPr/>
          </p:nvGrpSpPr>
          <p:grpSpPr>
            <a:xfrm>
              <a:off x="517585" y="778594"/>
              <a:ext cx="5120245" cy="1219592"/>
              <a:chOff x="0" y="235130"/>
              <a:chExt cx="5120245" cy="1219592"/>
            </a:xfrm>
          </p:grpSpPr>
          <p:sp>
            <p:nvSpPr>
              <p:cNvPr id="6" name="Поле 677"/>
              <p:cNvSpPr txBox="1"/>
              <p:nvPr/>
            </p:nvSpPr>
            <p:spPr>
              <a:xfrm>
                <a:off x="1583854" y="514403"/>
                <a:ext cx="250816" cy="281896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ea typeface="Calibri"/>
                    <a:cs typeface="Calibri"/>
                  </a:rPr>
                  <a:t>•</a:t>
                </a:r>
                <a:endParaRPr lang="ru-RU" sz="24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7" name="Поле 681"/>
              <p:cNvSpPr txBox="1"/>
              <p:nvPr/>
            </p:nvSpPr>
            <p:spPr>
              <a:xfrm>
                <a:off x="3107681" y="502414"/>
                <a:ext cx="306705" cy="31432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ea typeface="Calibri"/>
                    <a:cs typeface="Calibri"/>
                  </a:rPr>
                  <a:t>•</a:t>
                </a:r>
                <a:endParaRPr lang="ru-RU" sz="24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8" name="Поле 687"/>
              <p:cNvSpPr txBox="1"/>
              <p:nvPr/>
            </p:nvSpPr>
            <p:spPr>
              <a:xfrm>
                <a:off x="2346261" y="1058785"/>
                <a:ext cx="306705" cy="31432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ea typeface="Calibri"/>
                    <a:cs typeface="Calibri"/>
                  </a:rPr>
                  <a:t>•</a:t>
                </a:r>
                <a:endParaRPr lang="ru-RU" sz="24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0" name="Поле 707"/>
              <p:cNvSpPr txBox="1"/>
              <p:nvPr/>
            </p:nvSpPr>
            <p:spPr>
              <a:xfrm>
                <a:off x="2195566" y="1140397"/>
                <a:ext cx="367030" cy="31432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600" b="1" dirty="0">
                    <a:effectLst/>
                    <a:ea typeface="Calibri"/>
                    <a:cs typeface="Times New Roman"/>
                  </a:rPr>
                  <a:t>-1</a:t>
                </a:r>
                <a:endParaRPr lang="ru-RU" sz="1600" dirty="0">
                  <a:effectLst/>
                  <a:ea typeface="Calibri"/>
                  <a:cs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Поле 708"/>
                  <p:cNvSpPr txBox="1"/>
                  <p:nvPr/>
                </p:nvSpPr>
                <p:spPr>
                  <a:xfrm>
                    <a:off x="1458437" y="250832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effectLst/>
                        <a:ea typeface="Calibri"/>
                        <a:cs typeface="Times New Roman"/>
                      </a:rPr>
                      <a:t>-</a:t>
                    </a:r>
                    <a14:m>
                      <m:oMath xmlns:m="http://schemas.openxmlformats.org/officeDocument/2006/math">
                        <m:r>
                          <a:rPr lang="ru-RU" sz="2400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  <m:f>
                          <m:fPr>
                            <m:ctrlPr>
                              <a:rPr lang="ru-RU" sz="24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ru-RU" sz="24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𝝅</m:t>
                            </m:r>
                          </m:num>
                          <m:den>
                            <m:r>
                              <a:rPr lang="ru-RU" sz="24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𝟐</m:t>
                            </m:r>
                          </m:den>
                        </m:f>
                      </m:oMath>
                    </a14:m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1" name="Поле 70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58437" y="250832"/>
                    <a:ext cx="501650" cy="516890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 l="-13043"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" name="Поле 713"/>
              <p:cNvSpPr txBox="1"/>
              <p:nvPr/>
            </p:nvSpPr>
            <p:spPr>
              <a:xfrm>
                <a:off x="4347713" y="517586"/>
                <a:ext cx="306705" cy="2839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ea typeface="Calibri"/>
                    <a:cs typeface="Calibri"/>
                  </a:rPr>
                  <a:t>•</a:t>
                </a:r>
                <a:endParaRPr lang="ru-RU" sz="24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3" name="Поле 717"/>
              <p:cNvSpPr txBox="1"/>
              <p:nvPr/>
            </p:nvSpPr>
            <p:spPr>
              <a:xfrm>
                <a:off x="370936" y="526211"/>
                <a:ext cx="306705" cy="31432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ea typeface="Calibri"/>
                    <a:cs typeface="Calibri"/>
                  </a:rPr>
                  <a:t>•</a:t>
                </a:r>
                <a:endParaRPr lang="ru-RU" sz="2400" dirty="0">
                  <a:effectLst/>
                  <a:ea typeface="Calibri"/>
                  <a:cs typeface="Times New Roman"/>
                </a:endParaRPr>
              </a:p>
            </p:txBody>
          </p:sp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3605842" y="396815"/>
                <a:ext cx="749509" cy="509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Поле 732"/>
              <p:cNvSpPr txBox="1"/>
              <p:nvPr/>
            </p:nvSpPr>
            <p:spPr>
              <a:xfrm>
                <a:off x="2856846" y="235130"/>
                <a:ext cx="306705" cy="31432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solidFill>
                      <a:srgbClr val="FF0000"/>
                    </a:solidFill>
                    <a:effectLst/>
                    <a:ea typeface="Calibri"/>
                    <a:cs typeface="Calibri"/>
                  </a:rPr>
                  <a:t>•</a:t>
                </a:r>
                <a:endParaRPr lang="ru-RU" sz="24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8" name="Поле 736"/>
              <p:cNvSpPr txBox="1"/>
              <p:nvPr/>
            </p:nvSpPr>
            <p:spPr>
              <a:xfrm>
                <a:off x="4326392" y="797365"/>
                <a:ext cx="306705" cy="25530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solidFill>
                      <a:srgbClr val="FF0000"/>
                    </a:solidFill>
                    <a:effectLst/>
                    <a:ea typeface="Calibri"/>
                    <a:cs typeface="Calibri"/>
                  </a:rPr>
                  <a:t>•</a:t>
                </a:r>
                <a:endParaRPr lang="ru-RU" sz="24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19" name="Поле 746"/>
              <p:cNvSpPr txBox="1"/>
              <p:nvPr/>
            </p:nvSpPr>
            <p:spPr>
              <a:xfrm>
                <a:off x="3830128" y="1030204"/>
                <a:ext cx="306705" cy="31432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solidFill>
                      <a:srgbClr val="FF0000"/>
                    </a:solidFill>
                    <a:effectLst/>
                    <a:ea typeface="Calibri"/>
                    <a:cs typeface="Calibri"/>
                  </a:rPr>
                  <a:t>•</a:t>
                </a:r>
                <a:endParaRPr lang="ru-RU" sz="2400" dirty="0">
                  <a:effectLst/>
                  <a:ea typeface="Calibri"/>
                  <a:cs typeface="Times New Roman"/>
                </a:endParaRPr>
              </a:p>
            </p:txBody>
          </p:sp>
          <p:cxnSp>
            <p:nvCxnSpPr>
              <p:cNvPr id="20" name="Прямая соединительная линия 19"/>
              <p:cNvCxnSpPr/>
              <p:nvPr/>
            </p:nvCxnSpPr>
            <p:spPr>
              <a:xfrm flipV="1">
                <a:off x="1000664" y="646981"/>
                <a:ext cx="0" cy="53213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flipV="1">
                <a:off x="3976777" y="664234"/>
                <a:ext cx="0" cy="53213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flipH="1" flipV="1">
                <a:off x="1483744" y="672860"/>
                <a:ext cx="6350" cy="22479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Группа 22"/>
              <p:cNvGrpSpPr/>
              <p:nvPr/>
            </p:nvGrpSpPr>
            <p:grpSpPr>
              <a:xfrm>
                <a:off x="4813540" y="267419"/>
                <a:ext cx="306705" cy="354186"/>
                <a:chOff x="0" y="0"/>
                <a:chExt cx="306705" cy="354186"/>
              </a:xfrm>
            </p:grpSpPr>
            <p:sp>
              <p:nvSpPr>
                <p:cNvPr id="30" name="Поле 738"/>
                <p:cNvSpPr txBox="1"/>
                <p:nvPr/>
              </p:nvSpPr>
              <p:spPr>
                <a:xfrm>
                  <a:off x="0" y="0"/>
                  <a:ext cx="306705" cy="250166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solidFill>
                        <a:srgbClr val="FF0000"/>
                      </a:solidFill>
                      <a:effectLst/>
                      <a:ea typeface="Calibri"/>
                      <a:cs typeface="Calibri"/>
                    </a:rPr>
                    <a:t>•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  <p:grpSp>
              <p:nvGrpSpPr>
                <p:cNvPr id="31" name="Группа 30"/>
                <p:cNvGrpSpPr/>
                <p:nvPr/>
              </p:nvGrpSpPr>
              <p:grpSpPr>
                <a:xfrm>
                  <a:off x="34505" y="129396"/>
                  <a:ext cx="127120" cy="224790"/>
                  <a:chOff x="0" y="0"/>
                  <a:chExt cx="127120" cy="224790"/>
                </a:xfrm>
              </p:grpSpPr>
              <p:cxnSp>
                <p:nvCxnSpPr>
                  <p:cNvPr id="32" name="Прямая соединительная линия 31"/>
                  <p:cNvCxnSpPr/>
                  <p:nvPr/>
                </p:nvCxnSpPr>
                <p:spPr>
                  <a:xfrm>
                    <a:off x="0" y="0"/>
                    <a:ext cx="126896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Прямая соединительная линия 32"/>
                  <p:cNvCxnSpPr/>
                  <p:nvPr/>
                </p:nvCxnSpPr>
                <p:spPr>
                  <a:xfrm flipH="1" flipV="1">
                    <a:off x="120770" y="0"/>
                    <a:ext cx="6350" cy="22479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4" name="Прямая соединительная линия 23"/>
              <p:cNvCxnSpPr/>
              <p:nvPr/>
            </p:nvCxnSpPr>
            <p:spPr>
              <a:xfrm flipH="1" flipV="1">
                <a:off x="1992702" y="414068"/>
                <a:ext cx="6350" cy="22479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flipH="1" flipV="1">
                <a:off x="500332" y="672860"/>
                <a:ext cx="6350" cy="22479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 flipH="1" flipV="1">
                <a:off x="0" y="414068"/>
                <a:ext cx="6350" cy="22479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 flipH="1" flipV="1">
                <a:off x="2976113" y="422694"/>
                <a:ext cx="6350" cy="22479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 flipH="1" flipV="1">
                <a:off x="3467819" y="664234"/>
                <a:ext cx="6350" cy="22479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Поле 757"/>
              <p:cNvSpPr txBox="1"/>
              <p:nvPr/>
            </p:nvSpPr>
            <p:spPr>
              <a:xfrm>
                <a:off x="2294627" y="474453"/>
                <a:ext cx="367030" cy="31432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b="1" dirty="0">
                    <a:effectLst/>
                    <a:ea typeface="Calibri"/>
                    <a:cs typeface="Times New Roman"/>
                  </a:rPr>
                  <a:t>0</a:t>
                </a:r>
                <a:endParaRPr lang="ru-RU" dirty="0">
                  <a:effectLst/>
                  <a:ea typeface="Calibri"/>
                  <a:cs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6" name="Поле 708"/>
                  <p:cNvSpPr txBox="1"/>
                  <p:nvPr/>
                </p:nvSpPr>
                <p:spPr>
                  <a:xfrm>
                    <a:off x="1709262" y="603235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 smtClean="0">
                        <a:effectLst/>
                        <a:ea typeface="Calibri"/>
                        <a:cs typeface="Times New Roman"/>
                      </a:rPr>
                      <a:t>-</a:t>
                    </a:r>
                    <a14:m>
                      <m:oMath xmlns:m="http://schemas.openxmlformats.org/officeDocument/2006/math">
                        <m:r>
                          <a:rPr lang="ru-RU" sz="2400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  <m:f>
                          <m:fPr>
                            <m:ctrlPr>
                              <a:rPr lang="ru-RU" sz="24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ru-RU" sz="24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𝝅</m:t>
                            </m:r>
                          </m:num>
                          <m:den>
                            <m:r>
                              <a:rPr lang="ru-RU" sz="2400" b="1" i="1" smtClean="0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𝟑</m:t>
                            </m:r>
                          </m:den>
                        </m:f>
                      </m:oMath>
                    </a14:m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96" name="Поле 70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09262" y="603235"/>
                    <a:ext cx="501650" cy="516890"/>
                  </a:xfrm>
                  <a:prstGeom prst="rect">
                    <a:avLst/>
                  </a:prstGeom>
                  <a:blipFill rotWithShape="1">
                    <a:blip r:embed="rId11"/>
                    <a:stretch>
                      <a:fillRect l="-13043"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162022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Скругленный прямоугольник 25"/>
          <p:cNvSpPr/>
          <p:nvPr/>
        </p:nvSpPr>
        <p:spPr>
          <a:xfrm>
            <a:off x="5026409" y="2060848"/>
            <a:ext cx="3888432" cy="403244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67543" y="1977951"/>
                <a:ext cx="4392489" cy="412055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1. Область определения:</a:t>
                </a:r>
                <a:endParaRPr lang="ru-RU" sz="2000" b="1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) = (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− ∞</m:t>
                    </m:r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; +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∞</m:t>
                    </m:r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).</a:t>
                </a:r>
                <a:endParaRPr lang="ru-RU" sz="2000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2. Четная: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𝐜𝐨𝐬</m:t>
                        </m:r>
                      </m:fName>
                      <m:e>
                        <m:r>
                          <a:rPr lang="ru-RU" sz="2000" b="1">
                            <a:latin typeface="Cambria Math" pitchFamily="18" charset="0"/>
                            <a:ea typeface="Cambria Math" pitchFamily="18" charset="0"/>
                          </a:rPr>
                          <m:t>(</m:t>
                        </m:r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−</m:t>
                        </m:r>
                        <m:r>
                          <a:rPr lang="ru-RU" sz="2000" b="1">
                            <a:latin typeface="Cambria Math" pitchFamily="18" charset="0"/>
                            <a:ea typeface="Cambria Math" pitchFamily="18" charset="0"/>
                          </a:rPr>
                          <m:t>х</m:t>
                        </m:r>
                      </m:e>
                    </m:func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𝐜𝐨𝐬</m:t>
                        </m:r>
                      </m:fName>
                      <m:e>
                        <m:r>
                          <a:rPr lang="ru-RU" sz="2000" b="1">
                            <a:latin typeface="Cambria Math" pitchFamily="18" charset="0"/>
                            <a:ea typeface="Cambria Math" pitchFamily="18" charset="0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.</a:t>
                </a:r>
                <a:endParaRPr lang="ru-RU" sz="2000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3. Периодичная, с 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периодом:</a:t>
                </a:r>
              </a:p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Т = 2π.</a:t>
                </a:r>
                <a:endParaRPr lang="ru-RU" sz="2000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4. Нули 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функции:</a:t>
                </a:r>
              </a:p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х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+ π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ϵ</a:t>
                </a:r>
                <a:r>
                  <a:rPr lang="en-US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Z. </a:t>
                </a:r>
              </a:p>
              <a:p>
                <a:r>
                  <a:rPr lang="en-US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5.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Промежутки знакопостоянства: </a:t>
                </a:r>
                <a:r>
                  <a:rPr lang="en-US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</a:t>
                </a:r>
                <a:endParaRPr lang="en-US" sz="2000" b="1" i="1" dirty="0" smtClean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𝐜𝐨𝐬</m:t>
                        </m:r>
                      </m:fName>
                      <m:e>
                        <m:r>
                          <a:rPr lang="ru-RU" sz="2000" b="1">
                            <a:latin typeface="Cambria Math" pitchFamily="18" charset="0"/>
                            <a:ea typeface="Cambria Math" pitchFamily="18" charset="0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˃ 0 на 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промежутках</a:t>
                </a:r>
              </a:p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+ 2π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+ 2π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ϵ 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Z</a:t>
                </a:r>
                <a:endParaRPr lang="ru-RU" sz="2000" b="1" dirty="0" smtClean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𝐜𝐨𝐬</m:t>
                        </m:r>
                      </m:fName>
                      <m:e>
                        <m:r>
                          <a:rPr lang="ru-RU" sz="2000" b="1">
                            <a:latin typeface="Cambria Math" pitchFamily="18" charset="0"/>
                            <a:ea typeface="Cambria Math" pitchFamily="18" charset="0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˂ 0  на 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промежутках</a:t>
                </a:r>
              </a:p>
              <a:p>
                <a:pPr algn="ctr"/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+ 2π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+ 2π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ϵ 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Z</a:t>
                </a:r>
                <a:endParaRPr lang="ru-RU" sz="2000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3" y="1977951"/>
                <a:ext cx="4392489" cy="4120552"/>
              </a:xfrm>
              <a:prstGeom prst="rect">
                <a:avLst/>
              </a:prstGeom>
              <a:blipFill rotWithShape="1">
                <a:blip r:embed="rId2"/>
                <a:stretch>
                  <a:fillRect l="-1528" t="-7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8372"/>
            <a:ext cx="8133016" cy="103942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12. Свойства функции у = 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 x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149275" y="2164131"/>
            <a:ext cx="3657311" cy="3746766"/>
            <a:chOff x="3497" y="-79298"/>
            <a:chExt cx="2657965" cy="2855970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345056" y="422695"/>
              <a:ext cx="2219008" cy="1837087"/>
              <a:chOff x="0" y="0"/>
              <a:chExt cx="2219008" cy="1837087"/>
            </a:xfrm>
          </p:grpSpPr>
          <p:sp>
            <p:nvSpPr>
              <p:cNvPr id="21" name="Хорда 20"/>
              <p:cNvSpPr/>
              <p:nvPr/>
            </p:nvSpPr>
            <p:spPr>
              <a:xfrm>
                <a:off x="0" y="16542"/>
                <a:ext cx="1820545" cy="1820545"/>
              </a:xfrm>
              <a:prstGeom prst="chord">
                <a:avLst>
                  <a:gd name="adj1" fmla="val 5395838"/>
                  <a:gd name="adj2" fmla="val 16199998"/>
                </a:avLst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2" name="Поле 775"/>
              <p:cNvSpPr txBox="1">
                <a:spLocks noChangeArrowheads="1"/>
              </p:cNvSpPr>
              <p:nvPr/>
            </p:nvSpPr>
            <p:spPr bwMode="auto">
              <a:xfrm flipV="1">
                <a:off x="1784668" y="917509"/>
                <a:ext cx="434340" cy="277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Times New Roman"/>
                  </a:rPr>
                  <a:t>2</a:t>
                </a: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π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23" name="Поле 781"/>
              <p:cNvSpPr txBox="1">
                <a:spLocks noChangeArrowheads="1"/>
              </p:cNvSpPr>
              <p:nvPr/>
            </p:nvSpPr>
            <p:spPr bwMode="auto">
              <a:xfrm>
                <a:off x="681487" y="629728"/>
                <a:ext cx="389255" cy="42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400" b="1">
                    <a:effectLst/>
                    <a:latin typeface="Calibri"/>
                    <a:ea typeface="Calibri"/>
                    <a:cs typeface="Times New Roman"/>
                  </a:rPr>
                  <a:t>0</a:t>
                </a:r>
                <a:endParaRPr lang="ru-RU" sz="110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0" y="0"/>
                <a:ext cx="1843405" cy="1820545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5" name="Группа 4"/>
            <p:cNvGrpSpPr/>
            <p:nvPr/>
          </p:nvGrpSpPr>
          <p:grpSpPr>
            <a:xfrm>
              <a:off x="3497" y="-79298"/>
              <a:ext cx="2657965" cy="2855970"/>
              <a:chOff x="3497" y="-79298"/>
              <a:chExt cx="2657965" cy="2855970"/>
            </a:xfrm>
          </p:grpSpPr>
          <p:sp>
            <p:nvSpPr>
              <p:cNvPr id="6" name="Хорда 5"/>
              <p:cNvSpPr/>
              <p:nvPr/>
            </p:nvSpPr>
            <p:spPr>
              <a:xfrm rot="10800000">
                <a:off x="372324" y="422697"/>
                <a:ext cx="1812290" cy="1820545"/>
              </a:xfrm>
              <a:prstGeom prst="chord">
                <a:avLst>
                  <a:gd name="adj1" fmla="val 5395838"/>
                  <a:gd name="adj2" fmla="val 16214645"/>
                </a:avLst>
              </a:pr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7" name="Поле 334"/>
              <p:cNvSpPr txBox="1">
                <a:spLocks noChangeArrowheads="1"/>
              </p:cNvSpPr>
              <p:nvPr/>
            </p:nvSpPr>
            <p:spPr bwMode="auto">
              <a:xfrm>
                <a:off x="707124" y="1421324"/>
                <a:ext cx="389255" cy="42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4000" b="1" dirty="0">
                    <a:solidFill>
                      <a:srgbClr val="215868"/>
                    </a:solidFill>
                    <a:effectLst/>
                    <a:latin typeface="Calibri"/>
                    <a:ea typeface="Times New Roman"/>
                    <a:cs typeface="Calibri"/>
                  </a:rPr>
                  <a:t>−</a:t>
                </a:r>
                <a:endParaRPr lang="ru-RU" sz="4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8" name="Поле 768"/>
              <p:cNvSpPr txBox="1">
                <a:spLocks noChangeArrowheads="1"/>
              </p:cNvSpPr>
              <p:nvPr/>
            </p:nvSpPr>
            <p:spPr bwMode="auto">
              <a:xfrm>
                <a:off x="1475117" y="1404529"/>
                <a:ext cx="389255" cy="5485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4000" b="1" dirty="0">
                    <a:solidFill>
                      <a:srgbClr val="FF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+</a:t>
                </a:r>
                <a:endParaRPr lang="ru-RU" sz="4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9" name="Поле 769"/>
              <p:cNvSpPr txBox="1">
                <a:spLocks noChangeArrowheads="1"/>
              </p:cNvSpPr>
              <p:nvPr/>
            </p:nvSpPr>
            <p:spPr bwMode="auto">
              <a:xfrm>
                <a:off x="1495309" y="691982"/>
                <a:ext cx="389255" cy="42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4000" b="1" dirty="0">
                    <a:solidFill>
                      <a:srgbClr val="FF0000"/>
                    </a:solidFill>
                    <a:effectLst/>
                    <a:latin typeface="Calibri"/>
                    <a:ea typeface="Calibri"/>
                    <a:cs typeface="Times New Roman"/>
                  </a:rPr>
                  <a:t>+</a:t>
                </a:r>
                <a:endParaRPr lang="ru-RU" sz="4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0" name="Поле 770"/>
              <p:cNvSpPr txBox="1">
                <a:spLocks noChangeArrowheads="1"/>
              </p:cNvSpPr>
              <p:nvPr/>
            </p:nvSpPr>
            <p:spPr bwMode="auto">
              <a:xfrm>
                <a:off x="690113" y="691982"/>
                <a:ext cx="389255" cy="42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4000" b="1" dirty="0">
                    <a:solidFill>
                      <a:srgbClr val="215868"/>
                    </a:solidFill>
                    <a:effectLst/>
                    <a:latin typeface="Calibri"/>
                    <a:ea typeface="Times New Roman"/>
                    <a:cs typeface="Calibri"/>
                  </a:rPr>
                  <a:t>−</a:t>
                </a:r>
                <a:endParaRPr lang="ru-RU" sz="4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1" name="Поле 776"/>
              <p:cNvSpPr txBox="1">
                <a:spLocks noChangeArrowheads="1"/>
              </p:cNvSpPr>
              <p:nvPr/>
            </p:nvSpPr>
            <p:spPr bwMode="auto">
              <a:xfrm>
                <a:off x="2355379" y="957500"/>
                <a:ext cx="306083" cy="42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latin typeface="Calibri"/>
                    <a:ea typeface="Calibri"/>
                    <a:cs typeface="Times New Roman"/>
                  </a:rPr>
                  <a:t>х</a:t>
                </a:r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2" name="Поле 778"/>
              <p:cNvSpPr txBox="1">
                <a:spLocks noChangeArrowheads="1"/>
              </p:cNvSpPr>
              <p:nvPr/>
            </p:nvSpPr>
            <p:spPr bwMode="auto">
              <a:xfrm>
                <a:off x="1327170" y="-61102"/>
                <a:ext cx="389255" cy="42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latin typeface="Calibri"/>
                    <a:ea typeface="Calibri"/>
                    <a:cs typeface="Times New Roman"/>
                  </a:rPr>
                  <a:t>у</a:t>
                </a:r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Поле 785"/>
                  <p:cNvSpPr txBox="1"/>
                  <p:nvPr/>
                </p:nvSpPr>
                <p:spPr>
                  <a:xfrm>
                    <a:off x="844814" y="-79298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3" name="Поле 78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4814" y="-79298"/>
                    <a:ext cx="501650" cy="516890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Поле 786"/>
                  <p:cNvSpPr txBox="1"/>
                  <p:nvPr/>
                </p:nvSpPr>
                <p:spPr>
                  <a:xfrm>
                    <a:off x="1204691" y="2259782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−</m:t>
                          </m:r>
                          <m:f>
                            <m:fPr>
                              <m:ctrlP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4" name="Поле 78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04691" y="2259782"/>
                    <a:ext cx="501650" cy="516890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Поле 787"/>
                  <p:cNvSpPr txBox="1"/>
                  <p:nvPr/>
                </p:nvSpPr>
                <p:spPr>
                  <a:xfrm>
                    <a:off x="825520" y="2225614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𝟑</m:t>
                              </m:r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5" name="Поле 78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5520" y="2225614"/>
                    <a:ext cx="501650" cy="516890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" name="Поле 788"/>
              <p:cNvSpPr txBox="1">
                <a:spLocks noChangeArrowheads="1"/>
              </p:cNvSpPr>
              <p:nvPr/>
            </p:nvSpPr>
            <p:spPr bwMode="auto">
              <a:xfrm>
                <a:off x="2147978" y="1037861"/>
                <a:ext cx="207034" cy="3113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Times New Roman"/>
                  </a:rPr>
                  <a:t>0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7" name="Поле 791"/>
              <p:cNvSpPr txBox="1">
                <a:spLocks noChangeArrowheads="1"/>
              </p:cNvSpPr>
              <p:nvPr/>
            </p:nvSpPr>
            <p:spPr bwMode="auto">
              <a:xfrm flipV="1">
                <a:off x="3497" y="1265782"/>
                <a:ext cx="434340" cy="277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Times New Roman"/>
                    <a:cs typeface="Calibri"/>
                  </a:rPr>
                  <a:t>−</a:t>
                </a: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π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8" name="Поле 794"/>
              <p:cNvSpPr txBox="1">
                <a:spLocks noChangeArrowheads="1"/>
              </p:cNvSpPr>
              <p:nvPr/>
            </p:nvSpPr>
            <p:spPr bwMode="auto">
              <a:xfrm flipV="1">
                <a:off x="69012" y="1049298"/>
                <a:ext cx="303311" cy="277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π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17253" y="1345721"/>
                <a:ext cx="25323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 flipV="1">
                <a:off x="1268083" y="34506"/>
                <a:ext cx="0" cy="2615347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6769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5037394" y="2138244"/>
            <a:ext cx="3888432" cy="4153153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13. Свойства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у = 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 x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7544" y="1779084"/>
            <a:ext cx="4320480" cy="47089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6. Возрастает на </a:t>
            </a:r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промежутках: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− π + 2π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k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; 2π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k</a:t>
            </a:r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), 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k 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ϵ 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Z</a:t>
            </a:r>
            <a:endParaRPr lang="ru-RU" sz="2000" b="1" dirty="0" smtClean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убывает 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промежутках: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2π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k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; π + 2π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k</a:t>
            </a:r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), 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k 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ϵ 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Z</a:t>
            </a:r>
            <a:endParaRPr lang="ru-RU" sz="2000" dirty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7. </a:t>
            </a:r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Точки максимума: 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х 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= 2π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k</a:t>
            </a:r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k 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ϵ 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Z</a:t>
            </a:r>
            <a:endParaRPr lang="ru-RU" sz="2000" b="1" dirty="0" smtClean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точки минимума: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х 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= π + 2π</a:t>
            </a:r>
            <a:r>
              <a:rPr lang="en-US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k</a:t>
            </a:r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k 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ϵ 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Z</a:t>
            </a:r>
            <a:endParaRPr lang="ru-RU" sz="2000" dirty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8. Наименьшее значение </a:t>
            </a:r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функции:</a:t>
            </a:r>
          </a:p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baseline="-25000" dirty="0" err="1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наим</a:t>
            </a:r>
            <a:r>
              <a:rPr lang="ru-RU" sz="2000" b="1" baseline="-25000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 = − 1, </a:t>
            </a:r>
            <a:endParaRPr lang="ru-RU" sz="2000" b="1" dirty="0" smtClean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наибольшее 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значение </a:t>
            </a:r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функции: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baseline="-25000" dirty="0" err="1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наиб</a:t>
            </a:r>
            <a:r>
              <a:rPr lang="ru-RU" sz="2000" b="1" baseline="-25000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 = 1.</a:t>
            </a:r>
            <a:endParaRPr lang="ru-RU" sz="2000" dirty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9. Область </a:t>
            </a:r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значений: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Е(</a:t>
            </a:r>
            <a:r>
              <a:rPr lang="en-US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f</a:t>
            </a:r>
            <a:r>
              <a:rPr lang="ru-RU" sz="2000" b="1" dirty="0"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) = [− 1; 1].</a:t>
            </a:r>
            <a:endParaRPr lang="ru-RU" sz="2000" dirty="0"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954574" y="2138244"/>
            <a:ext cx="3950015" cy="4175941"/>
            <a:chOff x="-34313" y="-54261"/>
            <a:chExt cx="2625072" cy="2779513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353683" y="431321"/>
              <a:ext cx="2237076" cy="1812290"/>
              <a:chOff x="0" y="0"/>
              <a:chExt cx="2237076" cy="1812290"/>
            </a:xfrm>
          </p:grpSpPr>
          <p:sp>
            <p:nvSpPr>
              <p:cNvPr id="21" name="Хорда 20"/>
              <p:cNvSpPr/>
              <p:nvPr/>
            </p:nvSpPr>
            <p:spPr>
              <a:xfrm rot="16200000">
                <a:off x="19368" y="-19368"/>
                <a:ext cx="1812290" cy="1851025"/>
              </a:xfrm>
              <a:prstGeom prst="chord">
                <a:avLst>
                  <a:gd name="adj1" fmla="val 5395838"/>
                  <a:gd name="adj2" fmla="val 16214645"/>
                </a:avLst>
              </a:pr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2" name="Поле 789"/>
              <p:cNvSpPr txBox="1">
                <a:spLocks noChangeArrowheads="1"/>
              </p:cNvSpPr>
              <p:nvPr/>
            </p:nvSpPr>
            <p:spPr bwMode="auto">
              <a:xfrm flipV="1">
                <a:off x="1802736" y="896971"/>
                <a:ext cx="434340" cy="277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Times New Roman"/>
                  </a:rPr>
                  <a:t>2</a:t>
                </a: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π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5" name="Группа 4"/>
            <p:cNvGrpSpPr/>
            <p:nvPr/>
          </p:nvGrpSpPr>
          <p:grpSpPr>
            <a:xfrm>
              <a:off x="-34313" y="-54261"/>
              <a:ext cx="2618806" cy="2779513"/>
              <a:chOff x="-34313" y="-54261"/>
              <a:chExt cx="2618806" cy="2779513"/>
            </a:xfrm>
          </p:grpSpPr>
          <p:sp>
            <p:nvSpPr>
              <p:cNvPr id="6" name="Хорда 5"/>
              <p:cNvSpPr/>
              <p:nvPr/>
            </p:nvSpPr>
            <p:spPr>
              <a:xfrm rot="5400000">
                <a:off x="366622" y="435634"/>
                <a:ext cx="1790065" cy="1820545"/>
              </a:xfrm>
              <a:prstGeom prst="chord">
                <a:avLst>
                  <a:gd name="adj1" fmla="val 5395838"/>
                  <a:gd name="adj2" fmla="val 16199998"/>
                </a:avLst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>
                <a:off x="345057" y="448573"/>
                <a:ext cx="1843405" cy="178308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cxnSp>
            <p:nvCxnSpPr>
              <p:cNvPr id="8" name="Прямая соединительная линия 7"/>
              <p:cNvCxnSpPr/>
              <p:nvPr/>
            </p:nvCxnSpPr>
            <p:spPr>
              <a:xfrm flipV="1">
                <a:off x="1266760" y="43132"/>
                <a:ext cx="1323" cy="2583024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8627" y="1328468"/>
                <a:ext cx="2533015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 стрелкой 9"/>
              <p:cNvCxnSpPr/>
              <p:nvPr/>
            </p:nvCxnSpPr>
            <p:spPr>
              <a:xfrm flipV="1">
                <a:off x="534838" y="1483743"/>
                <a:ext cx="1445895" cy="6985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headEnd type="none" w="med" len="med"/>
                <a:tailEnd type="triangl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 стрелкой 10"/>
              <p:cNvCxnSpPr/>
              <p:nvPr/>
            </p:nvCxnSpPr>
            <p:spPr>
              <a:xfrm flipH="1" flipV="1">
                <a:off x="543464" y="1130060"/>
                <a:ext cx="1409065" cy="0"/>
              </a:xfrm>
              <a:prstGeom prst="straightConnector1">
                <a:avLst/>
              </a:prstGeom>
              <a:ln w="57150">
                <a:solidFill>
                  <a:srgbClr val="00B0F0"/>
                </a:solidFill>
                <a:headEnd type="none" w="med" len="med"/>
                <a:tailEnd type="triangle" w="med" len="med"/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Поле 777"/>
              <p:cNvSpPr txBox="1">
                <a:spLocks noChangeArrowheads="1"/>
              </p:cNvSpPr>
              <p:nvPr/>
            </p:nvSpPr>
            <p:spPr bwMode="auto">
              <a:xfrm>
                <a:off x="2340119" y="916699"/>
                <a:ext cx="244374" cy="42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400" b="1" dirty="0">
                    <a:effectLst/>
                    <a:latin typeface="Calibri"/>
                    <a:ea typeface="Calibri"/>
                    <a:cs typeface="Times New Roman"/>
                  </a:rPr>
                  <a:t>X</a:t>
                </a:r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3" name="Поле 779"/>
              <p:cNvSpPr txBox="1">
                <a:spLocks noChangeArrowheads="1"/>
              </p:cNvSpPr>
              <p:nvPr/>
            </p:nvSpPr>
            <p:spPr bwMode="auto">
              <a:xfrm>
                <a:off x="1312800" y="12"/>
                <a:ext cx="323234" cy="3840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latin typeface="Calibri"/>
                    <a:ea typeface="Calibri"/>
                    <a:cs typeface="Times New Roman"/>
                  </a:rPr>
                  <a:t>У</a:t>
                </a:r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4" name="Поле 780"/>
              <p:cNvSpPr txBox="1">
                <a:spLocks noChangeArrowheads="1"/>
              </p:cNvSpPr>
              <p:nvPr/>
            </p:nvSpPr>
            <p:spPr bwMode="auto">
              <a:xfrm>
                <a:off x="2156419" y="1046271"/>
                <a:ext cx="215337" cy="2860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Times New Roman"/>
                  </a:rPr>
                  <a:t>0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5" name="Поле 790"/>
              <p:cNvSpPr txBox="1">
                <a:spLocks noChangeArrowheads="1"/>
              </p:cNvSpPr>
              <p:nvPr/>
            </p:nvSpPr>
            <p:spPr bwMode="auto">
              <a:xfrm>
                <a:off x="1046822" y="1053395"/>
                <a:ext cx="320479" cy="314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Times New Roman"/>
                  </a:rPr>
                  <a:t>0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6" name="Поле 792"/>
              <p:cNvSpPr txBox="1">
                <a:spLocks noChangeArrowheads="1"/>
              </p:cNvSpPr>
              <p:nvPr/>
            </p:nvSpPr>
            <p:spPr bwMode="auto">
              <a:xfrm flipV="1">
                <a:off x="44710" y="1007841"/>
                <a:ext cx="365328" cy="277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π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7" name="Поле 793"/>
              <p:cNvSpPr txBox="1">
                <a:spLocks noChangeArrowheads="1"/>
              </p:cNvSpPr>
              <p:nvPr/>
            </p:nvSpPr>
            <p:spPr bwMode="auto">
              <a:xfrm flipV="1">
                <a:off x="-34313" y="1285336"/>
                <a:ext cx="434340" cy="277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Times New Roman"/>
                    <a:cs typeface="Calibri"/>
                  </a:rPr>
                  <a:t>−</a:t>
                </a: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π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Поле 795"/>
                  <p:cNvSpPr txBox="1"/>
                  <p:nvPr/>
                </p:nvSpPr>
                <p:spPr>
                  <a:xfrm>
                    <a:off x="824938" y="-54261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8" name="Поле 79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4938" y="-54261"/>
                    <a:ext cx="501650" cy="516890"/>
                  </a:xfrm>
                  <a:prstGeom prst="rect">
                    <a:avLst/>
                  </a:prstGeom>
                  <a:blipFill rotWithShape="1">
                    <a:blip r:embed="rId2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Поле 796"/>
                  <p:cNvSpPr txBox="1"/>
                  <p:nvPr/>
                </p:nvSpPr>
                <p:spPr>
                  <a:xfrm>
                    <a:off x="1181819" y="2208362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−</m:t>
                          </m:r>
                          <m:f>
                            <m:fPr>
                              <m:ctrlP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9" name="Поле 79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81819" y="2208362"/>
                    <a:ext cx="501650" cy="516890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Поле 1041"/>
                  <p:cNvSpPr txBox="1"/>
                  <p:nvPr/>
                </p:nvSpPr>
                <p:spPr>
                  <a:xfrm>
                    <a:off x="888521" y="2208362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𝟑</m:t>
                              </m:r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20" name="Поле 104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8521" y="2208362"/>
                    <a:ext cx="501650" cy="516890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73880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Прямоугольник 47"/>
          <p:cNvSpPr/>
          <p:nvPr/>
        </p:nvSpPr>
        <p:spPr>
          <a:xfrm>
            <a:off x="251520" y="1916832"/>
            <a:ext cx="8568951" cy="42484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14. Функция у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ru-RU" sz="2800" b="0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endParaRPr lang="ru-RU" sz="2800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Группа 46"/>
          <p:cNvGrpSpPr/>
          <p:nvPr/>
        </p:nvGrpSpPr>
        <p:grpSpPr>
          <a:xfrm>
            <a:off x="391949" y="2244599"/>
            <a:ext cx="8428522" cy="3560664"/>
            <a:chOff x="391949" y="2244599"/>
            <a:chExt cx="8428522" cy="3560664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391949" y="2244599"/>
              <a:ext cx="8428522" cy="3560664"/>
              <a:chOff x="-2608" y="-43133"/>
              <a:chExt cx="6128429" cy="2277495"/>
            </a:xfrm>
          </p:grpSpPr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2984740" y="1724355"/>
                <a:ext cx="2982887" cy="790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" name="Группа 3"/>
              <p:cNvGrpSpPr/>
              <p:nvPr/>
            </p:nvGrpSpPr>
            <p:grpSpPr>
              <a:xfrm>
                <a:off x="-2608" y="-43133"/>
                <a:ext cx="6128429" cy="2277495"/>
                <a:chOff x="-2608" y="-43133"/>
                <a:chExt cx="6128429" cy="2277495"/>
              </a:xfrm>
            </p:grpSpPr>
            <p:cxnSp>
              <p:nvCxnSpPr>
                <p:cNvPr id="36" name="Прямая соединительная линия 35"/>
                <p:cNvCxnSpPr>
                  <a:endCxn id="16" idx="1"/>
                </p:cNvCxnSpPr>
                <p:nvPr/>
              </p:nvCxnSpPr>
              <p:spPr>
                <a:xfrm>
                  <a:off x="-2608" y="1712370"/>
                  <a:ext cx="2678664" cy="7557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>
                  <a:off x="3122762" y="591742"/>
                  <a:ext cx="284813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Прямая соединительная линия 10"/>
                <p:cNvCxnSpPr/>
                <p:nvPr/>
              </p:nvCxnSpPr>
              <p:spPr>
                <a:xfrm flipV="1">
                  <a:off x="2976113" y="69012"/>
                  <a:ext cx="0" cy="216535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Поле 962"/>
                <p:cNvSpPr txBox="1">
                  <a:spLocks noChangeArrowheads="1"/>
                </p:cNvSpPr>
                <p:nvPr/>
              </p:nvSpPr>
              <p:spPr bwMode="auto">
                <a:xfrm>
                  <a:off x="2984740" y="0"/>
                  <a:ext cx="389255" cy="426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 smtClean="0">
                      <a:effectLst/>
                      <a:latin typeface="Calibri"/>
                      <a:ea typeface="Calibri"/>
                      <a:cs typeface="Times New Roman"/>
                    </a:rPr>
                    <a:t>У</a:t>
                  </a:r>
                  <a:endParaRPr lang="ru-RU" sz="24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4" name="Поле 28"/>
                <p:cNvSpPr txBox="1">
                  <a:spLocks noChangeArrowheads="1"/>
                </p:cNvSpPr>
                <p:nvPr/>
              </p:nvSpPr>
              <p:spPr bwMode="auto">
                <a:xfrm>
                  <a:off x="2794958" y="931653"/>
                  <a:ext cx="389255" cy="426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Times New Roman"/>
                    </a:rPr>
                    <a:t>0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5" name="Поле 29"/>
                <p:cNvSpPr txBox="1">
                  <a:spLocks noChangeArrowheads="1"/>
                </p:cNvSpPr>
                <p:nvPr/>
              </p:nvSpPr>
              <p:spPr bwMode="auto">
                <a:xfrm>
                  <a:off x="5736566" y="862642"/>
                  <a:ext cx="389255" cy="426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 smtClean="0">
                      <a:effectLst/>
                      <a:latin typeface="Calibri"/>
                      <a:ea typeface="Calibri"/>
                      <a:cs typeface="Times New Roman"/>
                    </a:rPr>
                    <a:t>Х</a:t>
                  </a:r>
                  <a:endParaRPr lang="ru-RU" sz="24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6" name="Поле 983"/>
                <p:cNvSpPr txBox="1">
                  <a:spLocks noChangeArrowheads="1"/>
                </p:cNvSpPr>
                <p:nvPr/>
              </p:nvSpPr>
              <p:spPr bwMode="auto">
                <a:xfrm flipV="1">
                  <a:off x="2676056" y="1581180"/>
                  <a:ext cx="434340" cy="2774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Times New Roman"/>
                      <a:cs typeface="Calibri"/>
                    </a:rPr>
                    <a:t>−</a:t>
                  </a:r>
                  <a:r>
                    <a:rPr lang="en-US" sz="2000" b="1" dirty="0">
                      <a:effectLst/>
                      <a:latin typeface="Calibri"/>
                      <a:ea typeface="Calibri"/>
                      <a:cs typeface="Calibri"/>
                    </a:rPr>
                    <a:t>1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Поле 984"/>
                    <p:cNvSpPr txBox="1"/>
                    <p:nvPr/>
                  </p:nvSpPr>
                  <p:spPr>
                    <a:xfrm>
                      <a:off x="492830" y="1147314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7" name="Поле 98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92830" y="1147314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3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8" name="Поле 986"/>
                    <p:cNvSpPr txBox="1"/>
                    <p:nvPr/>
                  </p:nvSpPr>
                  <p:spPr>
                    <a:xfrm>
                      <a:off x="4950897" y="707749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8" name="Поле 98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950897" y="707749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9" name="Поле 989"/>
                <p:cNvSpPr txBox="1">
                  <a:spLocks noChangeArrowheads="1"/>
                </p:cNvSpPr>
                <p:nvPr/>
              </p:nvSpPr>
              <p:spPr bwMode="auto">
                <a:xfrm flipV="1">
                  <a:off x="3355675" y="1009291"/>
                  <a:ext cx="246425" cy="28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1" name="Поле 24"/>
                <p:cNvSpPr txBox="1">
                  <a:spLocks noChangeArrowheads="1"/>
                </p:cNvSpPr>
                <p:nvPr/>
              </p:nvSpPr>
              <p:spPr bwMode="auto">
                <a:xfrm flipV="1">
                  <a:off x="4839419" y="1000665"/>
                  <a:ext cx="246425" cy="28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2" name="Поле 18"/>
                <p:cNvSpPr txBox="1">
                  <a:spLocks noChangeArrowheads="1"/>
                </p:cNvSpPr>
                <p:nvPr/>
              </p:nvSpPr>
              <p:spPr bwMode="auto">
                <a:xfrm flipV="1">
                  <a:off x="5331124" y="994772"/>
                  <a:ext cx="246425" cy="28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3" name="Поле 245"/>
                <p:cNvSpPr txBox="1">
                  <a:spLocks noChangeArrowheads="1"/>
                </p:cNvSpPr>
                <p:nvPr/>
              </p:nvSpPr>
              <p:spPr bwMode="auto">
                <a:xfrm flipV="1">
                  <a:off x="2372264" y="1000665"/>
                  <a:ext cx="246425" cy="28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4" name="Поле 249"/>
                <p:cNvSpPr txBox="1">
                  <a:spLocks noChangeArrowheads="1"/>
                </p:cNvSpPr>
                <p:nvPr/>
              </p:nvSpPr>
              <p:spPr bwMode="auto">
                <a:xfrm flipV="1">
                  <a:off x="871268" y="1009291"/>
                  <a:ext cx="246425" cy="28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5" name="Поле 250"/>
                <p:cNvSpPr txBox="1">
                  <a:spLocks noChangeArrowheads="1"/>
                </p:cNvSpPr>
                <p:nvPr/>
              </p:nvSpPr>
              <p:spPr bwMode="auto">
                <a:xfrm flipV="1">
                  <a:off x="379562" y="1009291"/>
                  <a:ext cx="246425" cy="28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Поле 693"/>
                    <p:cNvSpPr txBox="1"/>
                    <p:nvPr/>
                  </p:nvSpPr>
                  <p:spPr>
                    <a:xfrm>
                      <a:off x="1946071" y="726820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28" name="Поле 69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946071" y="726820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9" name="Поле 694"/>
                    <p:cNvSpPr txBox="1"/>
                    <p:nvPr/>
                  </p:nvSpPr>
                  <p:spPr>
                    <a:xfrm>
                      <a:off x="3488085" y="1136179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29" name="Поле 69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88085" y="1136179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6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0" name="Полилиния 29"/>
                <p:cNvSpPr/>
                <p:nvPr/>
              </p:nvSpPr>
              <p:spPr>
                <a:xfrm>
                  <a:off x="2984740" y="603849"/>
                  <a:ext cx="1483995" cy="546735"/>
                </a:xfrm>
                <a:custGeom>
                  <a:avLst/>
                  <a:gdLst>
                    <a:gd name="connsiteX0" fmla="*/ 0 w 1484027"/>
                    <a:gd name="connsiteY0" fmla="*/ 539650 h 547145"/>
                    <a:gd name="connsiteX1" fmla="*/ 727023 w 1484027"/>
                    <a:gd name="connsiteY1" fmla="*/ 4 h 547145"/>
                    <a:gd name="connsiteX2" fmla="*/ 1484027 w 1484027"/>
                    <a:gd name="connsiteY2" fmla="*/ 547145 h 547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84027" h="547145">
                      <a:moveTo>
                        <a:pt x="0" y="539650"/>
                      </a:moveTo>
                      <a:cubicBezTo>
                        <a:pt x="239842" y="269202"/>
                        <a:pt x="479685" y="-1245"/>
                        <a:pt x="727023" y="4"/>
                      </a:cubicBezTo>
                      <a:cubicBezTo>
                        <a:pt x="974361" y="1253"/>
                        <a:pt x="1229194" y="274199"/>
                        <a:pt x="1484027" y="547145"/>
                      </a:cubicBezTo>
                    </a:path>
                  </a:pathLst>
                </a:custGeom>
                <a:ln w="571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1" name="Полилиния 30"/>
                <p:cNvSpPr/>
                <p:nvPr/>
              </p:nvSpPr>
              <p:spPr>
                <a:xfrm rot="10800000">
                  <a:off x="1483743" y="1151687"/>
                  <a:ext cx="1483995" cy="546735"/>
                </a:xfrm>
                <a:custGeom>
                  <a:avLst/>
                  <a:gdLst>
                    <a:gd name="connsiteX0" fmla="*/ 0 w 1484027"/>
                    <a:gd name="connsiteY0" fmla="*/ 539650 h 547145"/>
                    <a:gd name="connsiteX1" fmla="*/ 727023 w 1484027"/>
                    <a:gd name="connsiteY1" fmla="*/ 4 h 547145"/>
                    <a:gd name="connsiteX2" fmla="*/ 1484027 w 1484027"/>
                    <a:gd name="connsiteY2" fmla="*/ 547145 h 547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84027" h="547145">
                      <a:moveTo>
                        <a:pt x="0" y="539650"/>
                      </a:moveTo>
                      <a:cubicBezTo>
                        <a:pt x="239842" y="269202"/>
                        <a:pt x="479685" y="-1245"/>
                        <a:pt x="727023" y="4"/>
                      </a:cubicBezTo>
                      <a:cubicBezTo>
                        <a:pt x="974361" y="1253"/>
                        <a:pt x="1229194" y="274199"/>
                        <a:pt x="1484027" y="547145"/>
                      </a:cubicBezTo>
                    </a:path>
                  </a:pathLst>
                </a:custGeom>
                <a:noFill/>
                <a:ln w="571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2" name="Полилиния 31"/>
                <p:cNvSpPr/>
                <p:nvPr/>
              </p:nvSpPr>
              <p:spPr>
                <a:xfrm rot="10800000">
                  <a:off x="4459725" y="1156438"/>
                  <a:ext cx="1483995" cy="546735"/>
                </a:xfrm>
                <a:custGeom>
                  <a:avLst/>
                  <a:gdLst>
                    <a:gd name="connsiteX0" fmla="*/ 0 w 1484027"/>
                    <a:gd name="connsiteY0" fmla="*/ 539650 h 547145"/>
                    <a:gd name="connsiteX1" fmla="*/ 727023 w 1484027"/>
                    <a:gd name="connsiteY1" fmla="*/ 4 h 547145"/>
                    <a:gd name="connsiteX2" fmla="*/ 1484027 w 1484027"/>
                    <a:gd name="connsiteY2" fmla="*/ 547145 h 547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84027" h="547145">
                      <a:moveTo>
                        <a:pt x="0" y="539650"/>
                      </a:moveTo>
                      <a:cubicBezTo>
                        <a:pt x="239842" y="269202"/>
                        <a:pt x="479685" y="-1245"/>
                        <a:pt x="727023" y="4"/>
                      </a:cubicBezTo>
                      <a:cubicBezTo>
                        <a:pt x="974361" y="1253"/>
                        <a:pt x="1229194" y="274199"/>
                        <a:pt x="1484027" y="547145"/>
                      </a:cubicBezTo>
                    </a:path>
                  </a:pathLst>
                </a:custGeom>
                <a:ln w="571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3" name="Поле 982"/>
                <p:cNvSpPr txBox="1">
                  <a:spLocks noChangeArrowheads="1"/>
                </p:cNvSpPr>
                <p:nvPr/>
              </p:nvSpPr>
              <p:spPr bwMode="auto">
                <a:xfrm flipV="1">
                  <a:off x="2760453" y="387464"/>
                  <a:ext cx="328930" cy="2774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dirty="0">
                      <a:effectLst/>
                      <a:latin typeface="Calibri"/>
                      <a:ea typeface="Calibri"/>
                      <a:cs typeface="Calibri"/>
                    </a:rPr>
                    <a:t>1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>
                  <a:off x="8626" y="603849"/>
                  <a:ext cx="284813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" name="Поле 103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306147" y="-43133"/>
                      <a:ext cx="1131570" cy="37956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y = </a:t>
                      </a:r>
                      <a14:m>
                        <m:oMath xmlns:m="http://schemas.openxmlformats.org/officeDocument/2006/math">
                          <m:func>
                            <m:funcPr>
                              <m:ctrlPr>
                                <a:rPr lang="ru-RU" sz="24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en-US" sz="24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𝐬𝐢𝐧</m:t>
                              </m:r>
                            </m:fName>
                            <m:e>
                              <m:r>
                                <a:rPr lang="en-US" sz="24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𝒙</m:t>
                              </m:r>
                            </m:e>
                          </m:func>
                        </m:oMath>
                      </a14:m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37" name="Поле 103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306147" y="-43133"/>
                      <a:ext cx="1131570" cy="379563"/>
                    </a:xfrm>
                    <a:prstGeom prst="rect">
                      <a:avLst/>
                    </a:prstGeom>
                    <a:blipFill rotWithShape="1">
                      <a:blip r:embed="rId7"/>
                      <a:stretch>
                        <a:fillRect l="-6275" t="-3061" b="-5102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8" name="Полилиния 37"/>
                <p:cNvSpPr/>
                <p:nvPr/>
              </p:nvSpPr>
              <p:spPr>
                <a:xfrm>
                  <a:off x="8626" y="603849"/>
                  <a:ext cx="1483995" cy="546735"/>
                </a:xfrm>
                <a:custGeom>
                  <a:avLst/>
                  <a:gdLst>
                    <a:gd name="connsiteX0" fmla="*/ 0 w 1484027"/>
                    <a:gd name="connsiteY0" fmla="*/ 539650 h 547145"/>
                    <a:gd name="connsiteX1" fmla="*/ 727023 w 1484027"/>
                    <a:gd name="connsiteY1" fmla="*/ 4 h 547145"/>
                    <a:gd name="connsiteX2" fmla="*/ 1484027 w 1484027"/>
                    <a:gd name="connsiteY2" fmla="*/ 547145 h 547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84027" h="547145">
                      <a:moveTo>
                        <a:pt x="0" y="539650"/>
                      </a:moveTo>
                      <a:cubicBezTo>
                        <a:pt x="239842" y="269202"/>
                        <a:pt x="479685" y="-1245"/>
                        <a:pt x="727023" y="4"/>
                      </a:cubicBezTo>
                      <a:cubicBezTo>
                        <a:pt x="974361" y="1253"/>
                        <a:pt x="1229194" y="274199"/>
                        <a:pt x="1484027" y="547145"/>
                      </a:cubicBezTo>
                    </a:path>
                  </a:pathLst>
                </a:custGeom>
                <a:ln w="571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7" name="Поле 692"/>
                <p:cNvSpPr txBox="1">
                  <a:spLocks noChangeArrowheads="1"/>
                </p:cNvSpPr>
                <p:nvPr/>
              </p:nvSpPr>
              <p:spPr bwMode="auto">
                <a:xfrm flipV="1">
                  <a:off x="1290027" y="846517"/>
                  <a:ext cx="434340" cy="2774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latin typeface="Calibri"/>
                      <a:ea typeface="Times New Roman"/>
                      <a:cs typeface="Calibri"/>
                    </a:rPr>
                    <a:t>−</a:t>
                  </a:r>
                  <a:r>
                    <a:rPr lang="ru-RU" sz="2400" b="1" dirty="0">
                      <a:effectLst/>
                      <a:latin typeface="Calibri"/>
                      <a:ea typeface="Calibri"/>
                      <a:cs typeface="Calibri"/>
                    </a:rPr>
                    <a:t>π</a:t>
                  </a:r>
                  <a:endParaRPr lang="ru-RU" sz="24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6" name="Поле 16"/>
                <p:cNvSpPr txBox="1">
                  <a:spLocks noChangeArrowheads="1"/>
                </p:cNvSpPr>
                <p:nvPr/>
              </p:nvSpPr>
              <p:spPr bwMode="auto">
                <a:xfrm flipV="1">
                  <a:off x="4309823" y="828441"/>
                  <a:ext cx="299804" cy="2774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latin typeface="Calibri"/>
                      <a:ea typeface="Calibri"/>
                      <a:cs typeface="Calibri"/>
                    </a:rPr>
                    <a:t>π</a:t>
                  </a:r>
                  <a:endParaRPr lang="ru-RU" sz="24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>
                  <a:off x="8626" y="1147314"/>
                  <a:ext cx="5935095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Поле 249"/>
                <p:cNvSpPr txBox="1">
                  <a:spLocks noChangeArrowheads="1"/>
                </p:cNvSpPr>
                <p:nvPr/>
              </p:nvSpPr>
              <p:spPr bwMode="auto">
                <a:xfrm flipV="1">
                  <a:off x="1369408" y="1012939"/>
                  <a:ext cx="246425" cy="28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</p:grpSp>
          <p:sp>
            <p:nvSpPr>
              <p:cNvPr id="5" name="Поле 987"/>
              <p:cNvSpPr txBox="1">
                <a:spLocks noChangeArrowheads="1"/>
              </p:cNvSpPr>
              <p:nvPr/>
            </p:nvSpPr>
            <p:spPr bwMode="auto">
              <a:xfrm flipV="1">
                <a:off x="2872470" y="444006"/>
                <a:ext cx="246425" cy="2828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•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6" name="Поле 988"/>
              <p:cNvSpPr txBox="1">
                <a:spLocks noChangeArrowheads="1"/>
              </p:cNvSpPr>
              <p:nvPr/>
            </p:nvSpPr>
            <p:spPr bwMode="auto">
              <a:xfrm flipV="1">
                <a:off x="2863970" y="1544129"/>
                <a:ext cx="246425" cy="2828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•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7" name="Поле 990"/>
              <p:cNvSpPr txBox="1">
                <a:spLocks noChangeArrowheads="1"/>
              </p:cNvSpPr>
              <p:nvPr/>
            </p:nvSpPr>
            <p:spPr bwMode="auto">
              <a:xfrm flipV="1">
                <a:off x="3856007" y="1000665"/>
                <a:ext cx="246425" cy="2828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•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8" name="Поле 247"/>
              <p:cNvSpPr txBox="1">
                <a:spLocks noChangeArrowheads="1"/>
              </p:cNvSpPr>
              <p:nvPr/>
            </p:nvSpPr>
            <p:spPr bwMode="auto">
              <a:xfrm flipV="1">
                <a:off x="1871932" y="994772"/>
                <a:ext cx="246425" cy="2828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•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50" name="Поле 990"/>
              <p:cNvSpPr txBox="1">
                <a:spLocks noChangeArrowheads="1"/>
              </p:cNvSpPr>
              <p:nvPr/>
            </p:nvSpPr>
            <p:spPr bwMode="auto">
              <a:xfrm flipV="1">
                <a:off x="4336513" y="1000665"/>
                <a:ext cx="246425" cy="2828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•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cxnSp>
          <p:nvCxnSpPr>
            <p:cNvPr id="41" name="Прямая соединительная линия 40"/>
            <p:cNvCxnSpPr/>
            <p:nvPr/>
          </p:nvCxnSpPr>
          <p:spPr>
            <a:xfrm>
              <a:off x="1427879" y="3289819"/>
              <a:ext cx="0" cy="849654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3462109" y="4112595"/>
              <a:ext cx="0" cy="849654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5503283" y="3270369"/>
              <a:ext cx="0" cy="849654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7549543" y="4097563"/>
              <a:ext cx="0" cy="849654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689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4960988" y="2177809"/>
            <a:ext cx="3888432" cy="403244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15. Свойства</a:t>
                </a:r>
                <a:r>
                  <a:rPr lang="ru-RU" sz="2800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 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rgbClr val="7030A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ru-RU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23528" y="2008819"/>
                <a:ext cx="4464496" cy="437042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eriod"/>
                </a:pP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Область определения:</a:t>
                </a:r>
              </a:p>
              <a:p>
                <a:pPr algn="ctr"/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D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f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 = (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− ∞</m:t>
                    </m:r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; +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∞</m:t>
                    </m:r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2. Нечетная:</a:t>
                </a:r>
                <a:endParaRPr lang="en-US" sz="20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en-US" sz="2000" b="1" i="0" smtClean="0">
                            <a:latin typeface="Cambria Math" pitchFamily="18" charset="0"/>
                            <a:ea typeface="Cambria Math" pitchFamily="18" charset="0"/>
                          </a:rPr>
                          <m:t>𝐬𝐢𝐧</m:t>
                        </m:r>
                      </m:fName>
                      <m:e>
                        <m:r>
                          <a:rPr lang="ru-RU" sz="2000" b="1" i="0">
                            <a:latin typeface="Cambria Math" pitchFamily="18" charset="0"/>
                            <a:ea typeface="Cambria Math" pitchFamily="18" charset="0"/>
                          </a:rPr>
                          <m:t>(−х</m:t>
                        </m:r>
                      </m:e>
                    </m:func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 = −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en-US" sz="2000" b="1" i="1">
                            <a:latin typeface="Cambria Math" pitchFamily="18" charset="0"/>
                            <a:ea typeface="Cambria Math" pitchFamily="18" charset="0"/>
                          </a:rPr>
                          <m:t>𝐬𝐢𝐧</m:t>
                        </m:r>
                      </m:fName>
                      <m:e>
                        <m:r>
                          <a:rPr lang="ru-RU" sz="2000" b="1">
                            <a:latin typeface="Cambria Math" pitchFamily="18" charset="0"/>
                            <a:ea typeface="Cambria Math" pitchFamily="18" charset="0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3. Периодичная, с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периодом:</a:t>
                </a:r>
              </a:p>
              <a:p>
                <a:pPr algn="ctr"/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Т = 2π.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4. Нули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функции:</a:t>
                </a:r>
              </a:p>
              <a:p>
                <a:pPr algn="ctr"/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х =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,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Z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5.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Промежутки знакопостоянства: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en-US" sz="2000" b="1" i="1">
                            <a:latin typeface="Cambria Math" pitchFamily="18" charset="0"/>
                            <a:ea typeface="Cambria Math" pitchFamily="18" charset="0"/>
                          </a:rPr>
                          <m:t>𝐬𝐢𝐧</m:t>
                        </m:r>
                      </m:fName>
                      <m:e>
                        <m:r>
                          <a:rPr lang="ru-RU" sz="2000" b="1">
                            <a:latin typeface="Cambria Math" pitchFamily="18" charset="0"/>
                            <a:ea typeface="Cambria Math" pitchFamily="18" charset="0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˃ 0 на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промежутках</a:t>
                </a:r>
                <a:endParaRPr lang="en-US" sz="20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(2π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; π + 2π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  <a:r>
                  <a:rPr lang="en-US" sz="2000" b="1" dirty="0" smtClean="0">
                    <a:latin typeface="Cambria Math" pitchFamily="18" charset="0"/>
                    <a:ea typeface="Cambria Math" pitchFamily="18" charset="0"/>
                  </a:rPr>
                  <a:t>,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Z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en-US" sz="2000" b="1" i="1">
                            <a:latin typeface="Cambria Math" pitchFamily="18" charset="0"/>
                            <a:ea typeface="Cambria Math" pitchFamily="18" charset="0"/>
                          </a:rPr>
                          <m:t>𝐬𝐢𝐧</m:t>
                        </m:r>
                      </m:fName>
                      <m:e>
                        <m:r>
                          <a:rPr lang="ru-RU" sz="2000" b="1">
                            <a:latin typeface="Cambria Math" pitchFamily="18" charset="0"/>
                            <a:ea typeface="Cambria Math" pitchFamily="18" charset="0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˂ 0  на промежутках </a:t>
                </a:r>
                <a:endParaRPr lang="en-US" sz="20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−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π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+ 2π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; 2π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  <a:r>
                  <a:rPr lang="en-US" sz="2000" b="1" dirty="0" smtClean="0">
                    <a:latin typeface="Cambria Math" pitchFamily="18" charset="0"/>
                    <a:ea typeface="Cambria Math" pitchFamily="18" charset="0"/>
                  </a:rPr>
                  <a:t>,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 smtClean="0">
                    <a:latin typeface="Cambria Math" pitchFamily="18" charset="0"/>
                    <a:ea typeface="Cambria Math" pitchFamily="18" charset="0"/>
                  </a:rPr>
                  <a:t>Z.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008819"/>
                <a:ext cx="4464496" cy="4370427"/>
              </a:xfrm>
              <a:prstGeom prst="rect">
                <a:avLst/>
              </a:prstGeom>
              <a:blipFill rotWithShape="1">
                <a:blip r:embed="rId3"/>
                <a:stretch>
                  <a:fillRect l="-1366" t="-6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Группа 2"/>
          <p:cNvGrpSpPr/>
          <p:nvPr/>
        </p:nvGrpSpPr>
        <p:grpSpPr>
          <a:xfrm>
            <a:off x="4929078" y="2195831"/>
            <a:ext cx="3863729" cy="4041481"/>
            <a:chOff x="-9950" y="43005"/>
            <a:chExt cx="2583641" cy="2759885"/>
          </a:xfrm>
        </p:grpSpPr>
        <p:sp>
          <p:nvSpPr>
            <p:cNvPr id="4" name="Хорда 3"/>
            <p:cNvSpPr/>
            <p:nvPr/>
          </p:nvSpPr>
          <p:spPr>
            <a:xfrm rot="5400000">
              <a:off x="353683" y="491706"/>
              <a:ext cx="1812290" cy="1820545"/>
            </a:xfrm>
            <a:prstGeom prst="chord">
              <a:avLst>
                <a:gd name="adj1" fmla="val 5395838"/>
                <a:gd name="adj2" fmla="val 16214645"/>
              </a:avLst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5" name="Хорда 4"/>
            <p:cNvSpPr/>
            <p:nvPr/>
          </p:nvSpPr>
          <p:spPr>
            <a:xfrm rot="16200000">
              <a:off x="353684" y="487579"/>
              <a:ext cx="1820545" cy="1820545"/>
            </a:xfrm>
            <a:prstGeom prst="chord">
              <a:avLst>
                <a:gd name="adj1" fmla="val 5395838"/>
                <a:gd name="adj2" fmla="val 16199998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6" name="Поле 819"/>
            <p:cNvSpPr txBox="1">
              <a:spLocks noChangeArrowheads="1"/>
            </p:cNvSpPr>
            <p:nvPr/>
          </p:nvSpPr>
          <p:spPr bwMode="auto">
            <a:xfrm>
              <a:off x="802586" y="1519980"/>
              <a:ext cx="389255" cy="42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4000" b="1" dirty="0">
                  <a:solidFill>
                    <a:srgbClr val="00B050"/>
                  </a:solidFill>
                  <a:effectLst/>
                  <a:latin typeface="Calibri"/>
                  <a:ea typeface="Times New Roman"/>
                  <a:cs typeface="Calibri"/>
                </a:rPr>
                <a:t>−</a:t>
              </a:r>
              <a:endParaRPr lang="ru-RU" sz="4000" dirty="0">
                <a:solidFill>
                  <a:srgbClr val="00B05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1268083" y="86265"/>
              <a:ext cx="0" cy="2615565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7253" y="1397480"/>
              <a:ext cx="2532380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Поле 821"/>
            <p:cNvSpPr txBox="1">
              <a:spLocks noChangeArrowheads="1"/>
            </p:cNvSpPr>
            <p:nvPr/>
          </p:nvSpPr>
          <p:spPr bwMode="auto">
            <a:xfrm>
              <a:off x="793495" y="707063"/>
              <a:ext cx="389255" cy="426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4000" b="1" dirty="0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+</a:t>
              </a:r>
              <a:endParaRPr lang="ru-RU" sz="40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0" name="Поле 825"/>
            <p:cNvSpPr txBox="1">
              <a:spLocks noChangeArrowheads="1"/>
            </p:cNvSpPr>
            <p:nvPr/>
          </p:nvSpPr>
          <p:spPr bwMode="auto">
            <a:xfrm>
              <a:off x="1418639" y="668835"/>
              <a:ext cx="389255" cy="42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4000" b="1" dirty="0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+</a:t>
              </a:r>
              <a:endParaRPr lang="ru-RU" sz="40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1" name="Поле 823"/>
            <p:cNvSpPr txBox="1">
              <a:spLocks noChangeArrowheads="1"/>
            </p:cNvSpPr>
            <p:nvPr/>
          </p:nvSpPr>
          <p:spPr bwMode="auto">
            <a:xfrm>
              <a:off x="1436619" y="1497478"/>
              <a:ext cx="389255" cy="42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4000" b="1" dirty="0">
                  <a:solidFill>
                    <a:srgbClr val="00B050"/>
                  </a:solidFill>
                  <a:effectLst/>
                  <a:latin typeface="Calibri"/>
                  <a:ea typeface="Times New Roman"/>
                  <a:cs typeface="Calibri"/>
                </a:rPr>
                <a:t>−</a:t>
              </a:r>
              <a:endParaRPr lang="ru-RU" sz="4000" dirty="0">
                <a:solidFill>
                  <a:srgbClr val="00B050"/>
                </a:solidFill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2" name="Поле 818"/>
            <p:cNvSpPr txBox="1">
              <a:spLocks noChangeArrowheads="1"/>
            </p:cNvSpPr>
            <p:nvPr/>
          </p:nvSpPr>
          <p:spPr bwMode="auto">
            <a:xfrm flipV="1">
              <a:off x="2139351" y="1378828"/>
              <a:ext cx="434340" cy="360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400" b="1" dirty="0">
                  <a:effectLst/>
                  <a:latin typeface="Calibri"/>
                  <a:ea typeface="Calibri"/>
                  <a:cs typeface="Times New Roman"/>
                </a:rPr>
                <a:t>2</a:t>
              </a:r>
              <a:r>
                <a:rPr lang="ru-RU" sz="2400" b="1" dirty="0">
                  <a:effectLst/>
                  <a:latin typeface="Calibri"/>
                  <a:ea typeface="Calibri"/>
                  <a:cs typeface="Calibri"/>
                </a:rPr>
                <a:t>π</a:t>
              </a:r>
              <a:endParaRPr lang="ru-RU" sz="24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3" name="Поле 826"/>
            <p:cNvSpPr txBox="1">
              <a:spLocks noChangeArrowheads="1"/>
            </p:cNvSpPr>
            <p:nvPr/>
          </p:nvSpPr>
          <p:spPr bwMode="auto">
            <a:xfrm>
              <a:off x="2332463" y="1024627"/>
              <a:ext cx="217170" cy="363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400" b="1" dirty="0" smtClean="0">
                  <a:effectLst/>
                  <a:latin typeface="Calibri"/>
                  <a:ea typeface="Calibri"/>
                  <a:cs typeface="Times New Roman"/>
                </a:rPr>
                <a:t>Х</a:t>
              </a:r>
              <a:endParaRPr lang="ru-RU" sz="24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4" name="Поле 831"/>
            <p:cNvSpPr txBox="1">
              <a:spLocks noChangeArrowheads="1"/>
            </p:cNvSpPr>
            <p:nvPr/>
          </p:nvSpPr>
          <p:spPr bwMode="auto">
            <a:xfrm>
              <a:off x="1311468" y="43005"/>
              <a:ext cx="301799" cy="42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400" b="1" dirty="0">
                  <a:latin typeface="Calibri"/>
                  <a:ea typeface="Calibri"/>
                  <a:cs typeface="Times New Roman"/>
                </a:rPr>
                <a:t>У</a:t>
              </a:r>
              <a:endParaRPr lang="ru-RU" sz="24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Поле 833"/>
                <p:cNvSpPr txBox="1"/>
                <p:nvPr/>
              </p:nvSpPr>
              <p:spPr>
                <a:xfrm>
                  <a:off x="828136" y="77638"/>
                  <a:ext cx="501650" cy="5168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𝝅</m:t>
                            </m:r>
                          </m:num>
                          <m:den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𝟐</m:t>
                            </m:r>
                          </m:den>
                        </m:f>
                      </m:oMath>
                    </m:oMathPara>
                  </a14:m>
                  <a:endParaRPr lang="ru-RU" dirty="0">
                    <a:effectLst/>
                    <a:ea typeface="Calibri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15" name="Поле 8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8136" y="77638"/>
                  <a:ext cx="501650" cy="51689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Поле 813"/>
                <p:cNvSpPr txBox="1"/>
                <p:nvPr/>
              </p:nvSpPr>
              <p:spPr>
                <a:xfrm>
                  <a:off x="1199072" y="2286000"/>
                  <a:ext cx="501650" cy="5168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b="1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−</m:t>
                        </m:r>
                        <m:f>
                          <m:fPr>
                            <m:ctrlP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𝝅</m:t>
                            </m:r>
                          </m:num>
                          <m:den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𝟐</m:t>
                            </m:r>
                          </m:den>
                        </m:f>
                      </m:oMath>
                    </m:oMathPara>
                  </a14:m>
                  <a:endParaRPr lang="ru-RU" dirty="0">
                    <a:effectLst/>
                    <a:ea typeface="Calibri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16" name="Поле 8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9072" y="2286000"/>
                  <a:ext cx="501650" cy="51689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Поле 812"/>
                <p:cNvSpPr txBox="1"/>
                <p:nvPr/>
              </p:nvSpPr>
              <p:spPr>
                <a:xfrm>
                  <a:off x="828136" y="2260121"/>
                  <a:ext cx="501650" cy="5168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𝟑</m:t>
                            </m:r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𝝅</m:t>
                            </m:r>
                          </m:num>
                          <m:den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𝟐</m:t>
                            </m:r>
                          </m:den>
                        </m:f>
                      </m:oMath>
                    </m:oMathPara>
                  </a14:m>
                  <a:endParaRPr lang="ru-RU" dirty="0">
                    <a:effectLst/>
                    <a:ea typeface="Calibri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17" name="Поле 8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8136" y="2260121"/>
                  <a:ext cx="501650" cy="51689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Поле 822"/>
            <p:cNvSpPr txBox="1">
              <a:spLocks noChangeArrowheads="1"/>
            </p:cNvSpPr>
            <p:nvPr/>
          </p:nvSpPr>
          <p:spPr bwMode="auto">
            <a:xfrm>
              <a:off x="2147978" y="1130061"/>
              <a:ext cx="208543" cy="277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000" b="1" dirty="0"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ru-RU" sz="20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9" name="Поле 820"/>
            <p:cNvSpPr txBox="1">
              <a:spLocks noChangeArrowheads="1"/>
            </p:cNvSpPr>
            <p:nvPr/>
          </p:nvSpPr>
          <p:spPr bwMode="auto">
            <a:xfrm flipV="1">
              <a:off x="-9950" y="1329659"/>
              <a:ext cx="359505" cy="277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400" b="1" dirty="0">
                  <a:effectLst/>
                  <a:latin typeface="Calibri"/>
                  <a:ea typeface="Times New Roman"/>
                  <a:cs typeface="Calibri"/>
                </a:rPr>
                <a:t>−</a:t>
              </a:r>
              <a:r>
                <a:rPr lang="ru-RU" sz="2400" b="1" dirty="0">
                  <a:effectLst/>
                  <a:latin typeface="Calibri"/>
                  <a:ea typeface="Calibri"/>
                  <a:cs typeface="Calibri"/>
                </a:rPr>
                <a:t>π</a:t>
              </a:r>
              <a:endParaRPr lang="ru-RU" sz="24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0" name="Поле 824"/>
            <p:cNvSpPr txBox="1">
              <a:spLocks noChangeArrowheads="1"/>
            </p:cNvSpPr>
            <p:nvPr/>
          </p:nvSpPr>
          <p:spPr bwMode="auto">
            <a:xfrm flipV="1">
              <a:off x="64884" y="1088925"/>
              <a:ext cx="284672" cy="277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400" b="1" dirty="0">
                  <a:effectLst/>
                  <a:latin typeface="Calibri"/>
                  <a:ea typeface="Calibri"/>
                  <a:cs typeface="Calibri"/>
                </a:rPr>
                <a:t>π</a:t>
              </a:r>
              <a:endParaRPr lang="ru-RU" sz="24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415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кругленный прямоугольник 22"/>
          <p:cNvSpPr/>
          <p:nvPr/>
        </p:nvSpPr>
        <p:spPr>
          <a:xfrm>
            <a:off x="4972091" y="2010638"/>
            <a:ext cx="3888432" cy="403244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599851" y="476672"/>
                <a:ext cx="8260672" cy="1039427"/>
              </a:xfrm>
            </p:spPr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16. Свойства</a:t>
                </a:r>
                <a:r>
                  <a:rPr lang="ru-RU" sz="2800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 у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rgbClr val="7030A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ru-RU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endParaRPr lang="ru-RU" sz="28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99851" y="476672"/>
                <a:ext cx="8260672" cy="1039427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Группа 2"/>
          <p:cNvGrpSpPr/>
          <p:nvPr/>
        </p:nvGrpSpPr>
        <p:grpSpPr>
          <a:xfrm>
            <a:off x="4984545" y="1980264"/>
            <a:ext cx="3875978" cy="4020832"/>
            <a:chOff x="-12816" y="-99030"/>
            <a:chExt cx="2676470" cy="2850161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-12816" y="-99030"/>
              <a:ext cx="2676470" cy="2850161"/>
              <a:chOff x="-12816" y="-99030"/>
              <a:chExt cx="2676470" cy="2850161"/>
            </a:xfrm>
          </p:grpSpPr>
          <p:sp>
            <p:nvSpPr>
              <p:cNvPr id="6" name="Хорда 5"/>
              <p:cNvSpPr/>
              <p:nvPr/>
            </p:nvSpPr>
            <p:spPr>
              <a:xfrm>
                <a:off x="362310" y="422694"/>
                <a:ext cx="1790065" cy="1820545"/>
              </a:xfrm>
              <a:prstGeom prst="chord">
                <a:avLst>
                  <a:gd name="adj1" fmla="val 5395838"/>
                  <a:gd name="adj2" fmla="val 16199998"/>
                </a:avLst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7" name="Хорда 6"/>
              <p:cNvSpPr/>
              <p:nvPr/>
            </p:nvSpPr>
            <p:spPr>
              <a:xfrm rot="10800000">
                <a:off x="353700" y="422694"/>
                <a:ext cx="1843454" cy="1820486"/>
              </a:xfrm>
              <a:prstGeom prst="chord">
                <a:avLst>
                  <a:gd name="adj1" fmla="val 5395838"/>
                  <a:gd name="adj2" fmla="val 16214645"/>
                </a:avLst>
              </a:pr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cxnSp>
            <p:nvCxnSpPr>
              <p:cNvPr id="8" name="Прямая соединительная линия 7"/>
              <p:cNvCxnSpPr/>
              <p:nvPr/>
            </p:nvCxnSpPr>
            <p:spPr>
              <a:xfrm flipV="1">
                <a:off x="1268083" y="0"/>
                <a:ext cx="0" cy="2648585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43132" y="1319841"/>
                <a:ext cx="2533015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 стрелкой 9"/>
              <p:cNvCxnSpPr/>
              <p:nvPr/>
            </p:nvCxnSpPr>
            <p:spPr>
              <a:xfrm flipV="1">
                <a:off x="1388853" y="552091"/>
                <a:ext cx="0" cy="1520825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headEnd type="none" w="med" len="med"/>
                <a:tailEnd type="triangl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 стрелкой 10"/>
              <p:cNvCxnSpPr/>
              <p:nvPr/>
            </p:nvCxnSpPr>
            <p:spPr>
              <a:xfrm flipH="1">
                <a:off x="1130061" y="552091"/>
                <a:ext cx="635" cy="1551305"/>
              </a:xfrm>
              <a:prstGeom prst="straightConnector1">
                <a:avLst/>
              </a:prstGeom>
              <a:ln w="57150">
                <a:solidFill>
                  <a:srgbClr val="00B0F0"/>
                </a:solidFill>
                <a:headEnd type="none" w="med" len="med"/>
                <a:tailEnd type="triangle" w="med" len="med"/>
              </a:ln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Поле 810"/>
              <p:cNvSpPr txBox="1">
                <a:spLocks noChangeArrowheads="1"/>
              </p:cNvSpPr>
              <p:nvPr/>
            </p:nvSpPr>
            <p:spPr bwMode="auto">
              <a:xfrm>
                <a:off x="2398144" y="1009291"/>
                <a:ext cx="265510" cy="342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 smtClean="0">
                    <a:effectLst/>
                    <a:latin typeface="Calibri"/>
                    <a:ea typeface="Calibri"/>
                    <a:cs typeface="Times New Roman"/>
                  </a:rPr>
                  <a:t>Х</a:t>
                </a:r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3" name="Поле 816"/>
              <p:cNvSpPr txBox="1">
                <a:spLocks noChangeArrowheads="1"/>
              </p:cNvSpPr>
              <p:nvPr/>
            </p:nvSpPr>
            <p:spPr bwMode="auto">
              <a:xfrm>
                <a:off x="1275452" y="-99030"/>
                <a:ext cx="207693" cy="284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 smtClean="0">
                    <a:effectLst/>
                    <a:latin typeface="Calibri"/>
                    <a:ea typeface="Calibri"/>
                    <a:cs typeface="Times New Roman"/>
                  </a:rPr>
                  <a:t>У</a:t>
                </a:r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4" name="Поле 811"/>
              <p:cNvSpPr txBox="1">
                <a:spLocks noChangeArrowheads="1"/>
              </p:cNvSpPr>
              <p:nvPr/>
            </p:nvSpPr>
            <p:spPr bwMode="auto">
              <a:xfrm>
                <a:off x="2147978" y="1078302"/>
                <a:ext cx="208542" cy="2546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Times New Roman"/>
                  </a:rPr>
                  <a:t>0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5" name="Поле 804"/>
              <p:cNvSpPr txBox="1">
                <a:spLocks noChangeArrowheads="1"/>
              </p:cNvSpPr>
              <p:nvPr/>
            </p:nvSpPr>
            <p:spPr bwMode="auto">
              <a:xfrm flipV="1">
                <a:off x="2139351" y="1293962"/>
                <a:ext cx="434340" cy="277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latin typeface="Calibri"/>
                    <a:ea typeface="Calibri"/>
                    <a:cs typeface="Times New Roman"/>
                  </a:rPr>
                  <a:t>2</a:t>
                </a:r>
                <a:r>
                  <a:rPr lang="ru-RU" sz="2400" b="1" dirty="0">
                    <a:effectLst/>
                    <a:latin typeface="Calibri"/>
                    <a:ea typeface="Calibri"/>
                    <a:cs typeface="Calibri"/>
                  </a:rPr>
                  <a:t>π</a:t>
                </a:r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6" name="Поле 809"/>
              <p:cNvSpPr txBox="1">
                <a:spLocks noChangeArrowheads="1"/>
              </p:cNvSpPr>
              <p:nvPr/>
            </p:nvSpPr>
            <p:spPr bwMode="auto">
              <a:xfrm>
                <a:off x="1069676" y="1069675"/>
                <a:ext cx="239963" cy="2892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Times New Roman"/>
                  </a:rPr>
                  <a:t>0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7" name="Поле 808"/>
              <p:cNvSpPr txBox="1">
                <a:spLocks noChangeArrowheads="1"/>
              </p:cNvSpPr>
              <p:nvPr/>
            </p:nvSpPr>
            <p:spPr bwMode="auto">
              <a:xfrm flipV="1">
                <a:off x="77653" y="1023606"/>
                <a:ext cx="276046" cy="277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latin typeface="Calibri"/>
                    <a:ea typeface="Calibri"/>
                    <a:cs typeface="Calibri"/>
                  </a:rPr>
                  <a:t>π</a:t>
                </a:r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8" name="Поле 803"/>
              <p:cNvSpPr txBox="1">
                <a:spLocks noChangeArrowheads="1"/>
              </p:cNvSpPr>
              <p:nvPr/>
            </p:nvSpPr>
            <p:spPr bwMode="auto">
              <a:xfrm flipV="1">
                <a:off x="-12816" y="1222915"/>
                <a:ext cx="434340" cy="3485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latin typeface="Calibri"/>
                    <a:ea typeface="Times New Roman"/>
                    <a:cs typeface="Calibri"/>
                  </a:rPr>
                  <a:t>−</a:t>
                </a:r>
                <a:r>
                  <a:rPr lang="ru-RU" sz="2400" b="1" dirty="0">
                    <a:effectLst/>
                    <a:latin typeface="Calibri"/>
                    <a:ea typeface="Calibri"/>
                    <a:cs typeface="Calibri"/>
                  </a:rPr>
                  <a:t>π</a:t>
                </a:r>
                <a:endParaRPr lang="ru-RU" sz="24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Поле 815"/>
                  <p:cNvSpPr txBox="1"/>
                  <p:nvPr/>
                </p:nvSpPr>
                <p:spPr>
                  <a:xfrm>
                    <a:off x="862641" y="-73151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9" name="Поле 8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2641" y="-73151"/>
                    <a:ext cx="501650" cy="516890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Поле 799"/>
                  <p:cNvSpPr txBox="1"/>
                  <p:nvPr/>
                </p:nvSpPr>
                <p:spPr>
                  <a:xfrm>
                    <a:off x="1181819" y="2234241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−</m:t>
                          </m:r>
                          <m:f>
                            <m:fPr>
                              <m:ctrlP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20" name="Поле 79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81819" y="2234241"/>
                    <a:ext cx="501650" cy="516890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Поле 1040"/>
                  <p:cNvSpPr txBox="1"/>
                  <p:nvPr/>
                </p:nvSpPr>
                <p:spPr>
                  <a:xfrm>
                    <a:off x="862642" y="2216989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𝟑</m:t>
                              </m:r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21" name="Поле 104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2642" y="2216989"/>
                    <a:ext cx="501650" cy="516890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" name="Овал 4"/>
            <p:cNvSpPr/>
            <p:nvPr/>
          </p:nvSpPr>
          <p:spPr>
            <a:xfrm>
              <a:off x="353749" y="422694"/>
              <a:ext cx="1843405" cy="182054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23528" y="1723261"/>
                <a:ext cx="4320480" cy="480509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6. Возрастает на 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промежутках:</a:t>
                </a:r>
              </a:p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(−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 </m:t>
                    </m:r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+ 2π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+2π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ϵ 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</a:t>
                </a:r>
                <a:endParaRPr lang="ru-RU" sz="2000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убывает на промежутках </a:t>
                </a:r>
                <a:endParaRPr lang="ru-RU" sz="2000" b="1" dirty="0" smtClean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+ 2π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𝟑</m:t>
                        </m:r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+ 2π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ϵ </a:t>
                </a:r>
                <a:r>
                  <a:rPr lang="en-US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.</a:t>
                </a:r>
                <a:endParaRPr lang="ru-RU" sz="2000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7. 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Точки максимума  функции:</a:t>
                </a:r>
              </a:p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+ 2π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ϵ </a:t>
                </a:r>
                <a:r>
                  <a:rPr lang="en-US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Z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,</a:t>
                </a:r>
                <a:endParaRPr lang="ru-RU" sz="2000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точки минимумы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функции </a:t>
                </a:r>
                <a:endParaRPr lang="ru-RU" sz="2000" b="1" dirty="0" smtClean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х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=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+ 2π</a:t>
                </a:r>
                <a:r>
                  <a:rPr lang="en-US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ru-RU" sz="2000" b="1" dirty="0" smtClean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ϵ 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Z</a:t>
                </a:r>
                <a:endParaRPr lang="ru-RU" sz="2000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8. Наименьшее значение функции </a:t>
                </a:r>
                <a:r>
                  <a:rPr lang="ru-RU" sz="2000" b="1" dirty="0" err="1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ru-RU" sz="2000" b="1" baseline="-25000" dirty="0" err="1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наим</a:t>
                </a:r>
                <a:r>
                  <a:rPr lang="ru-RU" sz="2000" b="1" baseline="-25000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= − 1,</a:t>
                </a:r>
                <a:endParaRPr lang="ru-RU" sz="2000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наибольшее значение функции </a:t>
                </a:r>
                <a:r>
                  <a:rPr lang="ru-RU" sz="2000" b="1" dirty="0" err="1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ru-RU" sz="2000" b="1" baseline="-25000" dirty="0" err="1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наиб</a:t>
                </a:r>
                <a:r>
                  <a:rPr lang="ru-RU" sz="2000" b="1" baseline="-25000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= 1.</a:t>
                </a:r>
                <a:endParaRPr lang="ru-RU" sz="2000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9. Область значений Е(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) = [− 1; 1].</a:t>
                </a:r>
                <a:endParaRPr lang="ru-RU" sz="2000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endParaRPr lang="ru-RU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723261"/>
                <a:ext cx="4320480" cy="4805098"/>
              </a:xfrm>
              <a:prstGeom prst="rect">
                <a:avLst/>
              </a:prstGeom>
              <a:blipFill rotWithShape="1">
                <a:blip r:embed="rId6"/>
                <a:stretch>
                  <a:fillRect l="-1410" t="-635" r="-2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330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/>
                  <a:t> </a:t>
                </a: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17. Преобразование графиков функций 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rgbClr val="7030A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ru-RU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= </a:t>
                </a:r>
                <a:r>
                  <a:rPr lang="en-US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 x</a:t>
                </a:r>
                <a:endParaRPr lang="ru-RU" sz="2800" b="1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95" t="-1765" r="-2509" b="-123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Группа 2"/>
          <p:cNvGrpSpPr/>
          <p:nvPr/>
        </p:nvGrpSpPr>
        <p:grpSpPr>
          <a:xfrm>
            <a:off x="755578" y="3214528"/>
            <a:ext cx="8023601" cy="2835630"/>
            <a:chOff x="-56959" y="-56239"/>
            <a:chExt cx="6346877" cy="2263452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8627" y="-56239"/>
              <a:ext cx="6281291" cy="2263452"/>
              <a:chOff x="8627" y="-56239"/>
              <a:chExt cx="6281291" cy="2263452"/>
            </a:xfrm>
          </p:grpSpPr>
          <p:sp>
            <p:nvSpPr>
              <p:cNvPr id="8" name="Полилиния 7"/>
              <p:cNvSpPr/>
              <p:nvPr/>
            </p:nvSpPr>
            <p:spPr>
              <a:xfrm>
                <a:off x="2984740" y="586597"/>
                <a:ext cx="1483995" cy="546735"/>
              </a:xfrm>
              <a:custGeom>
                <a:avLst/>
                <a:gdLst>
                  <a:gd name="connsiteX0" fmla="*/ 0 w 1484027"/>
                  <a:gd name="connsiteY0" fmla="*/ 539650 h 547145"/>
                  <a:gd name="connsiteX1" fmla="*/ 727023 w 1484027"/>
                  <a:gd name="connsiteY1" fmla="*/ 4 h 547145"/>
                  <a:gd name="connsiteX2" fmla="*/ 1484027 w 1484027"/>
                  <a:gd name="connsiteY2" fmla="*/ 547145 h 54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4027" h="547145">
                    <a:moveTo>
                      <a:pt x="0" y="539650"/>
                    </a:moveTo>
                    <a:cubicBezTo>
                      <a:pt x="239842" y="269202"/>
                      <a:pt x="479685" y="-1245"/>
                      <a:pt x="727023" y="4"/>
                    </a:cubicBezTo>
                    <a:cubicBezTo>
                      <a:pt x="974361" y="1253"/>
                      <a:pt x="1229194" y="274199"/>
                      <a:pt x="1484027" y="547145"/>
                    </a:cubicBezTo>
                  </a:path>
                </a:pathLst>
              </a:cu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cxnSp>
            <p:nvCxnSpPr>
              <p:cNvPr id="9" name="Прямая со стрелкой 8"/>
              <p:cNvCxnSpPr/>
              <p:nvPr/>
            </p:nvCxnSpPr>
            <p:spPr>
              <a:xfrm flipV="1">
                <a:off x="2976113" y="43133"/>
                <a:ext cx="0" cy="216408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Полилиния 9"/>
              <p:cNvSpPr/>
              <p:nvPr/>
            </p:nvSpPr>
            <p:spPr>
              <a:xfrm>
                <a:off x="8627" y="586597"/>
                <a:ext cx="1475368" cy="593835"/>
              </a:xfrm>
              <a:custGeom>
                <a:avLst/>
                <a:gdLst>
                  <a:gd name="connsiteX0" fmla="*/ 0 w 1484027"/>
                  <a:gd name="connsiteY0" fmla="*/ 539650 h 547145"/>
                  <a:gd name="connsiteX1" fmla="*/ 727023 w 1484027"/>
                  <a:gd name="connsiteY1" fmla="*/ 4 h 547145"/>
                  <a:gd name="connsiteX2" fmla="*/ 1484027 w 1484027"/>
                  <a:gd name="connsiteY2" fmla="*/ 547145 h 54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4027" h="547145">
                    <a:moveTo>
                      <a:pt x="0" y="539650"/>
                    </a:moveTo>
                    <a:cubicBezTo>
                      <a:pt x="239842" y="269202"/>
                      <a:pt x="479685" y="-1245"/>
                      <a:pt x="727023" y="4"/>
                    </a:cubicBezTo>
                    <a:cubicBezTo>
                      <a:pt x="974361" y="1253"/>
                      <a:pt x="1229194" y="274199"/>
                      <a:pt x="1484027" y="547145"/>
                    </a:cubicBezTo>
                  </a:path>
                </a:pathLst>
              </a:cu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 rot="10800000">
                <a:off x="4459857" y="1130061"/>
                <a:ext cx="1483995" cy="546735"/>
              </a:xfrm>
              <a:custGeom>
                <a:avLst/>
                <a:gdLst>
                  <a:gd name="connsiteX0" fmla="*/ 0 w 1484027"/>
                  <a:gd name="connsiteY0" fmla="*/ 539650 h 547145"/>
                  <a:gd name="connsiteX1" fmla="*/ 727023 w 1484027"/>
                  <a:gd name="connsiteY1" fmla="*/ 4 h 547145"/>
                  <a:gd name="connsiteX2" fmla="*/ 1484027 w 1484027"/>
                  <a:gd name="connsiteY2" fmla="*/ 547145 h 54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4027" h="547145">
                    <a:moveTo>
                      <a:pt x="0" y="539650"/>
                    </a:moveTo>
                    <a:cubicBezTo>
                      <a:pt x="239842" y="269202"/>
                      <a:pt x="479685" y="-1245"/>
                      <a:pt x="727023" y="4"/>
                    </a:cubicBezTo>
                    <a:cubicBezTo>
                      <a:pt x="974361" y="1253"/>
                      <a:pt x="1229194" y="274199"/>
                      <a:pt x="1484027" y="547145"/>
                    </a:cubicBezTo>
                  </a:path>
                </a:pathLst>
              </a:cu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2" name="Полилиния 11"/>
              <p:cNvSpPr/>
              <p:nvPr/>
            </p:nvSpPr>
            <p:spPr>
              <a:xfrm rot="10800000">
                <a:off x="1475117" y="1130061"/>
                <a:ext cx="1483995" cy="546735"/>
              </a:xfrm>
              <a:custGeom>
                <a:avLst/>
                <a:gdLst>
                  <a:gd name="connsiteX0" fmla="*/ 0 w 1484027"/>
                  <a:gd name="connsiteY0" fmla="*/ 539650 h 547145"/>
                  <a:gd name="connsiteX1" fmla="*/ 727023 w 1484027"/>
                  <a:gd name="connsiteY1" fmla="*/ 4 h 547145"/>
                  <a:gd name="connsiteX2" fmla="*/ 1484027 w 1484027"/>
                  <a:gd name="connsiteY2" fmla="*/ 547145 h 54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4027" h="547145">
                    <a:moveTo>
                      <a:pt x="0" y="539650"/>
                    </a:moveTo>
                    <a:cubicBezTo>
                      <a:pt x="239842" y="269202"/>
                      <a:pt x="479685" y="-1245"/>
                      <a:pt x="727023" y="4"/>
                    </a:cubicBezTo>
                    <a:cubicBezTo>
                      <a:pt x="974361" y="1253"/>
                      <a:pt x="1229194" y="274199"/>
                      <a:pt x="1484027" y="547145"/>
                    </a:cubicBezTo>
                  </a:path>
                </a:pathLst>
              </a:cu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>
                <a:off x="1500996" y="577970"/>
                <a:ext cx="1483995" cy="546735"/>
              </a:xfrm>
              <a:custGeom>
                <a:avLst/>
                <a:gdLst>
                  <a:gd name="connsiteX0" fmla="*/ 0 w 1484027"/>
                  <a:gd name="connsiteY0" fmla="*/ 539650 h 547145"/>
                  <a:gd name="connsiteX1" fmla="*/ 727023 w 1484027"/>
                  <a:gd name="connsiteY1" fmla="*/ 4 h 547145"/>
                  <a:gd name="connsiteX2" fmla="*/ 1484027 w 1484027"/>
                  <a:gd name="connsiteY2" fmla="*/ 547145 h 54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4027" h="547145">
                    <a:moveTo>
                      <a:pt x="0" y="539650"/>
                    </a:moveTo>
                    <a:cubicBezTo>
                      <a:pt x="239842" y="269202"/>
                      <a:pt x="479685" y="-1245"/>
                      <a:pt x="727023" y="4"/>
                    </a:cubicBezTo>
                    <a:cubicBezTo>
                      <a:pt x="974361" y="1253"/>
                      <a:pt x="1229194" y="274199"/>
                      <a:pt x="1484027" y="547145"/>
                    </a:cubicBezTo>
                  </a:path>
                </a:pathLst>
              </a:custGeom>
              <a:ln w="3810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>
                <a:off x="4459857" y="577969"/>
                <a:ext cx="1483995" cy="602463"/>
              </a:xfrm>
              <a:custGeom>
                <a:avLst/>
                <a:gdLst>
                  <a:gd name="connsiteX0" fmla="*/ 0 w 1484027"/>
                  <a:gd name="connsiteY0" fmla="*/ 539650 h 547145"/>
                  <a:gd name="connsiteX1" fmla="*/ 727023 w 1484027"/>
                  <a:gd name="connsiteY1" fmla="*/ 4 h 547145"/>
                  <a:gd name="connsiteX2" fmla="*/ 1484027 w 1484027"/>
                  <a:gd name="connsiteY2" fmla="*/ 547145 h 54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4027" h="547145">
                    <a:moveTo>
                      <a:pt x="0" y="539650"/>
                    </a:moveTo>
                    <a:cubicBezTo>
                      <a:pt x="239842" y="269202"/>
                      <a:pt x="479685" y="-1245"/>
                      <a:pt x="727023" y="4"/>
                    </a:cubicBezTo>
                    <a:cubicBezTo>
                      <a:pt x="974361" y="1253"/>
                      <a:pt x="1229194" y="274199"/>
                      <a:pt x="1484027" y="547145"/>
                    </a:cubicBezTo>
                  </a:path>
                </a:pathLst>
              </a:custGeom>
              <a:ln w="3810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5" name="Полилиния 14"/>
              <p:cNvSpPr/>
              <p:nvPr/>
            </p:nvSpPr>
            <p:spPr>
              <a:xfrm rot="10800000">
                <a:off x="8627" y="1121434"/>
                <a:ext cx="1483995" cy="546735"/>
              </a:xfrm>
              <a:custGeom>
                <a:avLst/>
                <a:gdLst>
                  <a:gd name="connsiteX0" fmla="*/ 0 w 1484027"/>
                  <a:gd name="connsiteY0" fmla="*/ 539650 h 547145"/>
                  <a:gd name="connsiteX1" fmla="*/ 727023 w 1484027"/>
                  <a:gd name="connsiteY1" fmla="*/ 4 h 547145"/>
                  <a:gd name="connsiteX2" fmla="*/ 1484027 w 1484027"/>
                  <a:gd name="connsiteY2" fmla="*/ 547145 h 54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4027" h="547145">
                    <a:moveTo>
                      <a:pt x="0" y="539650"/>
                    </a:moveTo>
                    <a:cubicBezTo>
                      <a:pt x="239842" y="269202"/>
                      <a:pt x="479685" y="-1245"/>
                      <a:pt x="727023" y="4"/>
                    </a:cubicBezTo>
                    <a:cubicBezTo>
                      <a:pt x="974361" y="1253"/>
                      <a:pt x="1229194" y="274199"/>
                      <a:pt x="1484027" y="547145"/>
                    </a:cubicBezTo>
                  </a:path>
                </a:pathLst>
              </a:custGeom>
              <a:ln w="3810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 rot="10800000">
                <a:off x="2976113" y="1130061"/>
                <a:ext cx="1483995" cy="546735"/>
              </a:xfrm>
              <a:custGeom>
                <a:avLst/>
                <a:gdLst>
                  <a:gd name="connsiteX0" fmla="*/ 0 w 1484027"/>
                  <a:gd name="connsiteY0" fmla="*/ 539650 h 547145"/>
                  <a:gd name="connsiteX1" fmla="*/ 727023 w 1484027"/>
                  <a:gd name="connsiteY1" fmla="*/ 4 h 547145"/>
                  <a:gd name="connsiteX2" fmla="*/ 1484027 w 1484027"/>
                  <a:gd name="connsiteY2" fmla="*/ 547145 h 54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84027" h="547145">
                    <a:moveTo>
                      <a:pt x="0" y="539650"/>
                    </a:moveTo>
                    <a:cubicBezTo>
                      <a:pt x="239842" y="269202"/>
                      <a:pt x="479685" y="-1245"/>
                      <a:pt x="727023" y="4"/>
                    </a:cubicBezTo>
                    <a:cubicBezTo>
                      <a:pt x="974361" y="1253"/>
                      <a:pt x="1229194" y="274199"/>
                      <a:pt x="1484027" y="547145"/>
                    </a:cubicBezTo>
                  </a:path>
                </a:pathLst>
              </a:custGeom>
              <a:ln w="38100">
                <a:solidFill>
                  <a:srgbClr val="00B05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7" name="Поле 1269"/>
              <p:cNvSpPr txBox="1">
                <a:spLocks noChangeArrowheads="1"/>
              </p:cNvSpPr>
              <p:nvPr/>
            </p:nvSpPr>
            <p:spPr bwMode="auto">
              <a:xfrm flipV="1">
                <a:off x="4321834" y="755531"/>
                <a:ext cx="327025" cy="277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π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8" name="Поле 1270"/>
              <p:cNvSpPr txBox="1">
                <a:spLocks noChangeArrowheads="1"/>
              </p:cNvSpPr>
              <p:nvPr/>
            </p:nvSpPr>
            <p:spPr bwMode="auto">
              <a:xfrm>
                <a:off x="2760453" y="855701"/>
                <a:ext cx="389255" cy="42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b="1" dirty="0">
                    <a:effectLst/>
                    <a:latin typeface="Calibri"/>
                    <a:ea typeface="Calibri"/>
                    <a:cs typeface="Times New Roman"/>
                  </a:rPr>
                  <a:t>0</a:t>
                </a:r>
                <a:endParaRPr lang="ru-RU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9" name="Поле 1271"/>
              <p:cNvSpPr txBox="1">
                <a:spLocks noChangeArrowheads="1"/>
              </p:cNvSpPr>
              <p:nvPr/>
            </p:nvSpPr>
            <p:spPr bwMode="auto">
              <a:xfrm>
                <a:off x="5900663" y="814794"/>
                <a:ext cx="389255" cy="42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 smtClean="0">
                    <a:effectLst/>
                    <a:latin typeface="Calibri"/>
                    <a:ea typeface="Calibri"/>
                    <a:cs typeface="Times New Roman"/>
                  </a:rPr>
                  <a:t>Х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20" name="Поле 1276"/>
              <p:cNvSpPr txBox="1">
                <a:spLocks noChangeArrowheads="1"/>
              </p:cNvSpPr>
              <p:nvPr/>
            </p:nvSpPr>
            <p:spPr bwMode="auto">
              <a:xfrm>
                <a:off x="2771068" y="341610"/>
                <a:ext cx="305974" cy="3319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b="1" dirty="0">
                    <a:effectLst/>
                    <a:latin typeface="Calibri"/>
                    <a:ea typeface="Calibri"/>
                    <a:cs typeface="Times New Roman"/>
                  </a:rPr>
                  <a:t>1</a:t>
                </a:r>
                <a:endParaRPr lang="ru-RU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Поле 1277"/>
                  <p:cNvSpPr txBox="1"/>
                  <p:nvPr/>
                </p:nvSpPr>
                <p:spPr>
                  <a:xfrm>
                    <a:off x="3465974" y="647328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sz="16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21" name="Поле 127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65974" y="647328"/>
                    <a:ext cx="501650" cy="516890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Поле 1278"/>
                  <p:cNvSpPr txBox="1"/>
                  <p:nvPr/>
                </p:nvSpPr>
                <p:spPr>
                  <a:xfrm>
                    <a:off x="4958203" y="635834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𝟑</m:t>
                              </m:r>
                              <m: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sz="16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22" name="Поле 127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58203" y="635834"/>
                    <a:ext cx="501650" cy="516890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Поле 1279"/>
                  <p:cNvSpPr txBox="1"/>
                  <p:nvPr/>
                </p:nvSpPr>
                <p:spPr>
                  <a:xfrm>
                    <a:off x="1906991" y="635833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sz="16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sz="16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23" name="Поле 127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06991" y="635833"/>
                    <a:ext cx="501650" cy="516890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Поле 1281"/>
                  <p:cNvSpPr txBox="1"/>
                  <p:nvPr/>
                </p:nvSpPr>
                <p:spPr>
                  <a:xfrm>
                    <a:off x="388189" y="577970"/>
                    <a:ext cx="501650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ru-RU" sz="16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𝟑</m:t>
                              </m:r>
                              <m: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sz="16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sz="16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24" name="Поле 128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8189" y="577970"/>
                    <a:ext cx="501650" cy="516890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5" name="Поле 1284"/>
              <p:cNvSpPr txBox="1">
                <a:spLocks noChangeArrowheads="1"/>
              </p:cNvSpPr>
              <p:nvPr/>
            </p:nvSpPr>
            <p:spPr bwMode="auto">
              <a:xfrm>
                <a:off x="2906589" y="-56239"/>
                <a:ext cx="389255" cy="397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 smtClean="0">
                    <a:effectLst/>
                    <a:latin typeface="Calibri"/>
                    <a:ea typeface="Calibri"/>
                    <a:cs typeface="Times New Roman"/>
                  </a:rPr>
                  <a:t>У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Поле 12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29334" y="1696646"/>
                    <a:ext cx="1106170" cy="4267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Calibri"/>
                        <a:ea typeface="Calibri"/>
                        <a:cs typeface="Times New Roman"/>
                      </a:rPr>
                      <a:t>у = </a:t>
                    </a:r>
                    <a:r>
                      <a:rPr lang="ru-RU" sz="2000" b="1" dirty="0">
                        <a:effectLst/>
                        <a:latin typeface="Calibri"/>
                        <a:ea typeface="Times New Roman"/>
                        <a:cs typeface="Calibri"/>
                      </a:rPr>
                      <a:t>− </a:t>
                    </a: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sz="2000" b="1" i="1"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funcPr>
                          <m:fName>
                            <m:r>
                              <a:rPr lang="ru-RU" sz="2000" b="1" i="1">
                                <a:effectLst/>
                                <a:latin typeface="Cambria Math"/>
                                <a:ea typeface="Calibri"/>
                                <a:cs typeface="Calibri"/>
                              </a:rPr>
                              <m:t>𝐬𝐢𝐧</m:t>
                            </m:r>
                          </m:fName>
                          <m:e>
                            <m:r>
                              <a:rPr lang="ru-RU" sz="2000" b="1" i="1"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х</m:t>
                            </m:r>
                          </m:e>
                        </m:func>
                      </m:oMath>
                    </a14:m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26" name="Поле 128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229334" y="1696646"/>
                    <a:ext cx="1106170" cy="426720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l="-4348" t="-1149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Поле 128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47049" y="293419"/>
                    <a:ext cx="1106170" cy="4267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Calibri"/>
                        <a:ea typeface="Calibri"/>
                        <a:cs typeface="Times New Roman"/>
                      </a:rPr>
                      <a:t>у = </a:t>
                    </a:r>
                    <a:r>
                      <a:rPr lang="ru-RU" sz="2000" b="1" dirty="0">
                        <a:effectLst/>
                        <a:latin typeface="Calibri"/>
                        <a:ea typeface="Times New Roman"/>
                        <a:cs typeface="Calibri"/>
                      </a:rPr>
                      <a:t> </a:t>
                    </a: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sz="2000" b="1" i="1"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funcPr>
                          <m:fName>
                            <m:r>
                              <a:rPr lang="ru-RU" sz="2000" b="1" i="1">
                                <a:effectLst/>
                                <a:latin typeface="Cambria Math"/>
                                <a:ea typeface="Calibri"/>
                                <a:cs typeface="Calibri"/>
                              </a:rPr>
                              <m:t>𝐬𝐢𝐧</m:t>
                            </m:r>
                          </m:fName>
                          <m:e>
                            <m:r>
                              <a:rPr lang="ru-RU" sz="2000" b="1" i="1"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х</m:t>
                            </m:r>
                          </m:e>
                        </m:func>
                      </m:oMath>
                    </a14:m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27" name="Поле 128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3347049" y="293419"/>
                    <a:ext cx="1106170" cy="426720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 l="-4803" t="-1136"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8" name="Поле 1287"/>
              <p:cNvSpPr txBox="1">
                <a:spLocks noChangeArrowheads="1"/>
              </p:cNvSpPr>
              <p:nvPr/>
            </p:nvSpPr>
            <p:spPr bwMode="auto">
              <a:xfrm flipV="1">
                <a:off x="1293962" y="750658"/>
                <a:ext cx="434340" cy="277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Times New Roman"/>
                    <a:cs typeface="Calibri"/>
                  </a:rPr>
                  <a:t>−</a:t>
                </a: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π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29" name="Поле 1290"/>
              <p:cNvSpPr txBox="1">
                <a:spLocks noChangeArrowheads="1"/>
              </p:cNvSpPr>
              <p:nvPr/>
            </p:nvSpPr>
            <p:spPr bwMode="auto">
              <a:xfrm>
                <a:off x="2855344" y="1535502"/>
                <a:ext cx="370409" cy="322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•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30" name="Поле 1291"/>
              <p:cNvSpPr txBox="1">
                <a:spLocks noChangeArrowheads="1"/>
              </p:cNvSpPr>
              <p:nvPr/>
            </p:nvSpPr>
            <p:spPr bwMode="auto">
              <a:xfrm>
                <a:off x="2087704" y="941504"/>
                <a:ext cx="370409" cy="322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•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31" name="Поле 1292"/>
              <p:cNvSpPr txBox="1">
                <a:spLocks noChangeArrowheads="1"/>
              </p:cNvSpPr>
              <p:nvPr/>
            </p:nvSpPr>
            <p:spPr bwMode="auto">
              <a:xfrm>
                <a:off x="614671" y="930313"/>
                <a:ext cx="370409" cy="322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•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32" name="Поле 1293"/>
              <p:cNvSpPr txBox="1">
                <a:spLocks noChangeArrowheads="1"/>
              </p:cNvSpPr>
              <p:nvPr/>
            </p:nvSpPr>
            <p:spPr bwMode="auto">
              <a:xfrm>
                <a:off x="3597215" y="960290"/>
                <a:ext cx="370409" cy="322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•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33" name="Поле 1294"/>
              <p:cNvSpPr txBox="1">
                <a:spLocks noChangeArrowheads="1"/>
              </p:cNvSpPr>
              <p:nvPr/>
            </p:nvSpPr>
            <p:spPr bwMode="auto">
              <a:xfrm>
                <a:off x="5090817" y="972188"/>
                <a:ext cx="370409" cy="322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libri"/>
                    <a:ea typeface="Calibri"/>
                    <a:cs typeface="Calibri"/>
                  </a:rPr>
                  <a:t>•</a:t>
                </a:r>
                <a:endParaRPr lang="ru-RU" sz="20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cxnSp>
          <p:nvCxnSpPr>
            <p:cNvPr id="5" name="Прямая со стрелкой 4"/>
            <p:cNvCxnSpPr/>
            <p:nvPr/>
          </p:nvCxnSpPr>
          <p:spPr>
            <a:xfrm>
              <a:off x="-56959" y="1119133"/>
              <a:ext cx="6208659" cy="3359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оле 1275"/>
            <p:cNvSpPr txBox="1">
              <a:spLocks noChangeArrowheads="1"/>
            </p:cNvSpPr>
            <p:nvPr/>
          </p:nvSpPr>
          <p:spPr bwMode="auto">
            <a:xfrm>
              <a:off x="2692232" y="1536021"/>
              <a:ext cx="384810" cy="411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b="1" dirty="0">
                  <a:effectLst/>
                  <a:latin typeface="Calibri"/>
                  <a:ea typeface="Calibri"/>
                  <a:cs typeface="Times New Roman"/>
                </a:rPr>
                <a:t>-1</a:t>
              </a:r>
              <a:endParaRPr lang="ru-RU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7" name="Поле 1289"/>
            <p:cNvSpPr txBox="1">
              <a:spLocks noChangeArrowheads="1"/>
            </p:cNvSpPr>
            <p:nvPr/>
          </p:nvSpPr>
          <p:spPr bwMode="auto">
            <a:xfrm>
              <a:off x="2855344" y="397850"/>
              <a:ext cx="370409" cy="322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000" b="1" dirty="0">
                  <a:effectLst/>
                  <a:latin typeface="Calibri"/>
                  <a:ea typeface="Calibri"/>
                  <a:cs typeface="Calibri"/>
                </a:rPr>
                <a:t>•</a:t>
              </a:r>
              <a:endParaRPr lang="ru-RU" sz="20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55577" y="1844824"/>
            <a:ext cx="7586112" cy="13388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Arial Black" pitchFamily="34" charset="0"/>
              </a:rPr>
              <a:t>График функции у =</a:t>
            </a:r>
            <a:r>
              <a:rPr lang="ru-RU" dirty="0">
                <a:latin typeface="Arial Black" pitchFamily="34" charset="0"/>
              </a:rPr>
              <a:t> </a:t>
            </a:r>
            <a:r>
              <a:rPr lang="ru-RU" b="1" dirty="0">
                <a:latin typeface="Arial Black" pitchFamily="34" charset="0"/>
              </a:rPr>
              <a:t>− </a:t>
            </a:r>
            <a:r>
              <a:rPr lang="en-US" b="1" dirty="0">
                <a:latin typeface="Arial Black" pitchFamily="34" charset="0"/>
              </a:rPr>
              <a:t>f</a:t>
            </a:r>
            <a:r>
              <a:rPr lang="ru-RU" b="1" dirty="0">
                <a:latin typeface="Arial Black" pitchFamily="34" charset="0"/>
              </a:rPr>
              <a:t>(</a:t>
            </a:r>
            <a:r>
              <a:rPr lang="en-US" b="1" dirty="0">
                <a:latin typeface="Arial Black" pitchFamily="34" charset="0"/>
              </a:rPr>
              <a:t>x</a:t>
            </a:r>
            <a:r>
              <a:rPr lang="ru-RU" b="1" dirty="0">
                <a:latin typeface="Arial Black" pitchFamily="34" charset="0"/>
              </a:rPr>
              <a:t>) можно получить из графика функции у = </a:t>
            </a:r>
            <a:r>
              <a:rPr lang="en-US" b="1" dirty="0">
                <a:latin typeface="Arial Black" pitchFamily="34" charset="0"/>
              </a:rPr>
              <a:t>f</a:t>
            </a:r>
            <a:r>
              <a:rPr lang="ru-RU" b="1" dirty="0">
                <a:latin typeface="Arial Black" pitchFamily="34" charset="0"/>
              </a:rPr>
              <a:t>(</a:t>
            </a:r>
            <a:r>
              <a:rPr lang="en-US" b="1" dirty="0">
                <a:latin typeface="Arial Black" pitchFamily="34" charset="0"/>
              </a:rPr>
              <a:t>x</a:t>
            </a:r>
            <a:r>
              <a:rPr lang="ru-RU" b="1" dirty="0">
                <a:latin typeface="Arial Black" pitchFamily="34" charset="0"/>
              </a:rPr>
              <a:t>) с помощью преобразования симметрии относительно оси Ох </a:t>
            </a:r>
            <a:endParaRPr lang="ru-RU" dirty="0">
              <a:latin typeface="Arial Black" pitchFamily="34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537660" y="4009059"/>
            <a:ext cx="7586112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37660" y="5410525"/>
            <a:ext cx="7586112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59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18. Преобразование 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графиков функций у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rgbClr val="7030A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ru-RU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у = </a:t>
                </a:r>
                <a:r>
                  <a:rPr lang="en-US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 x</a:t>
                </a:r>
                <a:endParaRPr lang="ru-RU" sz="28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95" t="-1176" r="-2509" b="-123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274578" y="1700808"/>
                <a:ext cx="8568952" cy="132209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функции у =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mf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где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˃ 1,  можно получить путем растяжения графика функции у =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от оси Ох с коэффициентом </a:t>
                </a:r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 у =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mf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где 0 ˂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˂ 1,  можно получить путем сжатия графика функции у =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к оси Ох с коэффициентом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𝐦</m:t>
                        </m:r>
                      </m:den>
                    </m:f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578" y="1700808"/>
                <a:ext cx="8568952" cy="1322093"/>
              </a:xfrm>
              <a:prstGeom prst="rect">
                <a:avLst/>
              </a:prstGeom>
              <a:blipFill rotWithShape="1">
                <a:blip r:embed="rId3"/>
                <a:stretch>
                  <a:fillRect l="-569" t="-2304" b="-18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6" name="Группа 55"/>
          <p:cNvGrpSpPr/>
          <p:nvPr/>
        </p:nvGrpSpPr>
        <p:grpSpPr>
          <a:xfrm>
            <a:off x="538474" y="3380963"/>
            <a:ext cx="8104211" cy="3232424"/>
            <a:chOff x="538474" y="3380963"/>
            <a:chExt cx="8104211" cy="3232424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538474" y="3380963"/>
              <a:ext cx="8104211" cy="3232424"/>
              <a:chOff x="0" y="-142149"/>
              <a:chExt cx="6075433" cy="2392493"/>
            </a:xfrm>
          </p:grpSpPr>
          <p:grpSp>
            <p:nvGrpSpPr>
              <p:cNvPr id="8" name="Группа 7"/>
              <p:cNvGrpSpPr/>
              <p:nvPr/>
            </p:nvGrpSpPr>
            <p:grpSpPr>
              <a:xfrm>
                <a:off x="0" y="-142149"/>
                <a:ext cx="6075433" cy="2392493"/>
                <a:chOff x="0" y="-142149"/>
                <a:chExt cx="6075433" cy="2392493"/>
              </a:xfrm>
            </p:grpSpPr>
            <p:cxnSp>
              <p:nvCxnSpPr>
                <p:cNvPr id="11" name="Прямая со стрелкой 10"/>
                <p:cNvCxnSpPr/>
                <p:nvPr/>
              </p:nvCxnSpPr>
              <p:spPr>
                <a:xfrm flipV="1">
                  <a:off x="2984740" y="86264"/>
                  <a:ext cx="0" cy="216408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 стрелкой 11"/>
                <p:cNvCxnSpPr/>
                <p:nvPr/>
              </p:nvCxnSpPr>
              <p:spPr>
                <a:xfrm>
                  <a:off x="34506" y="1164566"/>
                  <a:ext cx="5955519" cy="4748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" name="Поле 31"/>
                    <p:cNvSpPr txBox="1"/>
                    <p:nvPr/>
                  </p:nvSpPr>
                  <p:spPr>
                    <a:xfrm>
                      <a:off x="5034651" y="1118116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3" name="Поле 3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34651" y="1118116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Поле 1268"/>
                    <p:cNvSpPr txBox="1"/>
                    <p:nvPr/>
                  </p:nvSpPr>
                  <p:spPr>
                    <a:xfrm>
                      <a:off x="1829135" y="696627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4" name="Поле 126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829135" y="696627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5" name="Поле 96"/>
                <p:cNvSpPr txBox="1">
                  <a:spLocks noChangeArrowheads="1"/>
                </p:cNvSpPr>
                <p:nvPr/>
              </p:nvSpPr>
              <p:spPr bwMode="auto">
                <a:xfrm>
                  <a:off x="4340974" y="987051"/>
                  <a:ext cx="262255" cy="2594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6" name="Поле 1274"/>
                <p:cNvSpPr txBox="1">
                  <a:spLocks noChangeArrowheads="1"/>
                </p:cNvSpPr>
                <p:nvPr/>
              </p:nvSpPr>
              <p:spPr bwMode="auto">
                <a:xfrm>
                  <a:off x="2760454" y="931652"/>
                  <a:ext cx="234681" cy="2818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b="1" dirty="0">
                      <a:effectLst/>
                      <a:latin typeface="Calibri"/>
                      <a:ea typeface="Calibri"/>
                      <a:cs typeface="Times New Roman"/>
                    </a:rPr>
                    <a:t>0</a:t>
                  </a:r>
                  <a:endParaRPr lang="ru-RU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7" name="Поле 1280"/>
                    <p:cNvSpPr txBox="1"/>
                    <p:nvPr/>
                  </p:nvSpPr>
                  <p:spPr>
                    <a:xfrm>
                      <a:off x="345654" y="1118116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7" name="Поле 128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5654" y="1118116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6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8" name="Поле 1282"/>
                <p:cNvSpPr txBox="1">
                  <a:spLocks noChangeArrowheads="1"/>
                </p:cNvSpPr>
                <p:nvPr/>
              </p:nvSpPr>
              <p:spPr bwMode="auto">
                <a:xfrm>
                  <a:off x="2984135" y="0"/>
                  <a:ext cx="233517" cy="3168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 smtClean="0">
                      <a:effectLst/>
                      <a:latin typeface="Calibri"/>
                      <a:ea typeface="Calibri"/>
                      <a:cs typeface="Times New Roman"/>
                    </a:rPr>
                    <a:t>У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9" name="Поле 1283"/>
                <p:cNvSpPr txBox="1">
                  <a:spLocks noChangeArrowheads="1"/>
                </p:cNvSpPr>
                <p:nvPr/>
              </p:nvSpPr>
              <p:spPr bwMode="auto">
                <a:xfrm>
                  <a:off x="5796095" y="879894"/>
                  <a:ext cx="279338" cy="4267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 smtClean="0">
                      <a:effectLst/>
                      <a:latin typeface="Calibri"/>
                      <a:ea typeface="Calibri"/>
                      <a:cs typeface="Times New Roman"/>
                    </a:rPr>
                    <a:t>Х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0" name="Поле 1288"/>
                <p:cNvSpPr txBox="1">
                  <a:spLocks noChangeArrowheads="1"/>
                </p:cNvSpPr>
                <p:nvPr/>
              </p:nvSpPr>
              <p:spPr bwMode="auto">
                <a:xfrm flipV="1">
                  <a:off x="4321834" y="835689"/>
                  <a:ext cx="217170" cy="2774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π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 rot="10800000">
                  <a:off x="3717985" y="1164566"/>
                  <a:ext cx="1483995" cy="546735"/>
                </a:xfrm>
                <a:custGeom>
                  <a:avLst/>
                  <a:gdLst>
                    <a:gd name="connsiteX0" fmla="*/ 0 w 1484027"/>
                    <a:gd name="connsiteY0" fmla="*/ 539650 h 547145"/>
                    <a:gd name="connsiteX1" fmla="*/ 727023 w 1484027"/>
                    <a:gd name="connsiteY1" fmla="*/ 4 h 547145"/>
                    <a:gd name="connsiteX2" fmla="*/ 1484027 w 1484027"/>
                    <a:gd name="connsiteY2" fmla="*/ 547145 h 547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84027" h="547145">
                      <a:moveTo>
                        <a:pt x="0" y="539650"/>
                      </a:moveTo>
                      <a:cubicBezTo>
                        <a:pt x="239842" y="269202"/>
                        <a:pt x="479685" y="-1245"/>
                        <a:pt x="727023" y="4"/>
                      </a:cubicBezTo>
                      <a:cubicBezTo>
                        <a:pt x="974361" y="1253"/>
                        <a:pt x="1229194" y="274199"/>
                        <a:pt x="1484027" y="547145"/>
                      </a:cubicBezTo>
                    </a:path>
                  </a:pathLst>
                </a:cu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Полилиния 21"/>
                <p:cNvSpPr/>
                <p:nvPr/>
              </p:nvSpPr>
              <p:spPr>
                <a:xfrm>
                  <a:off x="2242868" y="629728"/>
                  <a:ext cx="1483995" cy="546735"/>
                </a:xfrm>
                <a:custGeom>
                  <a:avLst/>
                  <a:gdLst>
                    <a:gd name="connsiteX0" fmla="*/ 0 w 1484027"/>
                    <a:gd name="connsiteY0" fmla="*/ 539650 h 547145"/>
                    <a:gd name="connsiteX1" fmla="*/ 727023 w 1484027"/>
                    <a:gd name="connsiteY1" fmla="*/ 4 h 547145"/>
                    <a:gd name="connsiteX2" fmla="*/ 1484027 w 1484027"/>
                    <a:gd name="connsiteY2" fmla="*/ 547145 h 547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84027" h="547145">
                      <a:moveTo>
                        <a:pt x="0" y="539650"/>
                      </a:moveTo>
                      <a:cubicBezTo>
                        <a:pt x="239842" y="269202"/>
                        <a:pt x="479685" y="-1245"/>
                        <a:pt x="727023" y="4"/>
                      </a:cubicBezTo>
                      <a:cubicBezTo>
                        <a:pt x="974361" y="1253"/>
                        <a:pt x="1229194" y="274199"/>
                        <a:pt x="1484027" y="547145"/>
                      </a:cubicBezTo>
                    </a:path>
                  </a:pathLst>
                </a:cu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Полилиния 22"/>
                <p:cNvSpPr/>
                <p:nvPr/>
              </p:nvSpPr>
              <p:spPr>
                <a:xfrm rot="10800000">
                  <a:off x="759125" y="1155939"/>
                  <a:ext cx="1483995" cy="546735"/>
                </a:xfrm>
                <a:custGeom>
                  <a:avLst/>
                  <a:gdLst>
                    <a:gd name="connsiteX0" fmla="*/ 0 w 1484027"/>
                    <a:gd name="connsiteY0" fmla="*/ 539650 h 547145"/>
                    <a:gd name="connsiteX1" fmla="*/ 727023 w 1484027"/>
                    <a:gd name="connsiteY1" fmla="*/ 4 h 547145"/>
                    <a:gd name="connsiteX2" fmla="*/ 1484027 w 1484027"/>
                    <a:gd name="connsiteY2" fmla="*/ 547145 h 547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84027" h="547145">
                      <a:moveTo>
                        <a:pt x="0" y="539650"/>
                      </a:moveTo>
                      <a:cubicBezTo>
                        <a:pt x="239842" y="269202"/>
                        <a:pt x="479685" y="-1245"/>
                        <a:pt x="727023" y="4"/>
                      </a:cubicBezTo>
                      <a:cubicBezTo>
                        <a:pt x="974361" y="1253"/>
                        <a:pt x="1229194" y="274199"/>
                        <a:pt x="1484027" y="547145"/>
                      </a:cubicBezTo>
                    </a:path>
                  </a:pathLst>
                </a:cu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Поле 1299"/>
                <p:cNvSpPr txBox="1">
                  <a:spLocks noChangeArrowheads="1"/>
                </p:cNvSpPr>
                <p:nvPr/>
              </p:nvSpPr>
              <p:spPr bwMode="auto">
                <a:xfrm>
                  <a:off x="2717321" y="1570007"/>
                  <a:ext cx="384810" cy="4114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b="1" dirty="0">
                      <a:effectLst/>
                      <a:latin typeface="Calibri"/>
                      <a:ea typeface="Calibri"/>
                      <a:cs typeface="Times New Roman"/>
                    </a:rPr>
                    <a:t>-1</a:t>
                  </a:r>
                  <a:endParaRPr lang="ru-RU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5" name="Поле 1300"/>
                <p:cNvSpPr txBox="1">
                  <a:spLocks noChangeArrowheads="1"/>
                </p:cNvSpPr>
                <p:nvPr/>
              </p:nvSpPr>
              <p:spPr bwMode="auto">
                <a:xfrm>
                  <a:off x="2863970" y="1578634"/>
                  <a:ext cx="262327" cy="3072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6" name="Поле 1301"/>
                <p:cNvSpPr txBox="1">
                  <a:spLocks noChangeArrowheads="1"/>
                </p:cNvSpPr>
                <p:nvPr/>
              </p:nvSpPr>
              <p:spPr bwMode="auto">
                <a:xfrm>
                  <a:off x="2882111" y="472121"/>
                  <a:ext cx="262327" cy="2760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7" name="Поле 1302"/>
                <p:cNvSpPr txBox="1">
                  <a:spLocks noChangeArrowheads="1"/>
                </p:cNvSpPr>
                <p:nvPr/>
              </p:nvSpPr>
              <p:spPr bwMode="auto">
                <a:xfrm>
                  <a:off x="1369995" y="987051"/>
                  <a:ext cx="262255" cy="3067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8" name="Полилиния 27"/>
                <p:cNvSpPr/>
                <p:nvPr/>
              </p:nvSpPr>
              <p:spPr>
                <a:xfrm>
                  <a:off x="5210355" y="621102"/>
                  <a:ext cx="756920" cy="546735"/>
                </a:xfrm>
                <a:custGeom>
                  <a:avLst/>
                  <a:gdLst>
                    <a:gd name="connsiteX0" fmla="*/ 0 w 757003"/>
                    <a:gd name="connsiteY0" fmla="*/ 547141 h 547141"/>
                    <a:gd name="connsiteX1" fmla="*/ 269823 w 757003"/>
                    <a:gd name="connsiteY1" fmla="*/ 262328 h 547141"/>
                    <a:gd name="connsiteX2" fmla="*/ 517160 w 757003"/>
                    <a:gd name="connsiteY2" fmla="*/ 74951 h 547141"/>
                    <a:gd name="connsiteX3" fmla="*/ 757003 w 757003"/>
                    <a:gd name="connsiteY3" fmla="*/ 0 h 547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57003" h="547141">
                      <a:moveTo>
                        <a:pt x="0" y="547141"/>
                      </a:moveTo>
                      <a:cubicBezTo>
                        <a:pt x="91815" y="444083"/>
                        <a:pt x="183630" y="341026"/>
                        <a:pt x="269823" y="262328"/>
                      </a:cubicBezTo>
                      <a:cubicBezTo>
                        <a:pt x="356016" y="183630"/>
                        <a:pt x="435964" y="118672"/>
                        <a:pt x="517160" y="74951"/>
                      </a:cubicBezTo>
                      <a:cubicBezTo>
                        <a:pt x="598356" y="31230"/>
                        <a:pt x="677679" y="15615"/>
                        <a:pt x="757003" y="0"/>
                      </a:cubicBezTo>
                    </a:path>
                  </a:pathLst>
                </a:cu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9" name="Полилиния 28"/>
                <p:cNvSpPr/>
                <p:nvPr/>
              </p:nvSpPr>
              <p:spPr>
                <a:xfrm>
                  <a:off x="8627" y="638354"/>
                  <a:ext cx="741680" cy="524510"/>
                </a:xfrm>
                <a:custGeom>
                  <a:avLst/>
                  <a:gdLst>
                    <a:gd name="connsiteX0" fmla="*/ 742013 w 742013"/>
                    <a:gd name="connsiteY0" fmla="*/ 524656 h 524656"/>
                    <a:gd name="connsiteX1" fmla="*/ 502170 w 742013"/>
                    <a:gd name="connsiteY1" fmla="*/ 254833 h 524656"/>
                    <a:gd name="connsiteX2" fmla="*/ 254833 w 742013"/>
                    <a:gd name="connsiteY2" fmla="*/ 67456 h 524656"/>
                    <a:gd name="connsiteX3" fmla="*/ 0 w 742013"/>
                    <a:gd name="connsiteY3" fmla="*/ 0 h 52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2013" h="524656">
                      <a:moveTo>
                        <a:pt x="742013" y="524656"/>
                      </a:moveTo>
                      <a:cubicBezTo>
                        <a:pt x="662690" y="427844"/>
                        <a:pt x="583367" y="331033"/>
                        <a:pt x="502170" y="254833"/>
                      </a:cubicBezTo>
                      <a:cubicBezTo>
                        <a:pt x="420973" y="178633"/>
                        <a:pt x="338528" y="109928"/>
                        <a:pt x="254833" y="67456"/>
                      </a:cubicBezTo>
                      <a:cubicBezTo>
                        <a:pt x="171138" y="24984"/>
                        <a:pt x="85569" y="12492"/>
                        <a:pt x="0" y="0"/>
                      </a:cubicBezTo>
                    </a:path>
                  </a:pathLst>
                </a:cu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Полилиния 29"/>
                <p:cNvSpPr/>
                <p:nvPr/>
              </p:nvSpPr>
              <p:spPr>
                <a:xfrm>
                  <a:off x="2242868" y="888520"/>
                  <a:ext cx="1469036" cy="269831"/>
                </a:xfrm>
                <a:custGeom>
                  <a:avLst/>
                  <a:gdLst>
                    <a:gd name="connsiteX0" fmla="*/ 0 w 1469036"/>
                    <a:gd name="connsiteY0" fmla="*/ 269831 h 269831"/>
                    <a:gd name="connsiteX1" fmla="*/ 749508 w 1469036"/>
                    <a:gd name="connsiteY1" fmla="*/ 8 h 269831"/>
                    <a:gd name="connsiteX2" fmla="*/ 1469036 w 1469036"/>
                    <a:gd name="connsiteY2" fmla="*/ 262336 h 269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69036" h="269831">
                      <a:moveTo>
                        <a:pt x="0" y="269831"/>
                      </a:moveTo>
                      <a:cubicBezTo>
                        <a:pt x="252334" y="135544"/>
                        <a:pt x="504669" y="1257"/>
                        <a:pt x="749508" y="8"/>
                      </a:cubicBezTo>
                      <a:cubicBezTo>
                        <a:pt x="994347" y="-1241"/>
                        <a:pt x="1231691" y="130547"/>
                        <a:pt x="1469036" y="262336"/>
                      </a:cubicBezTo>
                    </a:path>
                  </a:pathLst>
                </a:cu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1" name="Полилиния 30"/>
                <p:cNvSpPr/>
                <p:nvPr/>
              </p:nvSpPr>
              <p:spPr>
                <a:xfrm rot="10800000">
                  <a:off x="3726611" y="1181818"/>
                  <a:ext cx="1468755" cy="269240"/>
                </a:xfrm>
                <a:custGeom>
                  <a:avLst/>
                  <a:gdLst>
                    <a:gd name="connsiteX0" fmla="*/ 0 w 1469036"/>
                    <a:gd name="connsiteY0" fmla="*/ 269831 h 269831"/>
                    <a:gd name="connsiteX1" fmla="*/ 749508 w 1469036"/>
                    <a:gd name="connsiteY1" fmla="*/ 8 h 269831"/>
                    <a:gd name="connsiteX2" fmla="*/ 1469036 w 1469036"/>
                    <a:gd name="connsiteY2" fmla="*/ 262336 h 269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69036" h="269831">
                      <a:moveTo>
                        <a:pt x="0" y="269831"/>
                      </a:moveTo>
                      <a:cubicBezTo>
                        <a:pt x="252334" y="135544"/>
                        <a:pt x="504669" y="1257"/>
                        <a:pt x="749508" y="8"/>
                      </a:cubicBezTo>
                      <a:cubicBezTo>
                        <a:pt x="994347" y="-1241"/>
                        <a:pt x="1231691" y="130547"/>
                        <a:pt x="1469036" y="262336"/>
                      </a:cubicBezTo>
                    </a:path>
                  </a:pathLst>
                </a:cu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2" name="Полилиния 31"/>
                <p:cNvSpPr/>
                <p:nvPr/>
              </p:nvSpPr>
              <p:spPr>
                <a:xfrm rot="10800000">
                  <a:off x="759125" y="1181818"/>
                  <a:ext cx="1469036" cy="269831"/>
                </a:xfrm>
                <a:custGeom>
                  <a:avLst/>
                  <a:gdLst>
                    <a:gd name="connsiteX0" fmla="*/ 0 w 1469036"/>
                    <a:gd name="connsiteY0" fmla="*/ 269831 h 269831"/>
                    <a:gd name="connsiteX1" fmla="*/ 749508 w 1469036"/>
                    <a:gd name="connsiteY1" fmla="*/ 8 h 269831"/>
                    <a:gd name="connsiteX2" fmla="*/ 1469036 w 1469036"/>
                    <a:gd name="connsiteY2" fmla="*/ 262336 h 269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69036" h="269831">
                      <a:moveTo>
                        <a:pt x="0" y="269831"/>
                      </a:moveTo>
                      <a:cubicBezTo>
                        <a:pt x="252334" y="135544"/>
                        <a:pt x="504669" y="1257"/>
                        <a:pt x="749508" y="8"/>
                      </a:cubicBezTo>
                      <a:cubicBezTo>
                        <a:pt x="994347" y="-1241"/>
                        <a:pt x="1231691" y="130547"/>
                        <a:pt x="1469036" y="262336"/>
                      </a:cubicBezTo>
                    </a:path>
                  </a:pathLst>
                </a:cu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3" name="Полилиния 32"/>
                <p:cNvSpPr/>
                <p:nvPr/>
              </p:nvSpPr>
              <p:spPr>
                <a:xfrm>
                  <a:off x="5218981" y="905773"/>
                  <a:ext cx="745948" cy="274538"/>
                </a:xfrm>
                <a:custGeom>
                  <a:avLst/>
                  <a:gdLst>
                    <a:gd name="connsiteX0" fmla="*/ 0 w 727023"/>
                    <a:gd name="connsiteY0" fmla="*/ 269823 h 269823"/>
                    <a:gd name="connsiteX1" fmla="*/ 509666 w 727023"/>
                    <a:gd name="connsiteY1" fmla="*/ 74950 h 269823"/>
                    <a:gd name="connsiteX2" fmla="*/ 727023 w 727023"/>
                    <a:gd name="connsiteY2" fmla="*/ 0 h 269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27023" h="269823">
                      <a:moveTo>
                        <a:pt x="0" y="269823"/>
                      </a:moveTo>
                      <a:lnTo>
                        <a:pt x="509666" y="74950"/>
                      </a:lnTo>
                      <a:cubicBezTo>
                        <a:pt x="630837" y="29979"/>
                        <a:pt x="678930" y="14989"/>
                        <a:pt x="727023" y="0"/>
                      </a:cubicBezTo>
                    </a:path>
                  </a:pathLst>
                </a:cu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4" name="Полилиния 33"/>
                <p:cNvSpPr/>
                <p:nvPr/>
              </p:nvSpPr>
              <p:spPr>
                <a:xfrm>
                  <a:off x="0" y="888520"/>
                  <a:ext cx="756795" cy="277121"/>
                </a:xfrm>
                <a:custGeom>
                  <a:avLst/>
                  <a:gdLst>
                    <a:gd name="connsiteX0" fmla="*/ 749508 w 749508"/>
                    <a:gd name="connsiteY0" fmla="*/ 254833 h 254833"/>
                    <a:gd name="connsiteX1" fmla="*/ 232348 w 749508"/>
                    <a:gd name="connsiteY1" fmla="*/ 52465 h 254833"/>
                    <a:gd name="connsiteX2" fmla="*/ 0 w 749508"/>
                    <a:gd name="connsiteY2" fmla="*/ 0 h 254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49508" h="254833">
                      <a:moveTo>
                        <a:pt x="749508" y="254833"/>
                      </a:moveTo>
                      <a:cubicBezTo>
                        <a:pt x="553387" y="174885"/>
                        <a:pt x="357266" y="94937"/>
                        <a:pt x="232348" y="52465"/>
                      </a:cubicBezTo>
                      <a:cubicBezTo>
                        <a:pt x="107430" y="9993"/>
                        <a:pt x="38725" y="11242"/>
                        <a:pt x="0" y="0"/>
                      </a:cubicBezTo>
                    </a:path>
                  </a:pathLst>
                </a:custGeom>
                <a:ln w="3810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5" name="Полилиния 34"/>
                <p:cNvSpPr/>
                <p:nvPr/>
              </p:nvSpPr>
              <p:spPr>
                <a:xfrm>
                  <a:off x="2225615" y="379562"/>
                  <a:ext cx="1499017" cy="786983"/>
                </a:xfrm>
                <a:custGeom>
                  <a:avLst/>
                  <a:gdLst>
                    <a:gd name="connsiteX0" fmla="*/ 0 w 1499017"/>
                    <a:gd name="connsiteY0" fmla="*/ 786983 h 786983"/>
                    <a:gd name="connsiteX1" fmla="*/ 757004 w 1499017"/>
                    <a:gd name="connsiteY1" fmla="*/ 0 h 786983"/>
                    <a:gd name="connsiteX2" fmla="*/ 1499017 w 1499017"/>
                    <a:gd name="connsiteY2" fmla="*/ 786983 h 786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99017" h="786983">
                      <a:moveTo>
                        <a:pt x="0" y="786983"/>
                      </a:moveTo>
                      <a:cubicBezTo>
                        <a:pt x="253584" y="393491"/>
                        <a:pt x="507168" y="0"/>
                        <a:pt x="757004" y="0"/>
                      </a:cubicBezTo>
                      <a:cubicBezTo>
                        <a:pt x="1006840" y="0"/>
                        <a:pt x="1252928" y="393491"/>
                        <a:pt x="1499017" y="786983"/>
                      </a:cubicBezTo>
                    </a:path>
                  </a:pathLst>
                </a:cu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6" name="Полилиния 35"/>
                <p:cNvSpPr/>
                <p:nvPr/>
              </p:nvSpPr>
              <p:spPr>
                <a:xfrm rot="10800000">
                  <a:off x="733245" y="1155939"/>
                  <a:ext cx="1514007" cy="831881"/>
                </a:xfrm>
                <a:custGeom>
                  <a:avLst/>
                  <a:gdLst>
                    <a:gd name="connsiteX0" fmla="*/ 0 w 1499017"/>
                    <a:gd name="connsiteY0" fmla="*/ 786983 h 786983"/>
                    <a:gd name="connsiteX1" fmla="*/ 757004 w 1499017"/>
                    <a:gd name="connsiteY1" fmla="*/ 0 h 786983"/>
                    <a:gd name="connsiteX2" fmla="*/ 1499017 w 1499017"/>
                    <a:gd name="connsiteY2" fmla="*/ 786983 h 786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99017" h="786983">
                      <a:moveTo>
                        <a:pt x="0" y="786983"/>
                      </a:moveTo>
                      <a:cubicBezTo>
                        <a:pt x="253584" y="393491"/>
                        <a:pt x="507168" y="0"/>
                        <a:pt x="757004" y="0"/>
                      </a:cubicBezTo>
                      <a:cubicBezTo>
                        <a:pt x="1006840" y="0"/>
                        <a:pt x="1252928" y="393491"/>
                        <a:pt x="1499017" y="786983"/>
                      </a:cubicBezTo>
                    </a:path>
                  </a:pathLst>
                </a:cu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7" name="Полилиния 36"/>
                <p:cNvSpPr/>
                <p:nvPr/>
              </p:nvSpPr>
              <p:spPr>
                <a:xfrm rot="10800000">
                  <a:off x="3726611" y="1173192"/>
                  <a:ext cx="1490980" cy="816610"/>
                </a:xfrm>
                <a:custGeom>
                  <a:avLst/>
                  <a:gdLst>
                    <a:gd name="connsiteX0" fmla="*/ 0 w 1499017"/>
                    <a:gd name="connsiteY0" fmla="*/ 786983 h 786983"/>
                    <a:gd name="connsiteX1" fmla="*/ 757004 w 1499017"/>
                    <a:gd name="connsiteY1" fmla="*/ 0 h 786983"/>
                    <a:gd name="connsiteX2" fmla="*/ 1499017 w 1499017"/>
                    <a:gd name="connsiteY2" fmla="*/ 786983 h 786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99017" h="786983">
                      <a:moveTo>
                        <a:pt x="0" y="786983"/>
                      </a:moveTo>
                      <a:cubicBezTo>
                        <a:pt x="253584" y="393491"/>
                        <a:pt x="507168" y="0"/>
                        <a:pt x="757004" y="0"/>
                      </a:cubicBezTo>
                      <a:cubicBezTo>
                        <a:pt x="1006840" y="0"/>
                        <a:pt x="1252928" y="393491"/>
                        <a:pt x="1499017" y="786983"/>
                      </a:cubicBezTo>
                    </a:path>
                  </a:pathLst>
                </a:cu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8" name="Полилиния 37"/>
                <p:cNvSpPr/>
                <p:nvPr/>
              </p:nvSpPr>
              <p:spPr>
                <a:xfrm>
                  <a:off x="5210355" y="362309"/>
                  <a:ext cx="757003" cy="809469"/>
                </a:xfrm>
                <a:custGeom>
                  <a:avLst/>
                  <a:gdLst>
                    <a:gd name="connsiteX0" fmla="*/ 0 w 757003"/>
                    <a:gd name="connsiteY0" fmla="*/ 809469 h 809469"/>
                    <a:gd name="connsiteX1" fmla="*/ 517161 w 757003"/>
                    <a:gd name="connsiteY1" fmla="*/ 134911 h 809469"/>
                    <a:gd name="connsiteX2" fmla="*/ 757003 w 757003"/>
                    <a:gd name="connsiteY2" fmla="*/ 0 h 809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57003" h="809469">
                      <a:moveTo>
                        <a:pt x="0" y="809469"/>
                      </a:moveTo>
                      <a:cubicBezTo>
                        <a:pt x="195497" y="539645"/>
                        <a:pt x="390994" y="269822"/>
                        <a:pt x="517161" y="134911"/>
                      </a:cubicBezTo>
                      <a:cubicBezTo>
                        <a:pt x="643328" y="0"/>
                        <a:pt x="700165" y="0"/>
                        <a:pt x="757003" y="0"/>
                      </a:cubicBezTo>
                    </a:path>
                  </a:pathLst>
                </a:cu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9" name="Полилиния 38"/>
                <p:cNvSpPr/>
                <p:nvPr/>
              </p:nvSpPr>
              <p:spPr>
                <a:xfrm>
                  <a:off x="8627" y="362309"/>
                  <a:ext cx="727023" cy="805012"/>
                </a:xfrm>
                <a:custGeom>
                  <a:avLst/>
                  <a:gdLst>
                    <a:gd name="connsiteX0" fmla="*/ 727023 w 727023"/>
                    <a:gd name="connsiteY0" fmla="*/ 805012 h 805012"/>
                    <a:gd name="connsiteX1" fmla="*/ 232348 w 727023"/>
                    <a:gd name="connsiteY1" fmla="*/ 122959 h 805012"/>
                    <a:gd name="connsiteX2" fmla="*/ 0 w 727023"/>
                    <a:gd name="connsiteY2" fmla="*/ 3038 h 805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27023" h="805012">
                      <a:moveTo>
                        <a:pt x="727023" y="805012"/>
                      </a:moveTo>
                      <a:cubicBezTo>
                        <a:pt x="540270" y="530816"/>
                        <a:pt x="353518" y="256621"/>
                        <a:pt x="232348" y="122959"/>
                      </a:cubicBezTo>
                      <a:cubicBezTo>
                        <a:pt x="111177" y="-10703"/>
                        <a:pt x="55588" y="-3833"/>
                        <a:pt x="0" y="3038"/>
                      </a:cubicBezTo>
                    </a:path>
                  </a:pathLst>
                </a:cu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0" name="Поле 1316"/>
                <p:cNvSpPr txBox="1">
                  <a:spLocks noChangeArrowheads="1"/>
                </p:cNvSpPr>
                <p:nvPr/>
              </p:nvSpPr>
              <p:spPr bwMode="auto">
                <a:xfrm flipV="1">
                  <a:off x="1250830" y="835181"/>
                  <a:ext cx="345057" cy="2774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Times New Roman"/>
                      <a:cs typeface="Calibri"/>
                    </a:rPr>
                    <a:t>−</a:t>
                  </a: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π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1" name="Поле 131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356216" y="-142149"/>
                      <a:ext cx="1213902" cy="4267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 = </a:t>
                      </a:r>
                      <a:r>
                        <a:rPr lang="ru-RU" sz="20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14:m>
                        <m:oMath xmlns:m="http://schemas.openxmlformats.org/officeDocument/2006/math">
                          <m:func>
                            <m:funcPr>
                              <m:ctrlP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</m:ctrlPr>
                            </m:funcPr>
                            <m:fNam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𝟏</m:t>
                              </m:r>
                              <m:r>
                                <a:rPr lang="ru-RU" sz="2000" b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,</m:t>
                              </m:r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𝟓𝐜𝐨𝐬</m:t>
                              </m:r>
                            </m:fName>
                            <m: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  <m:t>х</m:t>
                              </m:r>
                            </m:e>
                          </m:func>
                        </m:oMath>
                      </a14:m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41" name="Поле 131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356216" y="-142149"/>
                      <a:ext cx="1213902" cy="426720"/>
                    </a:xfrm>
                    <a:prstGeom prst="rect">
                      <a:avLst/>
                    </a:prstGeom>
                    <a:blipFill rotWithShape="1">
                      <a:blip r:embed="rId7"/>
                      <a:stretch>
                        <a:fillRect l="-3759" t="-1064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2" name="Поле 13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395288" y="179285"/>
                      <a:ext cx="873126" cy="33107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 = </a:t>
                      </a:r>
                      <a:r>
                        <a:rPr lang="ru-RU" sz="20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14:m>
                        <m:oMath xmlns:m="http://schemas.openxmlformats.org/officeDocument/2006/math">
                          <m:func>
                            <m:funcPr>
                              <m:ctrlP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</m:ctrlPr>
                            </m:funcPr>
                            <m:fNam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𝐜𝐨𝐬</m:t>
                              </m:r>
                            </m:fName>
                            <m: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  <m:t>х</m:t>
                              </m:r>
                            </m:e>
                          </m:func>
                        </m:oMath>
                      </a14:m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42" name="Поле 1318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395288" y="179285"/>
                      <a:ext cx="873126" cy="331075"/>
                    </a:xfrm>
                    <a:prstGeom prst="rect">
                      <a:avLst/>
                    </a:prstGeom>
                    <a:blipFill rotWithShape="1">
                      <a:blip r:embed="rId8"/>
                      <a:stretch>
                        <a:fillRect l="-5759" t="-1370" b="-19178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" name="Поле 131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28527" y="344822"/>
                      <a:ext cx="1174702" cy="3093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 = </a:t>
                      </a:r>
                      <a:r>
                        <a:rPr lang="ru-RU" sz="20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14:m>
                        <m:oMath xmlns:m="http://schemas.openxmlformats.org/officeDocument/2006/math">
                          <m:func>
                            <m:funcPr>
                              <m:ctrlP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</m:ctrlPr>
                            </m:funcPr>
                            <m:fNam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𝟎</m:t>
                              </m:r>
                              <m:r>
                                <a:rPr lang="ru-RU" sz="2000" b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,</m:t>
                              </m:r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𝟓𝐜𝐨𝐬</m:t>
                              </m:r>
                            </m:fName>
                            <m: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  <m:t>х</m:t>
                              </m:r>
                            </m:e>
                          </m:func>
                        </m:oMath>
                      </a14:m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43" name="Поле 131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428527" y="344822"/>
                      <a:ext cx="1174702" cy="309377"/>
                    </a:xfrm>
                    <a:prstGeom prst="rect">
                      <a:avLst/>
                    </a:prstGeom>
                    <a:blipFill rotWithShape="1">
                      <a:blip r:embed="rId9"/>
                      <a:stretch>
                        <a:fillRect l="-4280" t="-1471" b="-27941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Поле 1273"/>
                  <p:cNvSpPr txBox="1"/>
                  <p:nvPr/>
                </p:nvSpPr>
                <p:spPr>
                  <a:xfrm>
                    <a:off x="3634822" y="673207"/>
                    <a:ext cx="323891" cy="5168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Pr>
                            <m:num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den>
                          </m:f>
                        </m:oMath>
                      </m:oMathPara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5" name="Поле 127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34822" y="673207"/>
                    <a:ext cx="323891" cy="516890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" name="Поле 1298"/>
              <p:cNvSpPr txBox="1">
                <a:spLocks noChangeArrowheads="1"/>
              </p:cNvSpPr>
              <p:nvPr/>
            </p:nvSpPr>
            <p:spPr bwMode="auto">
              <a:xfrm>
                <a:off x="2803585" y="388188"/>
                <a:ext cx="297308" cy="3224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b="1" dirty="0">
                    <a:effectLst/>
                    <a:latin typeface="Calibri"/>
                    <a:ea typeface="Calibri"/>
                    <a:cs typeface="Times New Roman"/>
                  </a:rPr>
                  <a:t>1</a:t>
                </a:r>
                <a:endParaRPr lang="ru-RU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  <p:sp>
          <p:nvSpPr>
            <p:cNvPr id="53" name="Полилиния 52"/>
            <p:cNvSpPr/>
            <p:nvPr/>
          </p:nvSpPr>
          <p:spPr>
            <a:xfrm>
              <a:off x="2424064" y="3787077"/>
              <a:ext cx="1854200" cy="368300"/>
            </a:xfrm>
            <a:custGeom>
              <a:avLst/>
              <a:gdLst>
                <a:gd name="connsiteX0" fmla="*/ 0 w 1854200"/>
                <a:gd name="connsiteY0" fmla="*/ 0 h 368300"/>
                <a:gd name="connsiteX1" fmla="*/ 1498600 w 1854200"/>
                <a:gd name="connsiteY1" fmla="*/ 12700 h 368300"/>
                <a:gd name="connsiteX2" fmla="*/ 1854200 w 1854200"/>
                <a:gd name="connsiteY2" fmla="*/ 36830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54200" h="368300">
                  <a:moveTo>
                    <a:pt x="0" y="0"/>
                  </a:moveTo>
                  <a:lnTo>
                    <a:pt x="1498600" y="12700"/>
                  </a:lnTo>
                  <a:lnTo>
                    <a:pt x="1854200" y="368300"/>
                  </a:ln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2366530" y="4164836"/>
              <a:ext cx="1854200" cy="368300"/>
            </a:xfrm>
            <a:custGeom>
              <a:avLst/>
              <a:gdLst>
                <a:gd name="connsiteX0" fmla="*/ 0 w 1854200"/>
                <a:gd name="connsiteY0" fmla="*/ 0 h 368300"/>
                <a:gd name="connsiteX1" fmla="*/ 1498600 w 1854200"/>
                <a:gd name="connsiteY1" fmla="*/ 12700 h 368300"/>
                <a:gd name="connsiteX2" fmla="*/ 1854200 w 1854200"/>
                <a:gd name="connsiteY2" fmla="*/ 36830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54200" h="368300">
                  <a:moveTo>
                    <a:pt x="0" y="0"/>
                  </a:moveTo>
                  <a:lnTo>
                    <a:pt x="1498600" y="12700"/>
                  </a:lnTo>
                  <a:lnTo>
                    <a:pt x="1854200" y="368300"/>
                  </a:ln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 flipH="1">
              <a:off x="4808642" y="4463442"/>
              <a:ext cx="1854200" cy="368300"/>
            </a:xfrm>
            <a:custGeom>
              <a:avLst/>
              <a:gdLst>
                <a:gd name="connsiteX0" fmla="*/ 0 w 1854200"/>
                <a:gd name="connsiteY0" fmla="*/ 0 h 368300"/>
                <a:gd name="connsiteX1" fmla="*/ 1498600 w 1854200"/>
                <a:gd name="connsiteY1" fmla="*/ 12700 h 368300"/>
                <a:gd name="connsiteX2" fmla="*/ 1854200 w 1854200"/>
                <a:gd name="connsiteY2" fmla="*/ 36830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54200" h="368300">
                  <a:moveTo>
                    <a:pt x="0" y="0"/>
                  </a:moveTo>
                  <a:lnTo>
                    <a:pt x="1498600" y="12700"/>
                  </a:lnTo>
                  <a:lnTo>
                    <a:pt x="1854200" y="368300"/>
                  </a:ln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65004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Радианная мера угла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272007" y="1727051"/>
            <a:ext cx="6547688" cy="4791035"/>
            <a:chOff x="79466" y="0"/>
            <a:chExt cx="5965825" cy="4157345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79466" y="0"/>
              <a:ext cx="5965825" cy="4157345"/>
            </a:xfrm>
            <a:prstGeom prst="roundRect">
              <a:avLst/>
            </a:prstGeom>
            <a:solidFill>
              <a:schemeClr val="bg2"/>
            </a:solidFill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solidFill>
                    <a:schemeClr val="bg1">
                      <a:lumMod val="95000"/>
                    </a:schemeClr>
                  </a:solidFill>
                  <a:effectLst/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rPr>
                <a:t> </a:t>
              </a: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178142" y="94890"/>
              <a:ext cx="5867149" cy="2683917"/>
              <a:chOff x="-80651" y="0"/>
              <a:chExt cx="5867149" cy="2683917"/>
            </a:xfrm>
          </p:grpSpPr>
          <p:grpSp>
            <p:nvGrpSpPr>
              <p:cNvPr id="10" name="Группа 9"/>
              <p:cNvGrpSpPr/>
              <p:nvPr/>
            </p:nvGrpSpPr>
            <p:grpSpPr>
              <a:xfrm>
                <a:off x="2191109" y="0"/>
                <a:ext cx="2458194" cy="1169982"/>
                <a:chOff x="8626" y="0"/>
                <a:chExt cx="2458194" cy="1169982"/>
              </a:xfrm>
            </p:grpSpPr>
            <p:grpSp>
              <p:nvGrpSpPr>
                <p:cNvPr id="41" name="Группа 40"/>
                <p:cNvGrpSpPr/>
                <p:nvPr/>
              </p:nvGrpSpPr>
              <p:grpSpPr>
                <a:xfrm>
                  <a:off x="8626" y="0"/>
                  <a:ext cx="2458194" cy="1169982"/>
                  <a:chOff x="8626" y="0"/>
                  <a:chExt cx="2458194" cy="1169982"/>
                </a:xfrm>
              </p:grpSpPr>
              <p:cxnSp>
                <p:nvCxnSpPr>
                  <p:cNvPr id="42" name="Прямая со стрелкой 4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7253" y="819510"/>
                    <a:ext cx="2210435" cy="0"/>
                  </a:xfrm>
                  <a:prstGeom prst="straightConnector1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43" name="Поле 36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9038" y="496820"/>
                    <a:ext cx="307340" cy="26797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rmAutofit fontScale="85000" lnSpcReduction="20000"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α</a:t>
                    </a:r>
                    <a:endParaRPr lang="ru-RU" sz="14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cxnSp>
                <p:nvCxnSpPr>
                  <p:cNvPr id="44" name="Прямая со стрелкой 4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3749" y="996112"/>
                    <a:ext cx="1453515" cy="1270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5" name="Прямая со стрелкой 4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3749" y="1123351"/>
                    <a:ext cx="1937678" cy="7938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6" name="Поле 37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373414" y="286293"/>
                        <a:ext cx="490867" cy="3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rmAutofit fontScale="62500" lnSpcReduction="20000"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b="1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𝒍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ru-RU" b="1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46" name="Поле 37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1373414" y="286293"/>
                        <a:ext cx="490867" cy="371487"/>
                      </a:xfrm>
                      <a:prstGeom prst="rect">
                        <a:avLst/>
                      </a:prstGeom>
                      <a:blipFill rotWithShape="1">
                        <a:blip r:embed="rId2"/>
                        <a:stretch>
                          <a:fillRect/>
                        </a:stretch>
                      </a:blipFill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7" name="Поле 373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925929" y="210601"/>
                        <a:ext cx="540891" cy="4014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rmAutofit fontScale="70000" lnSpcReduction="20000"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b="1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𝒍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ru-RU" b="1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47" name="Поле 37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1925929" y="210601"/>
                        <a:ext cx="540891" cy="401403"/>
                      </a:xfrm>
                      <a:prstGeom prst="rect">
                        <a:avLst/>
                      </a:prstGeom>
                      <a:blipFill rotWithShape="1">
                        <a:blip r:embed="rId3"/>
                        <a:stretch>
                          <a:fillRect/>
                        </a:stretch>
                      </a:blipFill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49" name="Прямая со стрелкой 4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8626" y="0"/>
                    <a:ext cx="2083060" cy="822606"/>
                  </a:xfrm>
                  <a:prstGeom prst="straightConnector1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2" name="Поле 37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705402" y="769773"/>
                        <a:ext cx="490867" cy="3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rmAutofit fontScale="62500" lnSpcReduction="20000"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b="1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ru-RU" b="1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52" name="Поле 37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705402" y="769773"/>
                        <a:ext cx="490867" cy="371487"/>
                      </a:xfrm>
                      <a:prstGeom prst="rect">
                        <a:avLst/>
                      </a:prstGeom>
                      <a:blipFill rotWithShape="1">
                        <a:blip r:embed="rId4"/>
                        <a:stretch>
                          <a:fillRect/>
                        </a:stretch>
                      </a:blipFill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3" name="Поле 37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449237" y="798495"/>
                        <a:ext cx="490867" cy="3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rmAutofit fontScale="62500" lnSpcReduction="20000"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b="1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effectLst/>
                                      <a:latin typeface="Cambria Math"/>
                                      <a:cs typeface="Times New Roman"/>
                                    </a:rPr>
                                    <m:t>𝟐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lang="ru-RU" b="1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53" name="Поле 37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 bwMode="auto">
                      <a:xfrm>
                        <a:off x="1449237" y="798495"/>
                        <a:ext cx="490867" cy="371487"/>
                      </a:xfrm>
                      <a:prstGeom prst="rect">
                        <a:avLst/>
                      </a:prstGeom>
                      <a:blipFill rotWithShape="1">
                        <a:blip r:embed="rId5"/>
                        <a:stretch>
                          <a:fillRect/>
                        </a:stretch>
                      </a:blipFill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cxnSp>
              <p:nvCxnSpPr>
                <p:cNvPr id="38" name="Прямая со стрелкой 37"/>
                <p:cNvCxnSpPr>
                  <a:cxnSpLocks noChangeShapeType="1"/>
                </p:cNvCxnSpPr>
                <p:nvPr/>
              </p:nvCxnSpPr>
              <p:spPr bwMode="auto">
                <a:xfrm>
                  <a:off x="1984075" y="810883"/>
                  <a:ext cx="0" cy="302260"/>
                </a:xfrm>
                <a:prstGeom prst="straightConnector1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9" name="Прямая со стрелкой 38"/>
                <p:cNvCxnSpPr>
                  <a:cxnSpLocks noChangeShapeType="1"/>
                </p:cNvCxnSpPr>
                <p:nvPr/>
              </p:nvCxnSpPr>
              <p:spPr bwMode="auto">
                <a:xfrm>
                  <a:off x="1449237" y="810883"/>
                  <a:ext cx="0" cy="173355"/>
                </a:xfrm>
                <a:prstGeom prst="straightConnector1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4" name="Прямая со стрелкой 53"/>
                <p:cNvCxnSpPr>
                  <a:cxnSpLocks noChangeShapeType="1"/>
                </p:cNvCxnSpPr>
                <p:nvPr/>
              </p:nvCxnSpPr>
              <p:spPr bwMode="auto">
                <a:xfrm>
                  <a:off x="8626" y="810883"/>
                  <a:ext cx="0" cy="302260"/>
                </a:xfrm>
                <a:prstGeom prst="straightConnector1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1" name="Группа 10"/>
              <p:cNvGrpSpPr/>
              <p:nvPr/>
            </p:nvGrpSpPr>
            <p:grpSpPr>
              <a:xfrm>
                <a:off x="-80651" y="496820"/>
                <a:ext cx="3099512" cy="1995520"/>
                <a:chOff x="-80672" y="-711009"/>
                <a:chExt cx="3100270" cy="1995886"/>
              </a:xfrm>
            </p:grpSpPr>
            <p:grpSp>
              <p:nvGrpSpPr>
                <p:cNvPr id="25" name="Группа 24"/>
                <p:cNvGrpSpPr/>
                <p:nvPr/>
              </p:nvGrpSpPr>
              <p:grpSpPr>
                <a:xfrm>
                  <a:off x="-80672" y="-711009"/>
                  <a:ext cx="3100270" cy="1995886"/>
                  <a:chOff x="-80672" y="-711009"/>
                  <a:chExt cx="3100270" cy="1995886"/>
                </a:xfrm>
              </p:grpSpPr>
              <p:sp>
                <p:nvSpPr>
                  <p:cNvPr id="30" name="Полилиния 29" descr="Светлый диагональный 1"/>
                  <p:cNvSpPr>
                    <a:spLocks/>
                  </p:cNvSpPr>
                  <p:nvPr/>
                </p:nvSpPr>
                <p:spPr bwMode="auto">
                  <a:xfrm>
                    <a:off x="802256" y="129396"/>
                    <a:ext cx="1083945" cy="756920"/>
                  </a:xfrm>
                  <a:custGeom>
                    <a:avLst/>
                    <a:gdLst>
                      <a:gd name="T0" fmla="*/ 1142 w 1707"/>
                      <a:gd name="T1" fmla="*/ 0 h 1192"/>
                      <a:gd name="T2" fmla="*/ 0 w 1707"/>
                      <a:gd name="T3" fmla="*/ 1192 h 1192"/>
                      <a:gd name="T4" fmla="*/ 1707 w 1707"/>
                      <a:gd name="T5" fmla="*/ 1192 h 1192"/>
                      <a:gd name="T6" fmla="*/ 1142 w 1707"/>
                      <a:gd name="T7" fmla="*/ 0 h 11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707" h="1192">
                        <a:moveTo>
                          <a:pt x="1142" y="0"/>
                        </a:moveTo>
                        <a:lnTo>
                          <a:pt x="0" y="1192"/>
                        </a:lnTo>
                        <a:lnTo>
                          <a:pt x="1707" y="1192"/>
                        </a:lnTo>
                        <a:lnTo>
                          <a:pt x="1142" y="0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rot="0" vert="horz" wrap="square" lIns="91440" tIns="45720" rIns="91440" bIns="45720" anchor="t" anchorCtr="0" upright="1">
                    <a:norm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1" name="Поле 3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99072" y="845389"/>
                    <a:ext cx="387350" cy="4394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rm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R</a:t>
                    </a:r>
                    <a:endParaRPr lang="ru-RU" sz="20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32" name="Поле 3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0092" y="61448"/>
                    <a:ext cx="857978" cy="3575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rmAutofit lnSpcReduction="10000"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i="1" dirty="0" smtClean="0">
                        <a:latin typeface="Book Antiqua" pitchFamily="18" charset="0"/>
                        <a:ea typeface="Cambria Math" pitchFamily="18" charset="0"/>
                        <a:cs typeface="Aharoni" pitchFamily="2" charset="-79"/>
                      </a:rPr>
                      <a:t>l</a:t>
                    </a:r>
                    <a:r>
                      <a:rPr lang="ru-RU" sz="2000" b="1" dirty="0" smtClean="0">
                        <a:effectLst/>
                        <a:latin typeface="Calibri"/>
                        <a:ea typeface="Calibri"/>
                        <a:cs typeface="Calibri"/>
                      </a:rPr>
                      <a:t> </a:t>
                    </a:r>
                    <a:r>
                      <a:rPr lang="ru-RU" sz="2000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= </a:t>
                    </a:r>
                    <a:r>
                      <a:rPr lang="en-US" sz="2000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R</a:t>
                    </a:r>
                    <a:endParaRPr lang="ru-RU" sz="20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33" name="Поле 3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80672" y="276045"/>
                    <a:ext cx="1386590" cy="54976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rm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α</a:t>
                    </a:r>
                    <a:r>
                      <a:rPr lang="en-US" sz="2000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 = </a:t>
                    </a:r>
                    <a:r>
                      <a:rPr lang="ru-RU" sz="2000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1 </a:t>
                    </a:r>
                    <a:r>
                      <a:rPr lang="ru-RU" sz="2000" b="1" dirty="0" smtClean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рад</a:t>
                    </a:r>
                    <a:endParaRPr lang="ru-RU" sz="20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34" name="Поле 3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14400" y="550928"/>
                    <a:ext cx="307340" cy="36402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rmAutofit lnSpcReduction="10000"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α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35" name="Поле 3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61859" y="198518"/>
                    <a:ext cx="679933" cy="3623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rmAutofit lnSpcReduction="10000"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i="1" dirty="0">
                        <a:effectLst/>
                        <a:latin typeface="Book Antiqua" pitchFamily="18" charset="0"/>
                        <a:ea typeface="Batang"/>
                        <a:cs typeface="Times New Roman"/>
                      </a:rPr>
                      <a:t>l</a:t>
                    </a:r>
                    <a:r>
                      <a:rPr lang="en-US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 </a:t>
                    </a:r>
                    <a:r>
                      <a:rPr lang="en-US" sz="2000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= R</a:t>
                    </a:r>
                    <a:endParaRPr lang="ru-RU" sz="20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>
                    <a:off x="1104181" y="595223"/>
                    <a:ext cx="123244" cy="292309"/>
                  </a:xfrm>
                  <a:custGeom>
                    <a:avLst/>
                    <a:gdLst>
                      <a:gd name="connsiteX0" fmla="*/ 112426 w 123244"/>
                      <a:gd name="connsiteY0" fmla="*/ 292309 h 292309"/>
                      <a:gd name="connsiteX1" fmla="*/ 112426 w 123244"/>
                      <a:gd name="connsiteY1" fmla="*/ 134912 h 292309"/>
                      <a:gd name="connsiteX2" fmla="*/ 0 w 123244"/>
                      <a:gd name="connsiteY2" fmla="*/ 0 h 292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244" h="292309">
                        <a:moveTo>
                          <a:pt x="112426" y="292309"/>
                        </a:moveTo>
                        <a:cubicBezTo>
                          <a:pt x="121795" y="237969"/>
                          <a:pt x="131164" y="183630"/>
                          <a:pt x="112426" y="134912"/>
                        </a:cubicBezTo>
                        <a:cubicBezTo>
                          <a:pt x="93688" y="86194"/>
                          <a:pt x="46844" y="43097"/>
                          <a:pt x="0" y="0"/>
                        </a:cubicBez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 fontScale="92500" lnSpcReduction="10000"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55" name="Полилиния 54"/>
                  <p:cNvSpPr/>
                  <p:nvPr/>
                </p:nvSpPr>
                <p:spPr>
                  <a:xfrm>
                    <a:off x="2977932" y="-711009"/>
                    <a:ext cx="41666" cy="335443"/>
                  </a:xfrm>
                  <a:custGeom>
                    <a:avLst/>
                    <a:gdLst>
                      <a:gd name="connsiteX0" fmla="*/ 112426 w 123244"/>
                      <a:gd name="connsiteY0" fmla="*/ 292309 h 292309"/>
                      <a:gd name="connsiteX1" fmla="*/ 112426 w 123244"/>
                      <a:gd name="connsiteY1" fmla="*/ 134912 h 292309"/>
                      <a:gd name="connsiteX2" fmla="*/ 0 w 123244"/>
                      <a:gd name="connsiteY2" fmla="*/ 0 h 292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3244" h="292309">
                        <a:moveTo>
                          <a:pt x="112426" y="292309"/>
                        </a:moveTo>
                        <a:cubicBezTo>
                          <a:pt x="121795" y="237969"/>
                          <a:pt x="131164" y="183630"/>
                          <a:pt x="112426" y="134912"/>
                        </a:cubicBezTo>
                        <a:cubicBezTo>
                          <a:pt x="93688" y="86194"/>
                          <a:pt x="46844" y="43097"/>
                          <a:pt x="0" y="0"/>
                        </a:cubicBezTo>
                      </a:path>
                    </a:pathLst>
                  </a:cu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rmAutofit/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" name="Группа 25"/>
                <p:cNvGrpSpPr/>
                <p:nvPr/>
              </p:nvGrpSpPr>
              <p:grpSpPr>
                <a:xfrm>
                  <a:off x="802256" y="129396"/>
                  <a:ext cx="1083945" cy="774173"/>
                  <a:chOff x="0" y="0"/>
                  <a:chExt cx="1083945" cy="774173"/>
                </a:xfrm>
              </p:grpSpPr>
              <p:cxnSp>
                <p:nvCxnSpPr>
                  <p:cNvPr id="27" name="Прямая со стрелкой 2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0" y="759125"/>
                    <a:ext cx="1083945" cy="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8" name="Прямая со стрелкой 27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0" y="0"/>
                    <a:ext cx="725170" cy="756920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29" name="Полилиния 28" descr="Светлый диагональный 1"/>
                  <p:cNvSpPr>
                    <a:spLocks/>
                  </p:cNvSpPr>
                  <p:nvPr/>
                </p:nvSpPr>
                <p:spPr bwMode="auto">
                  <a:xfrm>
                    <a:off x="724619" y="17253"/>
                    <a:ext cx="358775" cy="756920"/>
                  </a:xfrm>
                  <a:custGeom>
                    <a:avLst/>
                    <a:gdLst>
                      <a:gd name="T0" fmla="*/ 0 w 565"/>
                      <a:gd name="T1" fmla="*/ 0 h 1192"/>
                      <a:gd name="T2" fmla="*/ 460 w 565"/>
                      <a:gd name="T3" fmla="*/ 509 h 1192"/>
                      <a:gd name="T4" fmla="*/ 565 w 565"/>
                      <a:gd name="T5" fmla="*/ 1192 h 11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65" h="1192">
                        <a:moveTo>
                          <a:pt x="0" y="0"/>
                        </a:moveTo>
                        <a:cubicBezTo>
                          <a:pt x="183" y="155"/>
                          <a:pt x="366" y="310"/>
                          <a:pt x="460" y="509"/>
                        </a:cubicBezTo>
                        <a:cubicBezTo>
                          <a:pt x="554" y="708"/>
                          <a:pt x="559" y="950"/>
                          <a:pt x="565" y="1192"/>
                        </a:cubicBezTo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rmAutofit/>
                  </a:bodyPr>
                  <a:lstStyle/>
                  <a:p>
                    <a:endParaRPr lang="ru-RU"/>
                  </a:p>
                </p:txBody>
              </p:sp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Поле 38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12475" y="301925"/>
                    <a:ext cx="1146748" cy="9443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rmAutofit fontScale="92500" lnSpcReduction="10000"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14:m>
                      <m:oMath xmlns:m="http://schemas.openxmlformats.org/officeDocument/2006/math">
                        <m:f>
                          <m:fPr>
                            <m:ctrlPr>
                              <a:rPr lang="ru-RU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𝒍</m:t>
                                </m:r>
                              </m:e>
                              <m:sub>
                                <m:r>
                                  <a:rPr lang="en-US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𝟏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ru-RU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ru-RU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ru-RU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𝟏</m:t>
                                </m:r>
                              </m:sub>
                            </m:sSub>
                          </m:den>
                        </m:f>
                      </m:oMath>
                    </a14:m>
                    <a:r>
                      <a:rPr lang="ru-RU" sz="28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rPr>
                      <a:t> = </a:t>
                    </a:r>
                    <a14:m>
                      <m:oMath xmlns:m="http://schemas.openxmlformats.org/officeDocument/2006/math">
                        <m:f>
                          <m:fPr>
                            <m:ctrlPr>
                              <a:rPr lang="ru-RU" sz="28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en-US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𝒍</m:t>
                                </m:r>
                              </m:e>
                              <m:sub>
                                <m:r>
                                  <a:rPr lang="en-US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ru-RU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sSubPr>
                              <m:e>
                                <m:r>
                                  <a:rPr lang="ru-RU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ru-RU" sz="28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sub>
                            </m:sSub>
                          </m:den>
                        </m:f>
                      </m:oMath>
                    </a14:m>
                    <a:endParaRPr lang="ru-RU" sz="28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100" b="1" dirty="0">
                        <a:effectLst/>
                        <a:latin typeface="Calibri"/>
                        <a:ea typeface="Calibri"/>
                        <a:cs typeface="Times New Roman"/>
                      </a:rPr>
                      <a:t> </a:t>
                    </a:r>
                    <a:endParaRPr lang="ru-RU" sz="11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12" name="Поле 38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612475" y="301925"/>
                    <a:ext cx="1146748" cy="944380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3" name="Группа 12"/>
              <p:cNvGrpSpPr/>
              <p:nvPr/>
            </p:nvGrpSpPr>
            <p:grpSpPr>
              <a:xfrm>
                <a:off x="2366744" y="1233577"/>
                <a:ext cx="3419754" cy="1450340"/>
                <a:chOff x="-143542" y="0"/>
                <a:chExt cx="3419754" cy="1450340"/>
              </a:xfrm>
            </p:grpSpPr>
            <p:sp>
              <p:nvSpPr>
                <p:cNvPr id="14" name="Овал 13"/>
                <p:cNvSpPr>
                  <a:spLocks noChangeArrowheads="1"/>
                </p:cNvSpPr>
                <p:nvPr/>
              </p:nvSpPr>
              <p:spPr bwMode="auto">
                <a:xfrm>
                  <a:off x="940280" y="0"/>
                  <a:ext cx="1535430" cy="1450340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rmAutofit/>
                </a:bodyPr>
                <a:lstStyle/>
                <a:p>
                  <a:endParaRPr lang="ru-RU"/>
                </a:p>
              </p:txBody>
            </p:sp>
            <p:cxnSp>
              <p:nvCxnSpPr>
                <p:cNvPr id="15" name="Прямая со стрелкой 14"/>
                <p:cNvCxnSpPr>
                  <a:cxnSpLocks noChangeShapeType="1"/>
                </p:cNvCxnSpPr>
                <p:nvPr/>
              </p:nvCxnSpPr>
              <p:spPr bwMode="auto">
                <a:xfrm flipV="1">
                  <a:off x="1708031" y="534838"/>
                  <a:ext cx="762635" cy="205105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prstDash val="sys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" name="Прямая со стрелкой 15"/>
                <p:cNvCxnSpPr>
                  <a:cxnSpLocks noChangeShapeType="1"/>
                </p:cNvCxnSpPr>
                <p:nvPr/>
              </p:nvCxnSpPr>
              <p:spPr bwMode="auto">
                <a:xfrm flipV="1">
                  <a:off x="1708031" y="8627"/>
                  <a:ext cx="110490" cy="756920"/>
                </a:xfrm>
                <a:prstGeom prst="straightConnector1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7" name="Прямая со стрелкой 16"/>
                <p:cNvCxnSpPr>
                  <a:cxnSpLocks noChangeShapeType="1"/>
                </p:cNvCxnSpPr>
                <p:nvPr/>
              </p:nvCxnSpPr>
              <p:spPr bwMode="auto">
                <a:xfrm>
                  <a:off x="1708031" y="741872"/>
                  <a:ext cx="522605" cy="516890"/>
                </a:xfrm>
                <a:prstGeom prst="straightConnector1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8" name="Поле 338"/>
                <p:cNvSpPr txBox="1">
                  <a:spLocks noChangeArrowheads="1"/>
                </p:cNvSpPr>
                <p:nvPr/>
              </p:nvSpPr>
              <p:spPr bwMode="auto">
                <a:xfrm>
                  <a:off x="1712116" y="458367"/>
                  <a:ext cx="396788" cy="4265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rmAutofit lnSpcReduction="10000"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effectLst/>
                      <a:latin typeface="Calibri" pitchFamily="34" charset="0"/>
                      <a:ea typeface="Cambria Math" pitchFamily="18" charset="0"/>
                      <a:cs typeface="Times New Roman" pitchFamily="18" charset="0"/>
                    </a:rPr>
                    <a:t>α</a:t>
                  </a:r>
                  <a:endParaRPr lang="ru-RU" sz="2400" dirty="0">
                    <a:effectLst/>
                    <a:latin typeface="Calibri" pitchFamily="34" charset="0"/>
                    <a:ea typeface="Cambria Math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9" name="Поле 344"/>
                <p:cNvSpPr txBox="1">
                  <a:spLocks noChangeArrowheads="1"/>
                </p:cNvSpPr>
                <p:nvPr/>
              </p:nvSpPr>
              <p:spPr bwMode="auto">
                <a:xfrm>
                  <a:off x="9318" y="591227"/>
                  <a:ext cx="826770" cy="3617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rmAutofit lnSpcReduction="10000"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i="1" dirty="0">
                      <a:effectLst/>
                      <a:latin typeface="Book Antiqua" pitchFamily="18" charset="0"/>
                      <a:ea typeface="Batang"/>
                      <a:cs typeface="Times New Roman"/>
                    </a:rPr>
                    <a:t>l</a:t>
                  </a:r>
                  <a:r>
                    <a:rPr lang="en-US" sz="2000" b="1" dirty="0">
                      <a:effectLst/>
                      <a:latin typeface="Calibri"/>
                      <a:ea typeface="Calibri"/>
                      <a:cs typeface="Calibri"/>
                    </a:rPr>
                    <a:t> </a:t>
                  </a:r>
                  <a:r>
                    <a:rPr lang="en-US" sz="2000" b="1" dirty="0"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= 2R</a:t>
                  </a:r>
                  <a:endParaRPr lang="ru-RU" sz="20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p:sp>
              <p:nvSpPr>
                <p:cNvPr id="20" name="Поле 340"/>
                <p:cNvSpPr txBox="1">
                  <a:spLocks noChangeArrowheads="1"/>
                </p:cNvSpPr>
                <p:nvPr/>
              </p:nvSpPr>
              <p:spPr bwMode="auto">
                <a:xfrm>
                  <a:off x="-143542" y="819203"/>
                  <a:ext cx="1240227" cy="4851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rm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α</a:t>
                  </a:r>
                  <a:r>
                    <a:rPr lang="en-US" sz="2000" b="1" dirty="0"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 = 2</a:t>
                  </a:r>
                  <a:r>
                    <a:rPr lang="ru-RU" sz="2000" b="1" dirty="0"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 </a:t>
                  </a:r>
                  <a:r>
                    <a:rPr lang="ru-RU" sz="2000" b="1" dirty="0" smtClean="0"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рад</a:t>
                  </a:r>
                  <a:endParaRPr lang="ru-RU" sz="20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p:sp>
              <p:nvSpPr>
                <p:cNvPr id="21" name="Поле 341"/>
                <p:cNvSpPr txBox="1">
                  <a:spLocks noChangeArrowheads="1"/>
                </p:cNvSpPr>
                <p:nvPr/>
              </p:nvSpPr>
              <p:spPr bwMode="auto">
                <a:xfrm>
                  <a:off x="1512535" y="150443"/>
                  <a:ext cx="387350" cy="3622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rmAutofit lnSpcReduction="10000"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dirty="0"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R</a:t>
                  </a:r>
                  <a:endParaRPr lang="ru-RU" sz="20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p:sp>
              <p:nvSpPr>
                <p:cNvPr id="22" name="Поле 345"/>
                <p:cNvSpPr txBox="1">
                  <a:spLocks noChangeArrowheads="1"/>
                </p:cNvSpPr>
                <p:nvPr/>
              </p:nvSpPr>
              <p:spPr bwMode="auto">
                <a:xfrm>
                  <a:off x="2432498" y="483046"/>
                  <a:ext cx="843714" cy="3771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rmAutofit fontScale="92500" lnSpcReduction="20000"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400" b="1" i="1" dirty="0">
                      <a:effectLst/>
                      <a:latin typeface="Aparajita"/>
                      <a:ea typeface="Batang"/>
                      <a:cs typeface="Times New Roman"/>
                    </a:rPr>
                    <a:t>l</a:t>
                  </a:r>
                  <a:r>
                    <a:rPr lang="en-US" sz="2000" b="1" dirty="0">
                      <a:effectLst/>
                      <a:latin typeface="Calibri"/>
                      <a:ea typeface="Calibri"/>
                      <a:cs typeface="Calibri"/>
                    </a:rPr>
                    <a:t> </a:t>
                  </a:r>
                  <a:r>
                    <a:rPr lang="en-US" sz="2000" b="1" dirty="0"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= 2R</a:t>
                  </a:r>
                  <a:endParaRPr lang="ru-RU" sz="20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p:sp>
              <p:nvSpPr>
                <p:cNvPr id="23" name="Поле 381"/>
                <p:cNvSpPr txBox="1">
                  <a:spLocks noChangeArrowheads="1"/>
                </p:cNvSpPr>
                <p:nvPr/>
              </p:nvSpPr>
              <p:spPr bwMode="auto">
                <a:xfrm>
                  <a:off x="1759789" y="923026"/>
                  <a:ext cx="387350" cy="413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rm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dirty="0"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R</a:t>
                  </a:r>
                  <a:endParaRPr lang="ru-RU" sz="20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p:sp>
              <p:nvSpPr>
                <p:cNvPr id="24" name="Полилиния 23" descr="Светлый диагональный 1"/>
                <p:cNvSpPr>
                  <a:spLocks/>
                </p:cNvSpPr>
                <p:nvPr/>
              </p:nvSpPr>
              <p:spPr bwMode="auto">
                <a:xfrm rot="494703">
                  <a:off x="1733910" y="310551"/>
                  <a:ext cx="358775" cy="756920"/>
                </a:xfrm>
                <a:custGeom>
                  <a:avLst/>
                  <a:gdLst>
                    <a:gd name="T0" fmla="*/ 0 w 565"/>
                    <a:gd name="T1" fmla="*/ 0 h 1192"/>
                    <a:gd name="T2" fmla="*/ 460 w 565"/>
                    <a:gd name="T3" fmla="*/ 509 h 1192"/>
                    <a:gd name="T4" fmla="*/ 565 w 565"/>
                    <a:gd name="T5" fmla="*/ 1192 h 1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5" h="1192">
                      <a:moveTo>
                        <a:pt x="0" y="0"/>
                      </a:moveTo>
                      <a:cubicBezTo>
                        <a:pt x="183" y="155"/>
                        <a:pt x="366" y="310"/>
                        <a:pt x="460" y="509"/>
                      </a:cubicBezTo>
                      <a:cubicBezTo>
                        <a:pt x="554" y="708"/>
                        <a:pt x="559" y="950"/>
                        <a:pt x="565" y="1192"/>
                      </a:cubicBez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0" vert="horz" wrap="square" lIns="91440" tIns="45720" rIns="91440" bIns="45720" anchor="t" anchorCtr="0" upright="1">
                  <a:normAutofit/>
                </a:bodyPr>
                <a:lstStyle/>
                <a:p>
                  <a:endParaRPr lang="ru-RU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Скругленный прямоугольник 5"/>
                <p:cNvSpPr/>
                <p:nvPr/>
              </p:nvSpPr>
              <p:spPr>
                <a:xfrm>
                  <a:off x="780226" y="2665207"/>
                  <a:ext cx="1833578" cy="612769"/>
                </a:xfrm>
                <a:prstGeom prst="round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b="1" dirty="0">
                      <a:solidFill>
                        <a:srgbClr val="000000"/>
                      </a:solidFill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1°</a:t>
                  </a:r>
                  <a:r>
                    <a:rPr lang="ru-RU" dirty="0">
                      <a:solidFill>
                        <a:srgbClr val="000000"/>
                      </a:solidFill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mbria Math" pitchFamily="18" charset="0"/>
                              <a:cs typeface="Calibri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𝛑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𝟏𝟖𝟎</m:t>
                          </m:r>
                        </m:den>
                      </m:f>
                    </m:oMath>
                  </a14:m>
                  <a:r>
                    <a:rPr lang="ru-RU" sz="1600" dirty="0">
                      <a:solidFill>
                        <a:srgbClr val="000000"/>
                      </a:solidFill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 </a:t>
                  </a:r>
                  <a:r>
                    <a:rPr lang="ru-RU" b="1" dirty="0">
                      <a:solidFill>
                        <a:srgbClr val="000000"/>
                      </a:solidFill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рад.</a:t>
                  </a:r>
                  <a:endParaRPr lang="ru-RU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6" name="Скругленный прямоугольник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0226" y="2665207"/>
                  <a:ext cx="1833578" cy="612769"/>
                </a:xfrm>
                <a:prstGeom prst="round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1905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Скругленный прямоугольник 6"/>
                <p:cNvSpPr/>
                <p:nvPr/>
              </p:nvSpPr>
              <p:spPr>
                <a:xfrm>
                  <a:off x="780226" y="3338359"/>
                  <a:ext cx="1833578" cy="700316"/>
                </a:xfrm>
                <a:prstGeom prst="round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b="1" dirty="0">
                      <a:solidFill>
                        <a:srgbClr val="000000"/>
                      </a:solidFill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1 рад.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mbria Math" pitchFamily="18" charset="0"/>
                              <a:cs typeface="Calibri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𝟏𝟖𝟎</m:t>
                          </m:r>
                          <m:r>
                            <a:rPr lang="ru-RU" sz="2000" b="1">
                              <a:solidFill>
                                <a:srgbClr val="000000"/>
                              </a:solidFill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°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srgbClr val="000000"/>
                              </a:solidFill>
                              <a:effectLst/>
                              <a:latin typeface="Cambria Math" pitchFamily="18" charset="0"/>
                              <a:ea typeface="Cambria Math" pitchFamily="18" charset="0"/>
                              <a:cs typeface="Calibri"/>
                            </a:rPr>
                            <m:t>𝛑</m:t>
                          </m:r>
                        </m:den>
                      </m:f>
                    </m:oMath>
                  </a14:m>
                  <a:endParaRPr lang="ru-RU" sz="20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7" name="Скругленный прямоугольник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0226" y="3338359"/>
                  <a:ext cx="1833578" cy="700316"/>
                </a:xfrm>
                <a:prstGeom prst="round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19050"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Скругленный прямоугольник 7"/>
                <p:cNvSpPr/>
                <p:nvPr/>
              </p:nvSpPr>
              <p:spPr>
                <a:xfrm>
                  <a:off x="2613804" y="2751826"/>
                  <a:ext cx="2068572" cy="578485"/>
                </a:xfrm>
                <a:prstGeom prst="roundRect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b="1" dirty="0">
                      <a:solidFill>
                        <a:srgbClr val="000000"/>
                      </a:solidFill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1° </a:t>
                  </a:r>
                  <a14:m>
                    <m:oMath xmlns:m="http://schemas.openxmlformats.org/officeDocument/2006/math">
                      <m:r>
                        <a:rPr lang="ru-RU" b="1" i="1"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libri"/>
                        </a:rPr>
                        <m:t>≈</m:t>
                      </m:r>
                    </m:oMath>
                  </a14:m>
                  <a:r>
                    <a:rPr lang="ru-RU" b="1" dirty="0">
                      <a:solidFill>
                        <a:srgbClr val="000000"/>
                      </a:solidFill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  0, 017 </a:t>
                  </a:r>
                  <a:r>
                    <a:rPr lang="ru-RU" b="1" dirty="0" smtClean="0">
                      <a:solidFill>
                        <a:srgbClr val="000000"/>
                      </a:solidFill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рад</a:t>
                  </a:r>
                  <a:endParaRPr lang="ru-RU" sz="11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8" name="Скругленный прямоугольник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3804" y="2751826"/>
                  <a:ext cx="2068572" cy="578485"/>
                </a:xfrm>
                <a:prstGeom prst="round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19050">
                  <a:noFill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Скругленный прямоугольник 8"/>
                <p:cNvSpPr/>
                <p:nvPr/>
              </p:nvSpPr>
              <p:spPr>
                <a:xfrm>
                  <a:off x="2699989" y="3303856"/>
                  <a:ext cx="1525992" cy="578485"/>
                </a:xfrm>
                <a:prstGeom prst="roundRect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b="1" dirty="0">
                      <a:solidFill>
                        <a:srgbClr val="000000"/>
                      </a:solidFill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1рад. </a:t>
                  </a:r>
                  <a14:m>
                    <m:oMath xmlns:m="http://schemas.openxmlformats.org/officeDocument/2006/math">
                      <m:r>
                        <a:rPr lang="ru-RU" b="1" i="1"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libri"/>
                        </a:rPr>
                        <m:t>≈</m:t>
                      </m:r>
                    </m:oMath>
                  </a14:m>
                  <a:r>
                    <a:rPr lang="ru-RU" b="1" dirty="0">
                      <a:solidFill>
                        <a:srgbClr val="000000"/>
                      </a:solidFill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 57°</a:t>
                  </a:r>
                  <a:endParaRPr lang="ru-RU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9" name="Скругленный прямоугольник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9989" y="3303856"/>
                  <a:ext cx="1525992" cy="578485"/>
                </a:xfrm>
                <a:prstGeom prst="round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19050">
                  <a:noFill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8" name="Полилиния 47"/>
          <p:cNvSpPr/>
          <p:nvPr/>
        </p:nvSpPr>
        <p:spPr>
          <a:xfrm>
            <a:off x="5865962" y="1945836"/>
            <a:ext cx="182777" cy="834994"/>
          </a:xfrm>
          <a:custGeom>
            <a:avLst/>
            <a:gdLst>
              <a:gd name="connsiteX0" fmla="*/ 172529 w 182777"/>
              <a:gd name="connsiteY0" fmla="*/ 759124 h 759124"/>
              <a:gd name="connsiteX1" fmla="*/ 163902 w 182777"/>
              <a:gd name="connsiteY1" fmla="*/ 336430 h 759124"/>
              <a:gd name="connsiteX2" fmla="*/ 0 w 182777"/>
              <a:gd name="connsiteY2" fmla="*/ 0 h 75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777" h="759124">
                <a:moveTo>
                  <a:pt x="172529" y="759124"/>
                </a:moveTo>
                <a:cubicBezTo>
                  <a:pt x="182593" y="611037"/>
                  <a:pt x="192657" y="462951"/>
                  <a:pt x="163902" y="336430"/>
                </a:cubicBezTo>
                <a:cubicBezTo>
                  <a:pt x="135147" y="209909"/>
                  <a:pt x="67573" y="104954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олилиния 55"/>
          <p:cNvSpPr/>
          <p:nvPr/>
        </p:nvSpPr>
        <p:spPr>
          <a:xfrm>
            <a:off x="5364089" y="2164468"/>
            <a:ext cx="95128" cy="619930"/>
          </a:xfrm>
          <a:custGeom>
            <a:avLst/>
            <a:gdLst>
              <a:gd name="connsiteX0" fmla="*/ 60385 w 73354"/>
              <a:gd name="connsiteY0" fmla="*/ 534837 h 534837"/>
              <a:gd name="connsiteX1" fmla="*/ 69012 w 73354"/>
              <a:gd name="connsiteY1" fmla="*/ 250166 h 534837"/>
              <a:gd name="connsiteX2" fmla="*/ 0 w 73354"/>
              <a:gd name="connsiteY2" fmla="*/ 0 h 534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354" h="534837">
                <a:moveTo>
                  <a:pt x="60385" y="534837"/>
                </a:moveTo>
                <a:cubicBezTo>
                  <a:pt x="69730" y="437071"/>
                  <a:pt x="79076" y="339305"/>
                  <a:pt x="69012" y="250166"/>
                </a:cubicBezTo>
                <a:cubicBezTo>
                  <a:pt x="58948" y="161027"/>
                  <a:pt x="29474" y="80513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43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19. Преобразование 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графиков функций у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rgbClr val="7030A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ru-RU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у = </a:t>
                </a:r>
                <a:r>
                  <a:rPr lang="en-US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 x</a:t>
                </a:r>
                <a:endParaRPr lang="ru-RU" sz="28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95" t="-1176" r="-2509" b="-123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Группа 38"/>
          <p:cNvGrpSpPr/>
          <p:nvPr/>
        </p:nvGrpSpPr>
        <p:grpSpPr>
          <a:xfrm>
            <a:off x="257743" y="3454403"/>
            <a:ext cx="8521511" cy="2763116"/>
            <a:chOff x="257743" y="3454403"/>
            <a:chExt cx="8521511" cy="2763116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>
              <a:off x="257743" y="5583972"/>
              <a:ext cx="8496944" cy="0"/>
            </a:xfrm>
            <a:prstGeom prst="line">
              <a:avLst/>
            </a:prstGeom>
            <a:ln w="1270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282310" y="4182160"/>
              <a:ext cx="8496944" cy="0"/>
            </a:xfrm>
            <a:prstGeom prst="line">
              <a:avLst/>
            </a:prstGeom>
            <a:ln w="1270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Группа 2"/>
            <p:cNvGrpSpPr/>
            <p:nvPr/>
          </p:nvGrpSpPr>
          <p:grpSpPr>
            <a:xfrm>
              <a:off x="622882" y="3454403"/>
              <a:ext cx="7881486" cy="2763116"/>
              <a:chOff x="0" y="-66039"/>
              <a:chExt cx="6005718" cy="2230119"/>
            </a:xfrm>
          </p:grpSpPr>
          <p:grpSp>
            <p:nvGrpSpPr>
              <p:cNvPr id="4" name="Группа 3"/>
              <p:cNvGrpSpPr/>
              <p:nvPr/>
            </p:nvGrpSpPr>
            <p:grpSpPr>
              <a:xfrm>
                <a:off x="0" y="-66039"/>
                <a:ext cx="6005718" cy="2230119"/>
                <a:chOff x="0" y="-66039"/>
                <a:chExt cx="6005718" cy="2230119"/>
              </a:xfrm>
            </p:grpSpPr>
            <p:sp>
              <p:nvSpPr>
                <p:cNvPr id="10" name="Полилиния 9"/>
                <p:cNvSpPr/>
                <p:nvPr/>
              </p:nvSpPr>
              <p:spPr>
                <a:xfrm>
                  <a:off x="2984740" y="552090"/>
                  <a:ext cx="1483995" cy="546735"/>
                </a:xfrm>
                <a:custGeom>
                  <a:avLst/>
                  <a:gdLst>
                    <a:gd name="connsiteX0" fmla="*/ 0 w 1484027"/>
                    <a:gd name="connsiteY0" fmla="*/ 539650 h 547145"/>
                    <a:gd name="connsiteX1" fmla="*/ 727023 w 1484027"/>
                    <a:gd name="connsiteY1" fmla="*/ 4 h 547145"/>
                    <a:gd name="connsiteX2" fmla="*/ 1484027 w 1484027"/>
                    <a:gd name="connsiteY2" fmla="*/ 547145 h 547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84027" h="547145">
                      <a:moveTo>
                        <a:pt x="0" y="539650"/>
                      </a:moveTo>
                      <a:cubicBezTo>
                        <a:pt x="239842" y="269202"/>
                        <a:pt x="479685" y="-1245"/>
                        <a:pt x="727023" y="4"/>
                      </a:cubicBezTo>
                      <a:cubicBezTo>
                        <a:pt x="974361" y="1253"/>
                        <a:pt x="1229194" y="274199"/>
                        <a:pt x="1484027" y="547145"/>
                      </a:cubicBezTo>
                    </a:path>
                  </a:pathLst>
                </a:cu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cxnSp>
              <p:nvCxnSpPr>
                <p:cNvPr id="11" name="Прямая со стрелкой 10"/>
                <p:cNvCxnSpPr/>
                <p:nvPr/>
              </p:nvCxnSpPr>
              <p:spPr>
                <a:xfrm flipV="1">
                  <a:off x="2984740" y="0"/>
                  <a:ext cx="0" cy="216408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 стрелкой 11"/>
                <p:cNvCxnSpPr/>
                <p:nvPr/>
              </p:nvCxnSpPr>
              <p:spPr>
                <a:xfrm>
                  <a:off x="0" y="1095554"/>
                  <a:ext cx="5955665" cy="4445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Полилиния 12"/>
                <p:cNvSpPr/>
                <p:nvPr/>
              </p:nvSpPr>
              <p:spPr>
                <a:xfrm>
                  <a:off x="8627" y="534837"/>
                  <a:ext cx="1483995" cy="546735"/>
                </a:xfrm>
                <a:custGeom>
                  <a:avLst/>
                  <a:gdLst>
                    <a:gd name="connsiteX0" fmla="*/ 0 w 1484027"/>
                    <a:gd name="connsiteY0" fmla="*/ 539650 h 547145"/>
                    <a:gd name="connsiteX1" fmla="*/ 727023 w 1484027"/>
                    <a:gd name="connsiteY1" fmla="*/ 4 h 547145"/>
                    <a:gd name="connsiteX2" fmla="*/ 1484027 w 1484027"/>
                    <a:gd name="connsiteY2" fmla="*/ 547145 h 547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84027" h="547145">
                      <a:moveTo>
                        <a:pt x="0" y="539650"/>
                      </a:moveTo>
                      <a:cubicBezTo>
                        <a:pt x="239842" y="269202"/>
                        <a:pt x="479685" y="-1245"/>
                        <a:pt x="727023" y="4"/>
                      </a:cubicBezTo>
                      <a:cubicBezTo>
                        <a:pt x="974361" y="1253"/>
                        <a:pt x="1229194" y="274199"/>
                        <a:pt x="1484027" y="547145"/>
                      </a:cubicBezTo>
                    </a:path>
                  </a:pathLst>
                </a:cu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4" name="Полилиния 13"/>
                <p:cNvSpPr/>
                <p:nvPr/>
              </p:nvSpPr>
              <p:spPr>
                <a:xfrm rot="10800000">
                  <a:off x="4459857" y="1086928"/>
                  <a:ext cx="1483995" cy="546735"/>
                </a:xfrm>
                <a:custGeom>
                  <a:avLst/>
                  <a:gdLst>
                    <a:gd name="connsiteX0" fmla="*/ 0 w 1484027"/>
                    <a:gd name="connsiteY0" fmla="*/ 539650 h 547145"/>
                    <a:gd name="connsiteX1" fmla="*/ 727023 w 1484027"/>
                    <a:gd name="connsiteY1" fmla="*/ 4 h 547145"/>
                    <a:gd name="connsiteX2" fmla="*/ 1484027 w 1484027"/>
                    <a:gd name="connsiteY2" fmla="*/ 547145 h 547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84027" h="547145">
                      <a:moveTo>
                        <a:pt x="0" y="539650"/>
                      </a:moveTo>
                      <a:cubicBezTo>
                        <a:pt x="239842" y="269202"/>
                        <a:pt x="479685" y="-1245"/>
                        <a:pt x="727023" y="4"/>
                      </a:cubicBezTo>
                      <a:cubicBezTo>
                        <a:pt x="974361" y="1253"/>
                        <a:pt x="1229194" y="274199"/>
                        <a:pt x="1484027" y="547145"/>
                      </a:cubicBezTo>
                    </a:path>
                  </a:pathLst>
                </a:cu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5" name="Полилиния 14"/>
                <p:cNvSpPr/>
                <p:nvPr/>
              </p:nvSpPr>
              <p:spPr>
                <a:xfrm rot="10800000">
                  <a:off x="1475117" y="1095554"/>
                  <a:ext cx="1483995" cy="546735"/>
                </a:xfrm>
                <a:custGeom>
                  <a:avLst/>
                  <a:gdLst>
                    <a:gd name="connsiteX0" fmla="*/ 0 w 1484027"/>
                    <a:gd name="connsiteY0" fmla="*/ 539650 h 547145"/>
                    <a:gd name="connsiteX1" fmla="*/ 727023 w 1484027"/>
                    <a:gd name="connsiteY1" fmla="*/ 4 h 547145"/>
                    <a:gd name="connsiteX2" fmla="*/ 1484027 w 1484027"/>
                    <a:gd name="connsiteY2" fmla="*/ 547145 h 547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84027" h="547145">
                      <a:moveTo>
                        <a:pt x="0" y="539650"/>
                      </a:moveTo>
                      <a:cubicBezTo>
                        <a:pt x="239842" y="269202"/>
                        <a:pt x="479685" y="-1245"/>
                        <a:pt x="727023" y="4"/>
                      </a:cubicBezTo>
                      <a:cubicBezTo>
                        <a:pt x="974361" y="1253"/>
                        <a:pt x="1229194" y="274199"/>
                        <a:pt x="1484027" y="547145"/>
                      </a:cubicBezTo>
                    </a:path>
                  </a:pathLst>
                </a:cu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Поле 1491"/>
                <p:cNvSpPr txBox="1">
                  <a:spLocks noChangeArrowheads="1"/>
                </p:cNvSpPr>
                <p:nvPr/>
              </p:nvSpPr>
              <p:spPr bwMode="auto">
                <a:xfrm>
                  <a:off x="2777707" y="770714"/>
                  <a:ext cx="284672" cy="3176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Times New Roman"/>
                    </a:rPr>
                    <a:t>0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8" name="Поле 1490"/>
                <p:cNvSpPr txBox="1">
                  <a:spLocks noChangeArrowheads="1"/>
                </p:cNvSpPr>
                <p:nvPr/>
              </p:nvSpPr>
              <p:spPr bwMode="auto">
                <a:xfrm>
                  <a:off x="5726204" y="762150"/>
                  <a:ext cx="279514" cy="409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 smtClean="0">
                      <a:effectLst/>
                      <a:latin typeface="Calibri"/>
                      <a:ea typeface="Calibri"/>
                      <a:cs typeface="Times New Roman"/>
                    </a:rPr>
                    <a:t>Х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9" name="Поле 1489"/>
                <p:cNvSpPr txBox="1">
                  <a:spLocks noChangeArrowheads="1"/>
                </p:cNvSpPr>
                <p:nvPr/>
              </p:nvSpPr>
              <p:spPr bwMode="auto">
                <a:xfrm>
                  <a:off x="2680366" y="1601891"/>
                  <a:ext cx="304374" cy="3975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b="1" dirty="0">
                      <a:effectLst/>
                      <a:latin typeface="Calibri"/>
                      <a:ea typeface="Calibri"/>
                      <a:cs typeface="Times New Roman"/>
                    </a:rPr>
                    <a:t>-1</a:t>
                  </a:r>
                  <a:endParaRPr lang="ru-RU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" name="Поле 1487"/>
                    <p:cNvSpPr txBox="1"/>
                    <p:nvPr/>
                  </p:nvSpPr>
                  <p:spPr>
                    <a:xfrm>
                      <a:off x="3467819" y="549760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20" name="Поле 148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67819" y="549760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3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Поле 1486"/>
                    <p:cNvSpPr txBox="1"/>
                    <p:nvPr/>
                  </p:nvSpPr>
                  <p:spPr>
                    <a:xfrm>
                      <a:off x="4945310" y="533108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21" name="Поле 148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945310" y="533108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4" name="Поле 1609"/>
                <p:cNvSpPr txBox="1">
                  <a:spLocks noChangeArrowheads="1"/>
                </p:cNvSpPr>
                <p:nvPr/>
              </p:nvSpPr>
              <p:spPr bwMode="auto">
                <a:xfrm>
                  <a:off x="2984740" y="-66039"/>
                  <a:ext cx="284711" cy="3186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 smtClean="0">
                      <a:effectLst/>
                      <a:latin typeface="Calibri"/>
                      <a:ea typeface="Calibri"/>
                      <a:cs typeface="Times New Roman"/>
                    </a:rPr>
                    <a:t>У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5" name="Поле 148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57864" y="207034"/>
                      <a:ext cx="1106170" cy="4267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 = </a:t>
                      </a:r>
                      <a14:m>
                        <m:oMath xmlns:m="http://schemas.openxmlformats.org/officeDocument/2006/math">
                          <m:func>
                            <m:funcPr>
                              <m:ctrlP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</m:ctrlPr>
                            </m:funcPr>
                            <m:fNam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𝐬𝐢𝐧</m:t>
                              </m:r>
                            </m:fName>
                            <m: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  <m:t>𝟐</m:t>
                              </m:r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  <m:t>х</m:t>
                              </m:r>
                            </m:e>
                          </m:func>
                        </m:oMath>
                      </a14:m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25" name="Поле 1483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457864" y="207034"/>
                      <a:ext cx="1106170" cy="426720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 l="-4202" t="-1149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6" name="Поле 148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67819" y="232913"/>
                      <a:ext cx="1106170" cy="4267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 = </a:t>
                      </a:r>
                      <a:r>
                        <a:rPr lang="ru-RU" sz="20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14:m>
                        <m:oMath xmlns:m="http://schemas.openxmlformats.org/officeDocument/2006/math">
                          <m:func>
                            <m:funcPr>
                              <m:ctrlP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</m:ctrlPr>
                            </m:funcPr>
                            <m:fNam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𝐬𝐢𝐧</m:t>
                              </m:r>
                            </m:fName>
                            <m: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  <m:t>х</m:t>
                              </m:r>
                            </m:e>
                          </m:func>
                        </m:oMath>
                      </a14:m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26" name="Поле 148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467819" y="232913"/>
                      <a:ext cx="1106170" cy="426720"/>
                    </a:xfrm>
                    <a:prstGeom prst="rect">
                      <a:avLst/>
                    </a:prstGeom>
                    <a:blipFill rotWithShape="1">
                      <a:blip r:embed="rId6"/>
                      <a:stretch>
                        <a:fillRect l="-4622" t="-1149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30" name="Полилиния 29"/>
                <p:cNvSpPr/>
                <p:nvPr/>
              </p:nvSpPr>
              <p:spPr>
                <a:xfrm>
                  <a:off x="2993366" y="543464"/>
                  <a:ext cx="2930577" cy="1109278"/>
                </a:xfrm>
                <a:custGeom>
                  <a:avLst/>
                  <a:gdLst>
                    <a:gd name="connsiteX0" fmla="*/ 0 w 2930577"/>
                    <a:gd name="connsiteY0" fmla="*/ 532154 h 1109278"/>
                    <a:gd name="connsiteX1" fmla="*/ 359764 w 2930577"/>
                    <a:gd name="connsiteY1" fmla="*/ 14993 h 1109278"/>
                    <a:gd name="connsiteX2" fmla="*/ 742013 w 2930577"/>
                    <a:gd name="connsiteY2" fmla="*/ 569629 h 1109278"/>
                    <a:gd name="connsiteX3" fmla="*/ 1094282 w 2930577"/>
                    <a:gd name="connsiteY3" fmla="*/ 1094285 h 1109278"/>
                    <a:gd name="connsiteX4" fmla="*/ 1469036 w 2930577"/>
                    <a:gd name="connsiteY4" fmla="*/ 547144 h 1109278"/>
                    <a:gd name="connsiteX5" fmla="*/ 1843790 w 2930577"/>
                    <a:gd name="connsiteY5" fmla="*/ 3 h 1109278"/>
                    <a:gd name="connsiteX6" fmla="*/ 2181069 w 2930577"/>
                    <a:gd name="connsiteY6" fmla="*/ 554639 h 1109278"/>
                    <a:gd name="connsiteX7" fmla="*/ 2578308 w 2930577"/>
                    <a:gd name="connsiteY7" fmla="*/ 1109275 h 1109278"/>
                    <a:gd name="connsiteX8" fmla="*/ 2930577 w 2930577"/>
                    <a:gd name="connsiteY8" fmla="*/ 547144 h 110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30577" h="1109278">
                      <a:moveTo>
                        <a:pt x="0" y="532154"/>
                      </a:moveTo>
                      <a:cubicBezTo>
                        <a:pt x="118047" y="270450"/>
                        <a:pt x="236095" y="8747"/>
                        <a:pt x="359764" y="14993"/>
                      </a:cubicBezTo>
                      <a:cubicBezTo>
                        <a:pt x="483433" y="21239"/>
                        <a:pt x="619593" y="389747"/>
                        <a:pt x="742013" y="569629"/>
                      </a:cubicBezTo>
                      <a:cubicBezTo>
                        <a:pt x="864433" y="749511"/>
                        <a:pt x="973112" y="1098032"/>
                        <a:pt x="1094282" y="1094285"/>
                      </a:cubicBezTo>
                      <a:cubicBezTo>
                        <a:pt x="1215452" y="1090538"/>
                        <a:pt x="1469036" y="547144"/>
                        <a:pt x="1469036" y="547144"/>
                      </a:cubicBezTo>
                      <a:cubicBezTo>
                        <a:pt x="1593954" y="364764"/>
                        <a:pt x="1725118" y="-1246"/>
                        <a:pt x="1843790" y="3"/>
                      </a:cubicBezTo>
                      <a:cubicBezTo>
                        <a:pt x="1962462" y="1252"/>
                        <a:pt x="2058649" y="369760"/>
                        <a:pt x="2181069" y="554639"/>
                      </a:cubicBezTo>
                      <a:cubicBezTo>
                        <a:pt x="2303489" y="739518"/>
                        <a:pt x="2453390" y="1110524"/>
                        <a:pt x="2578308" y="1109275"/>
                      </a:cubicBezTo>
                      <a:cubicBezTo>
                        <a:pt x="2703226" y="1108026"/>
                        <a:pt x="2816901" y="827585"/>
                        <a:pt x="2930577" y="547144"/>
                      </a:cubicBezTo>
                    </a:path>
                  </a:pathLst>
                </a:custGeom>
                <a:ln w="381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1" name="Полилиния 30"/>
                <p:cNvSpPr/>
                <p:nvPr/>
              </p:nvSpPr>
              <p:spPr>
                <a:xfrm>
                  <a:off x="0" y="517585"/>
                  <a:ext cx="2990538" cy="1109278"/>
                </a:xfrm>
                <a:custGeom>
                  <a:avLst/>
                  <a:gdLst>
                    <a:gd name="connsiteX0" fmla="*/ 0 w 2930577"/>
                    <a:gd name="connsiteY0" fmla="*/ 532154 h 1109278"/>
                    <a:gd name="connsiteX1" fmla="*/ 359764 w 2930577"/>
                    <a:gd name="connsiteY1" fmla="*/ 14993 h 1109278"/>
                    <a:gd name="connsiteX2" fmla="*/ 742013 w 2930577"/>
                    <a:gd name="connsiteY2" fmla="*/ 569629 h 1109278"/>
                    <a:gd name="connsiteX3" fmla="*/ 1094282 w 2930577"/>
                    <a:gd name="connsiteY3" fmla="*/ 1094285 h 1109278"/>
                    <a:gd name="connsiteX4" fmla="*/ 1469036 w 2930577"/>
                    <a:gd name="connsiteY4" fmla="*/ 547144 h 1109278"/>
                    <a:gd name="connsiteX5" fmla="*/ 1843790 w 2930577"/>
                    <a:gd name="connsiteY5" fmla="*/ 3 h 1109278"/>
                    <a:gd name="connsiteX6" fmla="*/ 2181069 w 2930577"/>
                    <a:gd name="connsiteY6" fmla="*/ 554639 h 1109278"/>
                    <a:gd name="connsiteX7" fmla="*/ 2578308 w 2930577"/>
                    <a:gd name="connsiteY7" fmla="*/ 1109275 h 1109278"/>
                    <a:gd name="connsiteX8" fmla="*/ 2930577 w 2930577"/>
                    <a:gd name="connsiteY8" fmla="*/ 547144 h 110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30577" h="1109278">
                      <a:moveTo>
                        <a:pt x="0" y="532154"/>
                      </a:moveTo>
                      <a:cubicBezTo>
                        <a:pt x="118047" y="270450"/>
                        <a:pt x="236095" y="8747"/>
                        <a:pt x="359764" y="14993"/>
                      </a:cubicBezTo>
                      <a:cubicBezTo>
                        <a:pt x="483433" y="21239"/>
                        <a:pt x="619593" y="389747"/>
                        <a:pt x="742013" y="569629"/>
                      </a:cubicBezTo>
                      <a:cubicBezTo>
                        <a:pt x="864433" y="749511"/>
                        <a:pt x="973112" y="1098032"/>
                        <a:pt x="1094282" y="1094285"/>
                      </a:cubicBezTo>
                      <a:cubicBezTo>
                        <a:pt x="1215452" y="1090538"/>
                        <a:pt x="1469036" y="547144"/>
                        <a:pt x="1469036" y="547144"/>
                      </a:cubicBezTo>
                      <a:cubicBezTo>
                        <a:pt x="1593954" y="364764"/>
                        <a:pt x="1725118" y="-1246"/>
                        <a:pt x="1843790" y="3"/>
                      </a:cubicBezTo>
                      <a:cubicBezTo>
                        <a:pt x="1962462" y="1252"/>
                        <a:pt x="2058649" y="369760"/>
                        <a:pt x="2181069" y="554639"/>
                      </a:cubicBezTo>
                      <a:cubicBezTo>
                        <a:pt x="2303489" y="739518"/>
                        <a:pt x="2453390" y="1110524"/>
                        <a:pt x="2578308" y="1109275"/>
                      </a:cubicBezTo>
                      <a:cubicBezTo>
                        <a:pt x="2703226" y="1108026"/>
                        <a:pt x="2816901" y="827585"/>
                        <a:pt x="2930577" y="547144"/>
                      </a:cubicBezTo>
                    </a:path>
                  </a:pathLst>
                </a:custGeom>
                <a:ln w="381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6" name="Поле 1492"/>
                <p:cNvSpPr txBox="1">
                  <a:spLocks noChangeArrowheads="1"/>
                </p:cNvSpPr>
                <p:nvPr/>
              </p:nvSpPr>
              <p:spPr bwMode="auto">
                <a:xfrm flipV="1">
                  <a:off x="4347711" y="749426"/>
                  <a:ext cx="327025" cy="2774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π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7" name="Поле 1481"/>
                <p:cNvSpPr txBox="1">
                  <a:spLocks noChangeArrowheads="1"/>
                </p:cNvSpPr>
                <p:nvPr/>
              </p:nvSpPr>
              <p:spPr bwMode="auto">
                <a:xfrm flipV="1">
                  <a:off x="1302589" y="740309"/>
                  <a:ext cx="434340" cy="2774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Times New Roman"/>
                      <a:cs typeface="Calibri"/>
                    </a:rPr>
                    <a:t>−</a:t>
                  </a: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π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Поле 1484"/>
                    <p:cNvSpPr txBox="1"/>
                    <p:nvPr/>
                  </p:nvSpPr>
                  <p:spPr>
                    <a:xfrm>
                      <a:off x="388189" y="517585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Поле 148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88189" y="517585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7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2" name="Поле 1485"/>
                    <p:cNvSpPr txBox="1"/>
                    <p:nvPr/>
                  </p:nvSpPr>
                  <p:spPr>
                    <a:xfrm>
                      <a:off x="2010949" y="583109"/>
                      <a:ext cx="414393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22" name="Поле 148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010949" y="583109"/>
                      <a:ext cx="414393" cy="516890"/>
                    </a:xfrm>
                    <a:prstGeom prst="rect">
                      <a:avLst/>
                    </a:prstGeom>
                    <a:blipFill rotWithShape="1">
                      <a:blip r:embed="rId8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8" name="Поле 1480"/>
                <p:cNvSpPr txBox="1">
                  <a:spLocks noChangeArrowheads="1"/>
                </p:cNvSpPr>
                <p:nvPr/>
              </p:nvSpPr>
              <p:spPr bwMode="auto">
                <a:xfrm>
                  <a:off x="2857034" y="337544"/>
                  <a:ext cx="255413" cy="2455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9" name="Поле 1479"/>
                <p:cNvSpPr txBox="1">
                  <a:spLocks noChangeArrowheads="1"/>
                </p:cNvSpPr>
                <p:nvPr/>
              </p:nvSpPr>
              <p:spPr bwMode="auto">
                <a:xfrm>
                  <a:off x="2855344" y="1492369"/>
                  <a:ext cx="370205" cy="3365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libri"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</p:grpSp>
          <p:sp>
            <p:nvSpPr>
              <p:cNvPr id="5" name="Поле 1488"/>
              <p:cNvSpPr txBox="1">
                <a:spLocks noChangeArrowheads="1"/>
              </p:cNvSpPr>
              <p:nvPr/>
            </p:nvSpPr>
            <p:spPr bwMode="auto">
              <a:xfrm>
                <a:off x="2736810" y="362113"/>
                <a:ext cx="237068" cy="2714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b="1" dirty="0">
                    <a:effectLst/>
                    <a:latin typeface="Calibri"/>
                    <a:ea typeface="Calibri"/>
                    <a:cs typeface="Times New Roman"/>
                  </a:rPr>
                  <a:t>1</a:t>
                </a:r>
                <a:endParaRPr lang="ru-RU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323528" y="1916832"/>
            <a:ext cx="8496944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функции у =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kx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где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˃ 1,  можно получить путем сжатия графика функции у =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к оси О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коэффициентом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74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20. Преобразование 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графиков функций у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srgbClr val="7030A0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ru-RU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у = </a:t>
                </a:r>
                <a:r>
                  <a:rPr lang="en-US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cos x</a:t>
                </a:r>
                <a:endParaRPr lang="ru-RU" sz="28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95" t="-1176" r="-2509" b="-123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Группа 44"/>
          <p:cNvGrpSpPr/>
          <p:nvPr/>
        </p:nvGrpSpPr>
        <p:grpSpPr>
          <a:xfrm>
            <a:off x="766469" y="3565940"/>
            <a:ext cx="7669247" cy="2820588"/>
            <a:chOff x="766469" y="3565940"/>
            <a:chExt cx="7669247" cy="2820588"/>
          </a:xfrm>
        </p:grpSpPr>
        <p:cxnSp>
          <p:nvCxnSpPr>
            <p:cNvPr id="42" name="Прямая соединительная линия 41"/>
            <p:cNvCxnSpPr/>
            <p:nvPr/>
          </p:nvCxnSpPr>
          <p:spPr>
            <a:xfrm>
              <a:off x="787322" y="4306227"/>
              <a:ext cx="7648394" cy="5767"/>
            </a:xfrm>
            <a:prstGeom prst="line">
              <a:avLst/>
            </a:prstGeom>
            <a:ln w="1270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766469" y="5755729"/>
              <a:ext cx="7648394" cy="5767"/>
            </a:xfrm>
            <a:prstGeom prst="line">
              <a:avLst/>
            </a:prstGeom>
            <a:ln w="1270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Группа 2"/>
            <p:cNvGrpSpPr/>
            <p:nvPr/>
          </p:nvGrpSpPr>
          <p:grpSpPr>
            <a:xfrm>
              <a:off x="861386" y="3565940"/>
              <a:ext cx="7553477" cy="2820588"/>
              <a:chOff x="0" y="0"/>
              <a:chExt cx="6027974" cy="2250345"/>
            </a:xfrm>
          </p:grpSpPr>
          <p:grpSp>
            <p:nvGrpSpPr>
              <p:cNvPr id="4" name="Группа 3"/>
              <p:cNvGrpSpPr/>
              <p:nvPr/>
            </p:nvGrpSpPr>
            <p:grpSpPr>
              <a:xfrm>
                <a:off x="0" y="0"/>
                <a:ext cx="6027974" cy="2250345"/>
                <a:chOff x="0" y="0"/>
                <a:chExt cx="6027974" cy="2250345"/>
              </a:xfrm>
            </p:grpSpPr>
            <p:grpSp>
              <p:nvGrpSpPr>
                <p:cNvPr id="9" name="Группа 8"/>
                <p:cNvGrpSpPr/>
                <p:nvPr/>
              </p:nvGrpSpPr>
              <p:grpSpPr>
                <a:xfrm>
                  <a:off x="0" y="0"/>
                  <a:ext cx="6027974" cy="2250345"/>
                  <a:chOff x="0" y="0"/>
                  <a:chExt cx="6027974" cy="2250345"/>
                </a:xfrm>
              </p:grpSpPr>
              <p:sp>
                <p:nvSpPr>
                  <p:cNvPr id="12" name="Полилиния 11"/>
                  <p:cNvSpPr/>
                  <p:nvPr/>
                </p:nvSpPr>
                <p:spPr>
                  <a:xfrm>
                    <a:off x="0" y="629729"/>
                    <a:ext cx="5958590" cy="1101777"/>
                  </a:xfrm>
                  <a:custGeom>
                    <a:avLst/>
                    <a:gdLst>
                      <a:gd name="connsiteX0" fmla="*/ 0 w 5958590"/>
                      <a:gd name="connsiteY0" fmla="*/ 1101777 h 1101777"/>
                      <a:gd name="connsiteX1" fmla="*/ 629587 w 5958590"/>
                      <a:gd name="connsiteY1" fmla="*/ 974360 h 1101777"/>
                      <a:gd name="connsiteX2" fmla="*/ 1491522 w 5958590"/>
                      <a:gd name="connsiteY2" fmla="*/ 539646 h 1101777"/>
                      <a:gd name="connsiteX3" fmla="*/ 2975548 w 5958590"/>
                      <a:gd name="connsiteY3" fmla="*/ 0 h 1101777"/>
                      <a:gd name="connsiteX4" fmla="*/ 4474564 w 5958590"/>
                      <a:gd name="connsiteY4" fmla="*/ 539646 h 1101777"/>
                      <a:gd name="connsiteX5" fmla="*/ 5336499 w 5958590"/>
                      <a:gd name="connsiteY5" fmla="*/ 966865 h 1101777"/>
                      <a:gd name="connsiteX6" fmla="*/ 5958590 w 5958590"/>
                      <a:gd name="connsiteY6" fmla="*/ 1094282 h 11017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58590" h="1101777">
                        <a:moveTo>
                          <a:pt x="0" y="1101777"/>
                        </a:moveTo>
                        <a:cubicBezTo>
                          <a:pt x="190500" y="1084912"/>
                          <a:pt x="381000" y="1068048"/>
                          <a:pt x="629587" y="974360"/>
                        </a:cubicBezTo>
                        <a:cubicBezTo>
                          <a:pt x="878174" y="880672"/>
                          <a:pt x="1100529" y="702039"/>
                          <a:pt x="1491522" y="539646"/>
                        </a:cubicBezTo>
                        <a:cubicBezTo>
                          <a:pt x="1882515" y="377253"/>
                          <a:pt x="2478374" y="0"/>
                          <a:pt x="2975548" y="0"/>
                        </a:cubicBezTo>
                        <a:cubicBezTo>
                          <a:pt x="3472722" y="0"/>
                          <a:pt x="4081072" y="378502"/>
                          <a:pt x="4474564" y="539646"/>
                        </a:cubicBezTo>
                        <a:cubicBezTo>
                          <a:pt x="4868056" y="700790"/>
                          <a:pt x="5089161" y="874426"/>
                          <a:pt x="5336499" y="966865"/>
                        </a:cubicBezTo>
                        <a:cubicBezTo>
                          <a:pt x="5583837" y="1059304"/>
                          <a:pt x="5771213" y="1076793"/>
                          <a:pt x="5958590" y="1094282"/>
                        </a:cubicBezTo>
                      </a:path>
                    </a:pathLst>
                  </a:cu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cxnSp>
                <p:nvCxnSpPr>
                  <p:cNvPr id="13" name="Прямая со стрелкой 12"/>
                  <p:cNvCxnSpPr/>
                  <p:nvPr/>
                </p:nvCxnSpPr>
                <p:spPr>
                  <a:xfrm flipV="1">
                    <a:off x="2976113" y="86265"/>
                    <a:ext cx="0" cy="2164080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Прямая со стрелкой 13"/>
                  <p:cNvCxnSpPr/>
                  <p:nvPr/>
                </p:nvCxnSpPr>
                <p:spPr>
                  <a:xfrm flipV="1">
                    <a:off x="0" y="1164566"/>
                    <a:ext cx="5985510" cy="7517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5" name="Поле 1364"/>
                      <p:cNvSpPr txBox="1"/>
                      <p:nvPr/>
                    </p:nvSpPr>
                    <p:spPr>
                      <a:xfrm>
                        <a:off x="4968263" y="592923"/>
                        <a:ext cx="431873" cy="51689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𝟑</m:t>
                                  </m:r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5" name="Поле 1364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968263" y="592923"/>
                        <a:ext cx="431873" cy="516890"/>
                      </a:xfrm>
                      <a:prstGeom prst="rect">
                        <a:avLst/>
                      </a:prstGeom>
                      <a:blipFill rotWithShape="1">
                        <a:blip r:embed="rId3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" name="Поле 1363"/>
                      <p:cNvSpPr txBox="1"/>
                      <p:nvPr/>
                    </p:nvSpPr>
                    <p:spPr>
                      <a:xfrm>
                        <a:off x="1981385" y="1109813"/>
                        <a:ext cx="383570" cy="51689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6" name="Поле 136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981385" y="1109813"/>
                        <a:ext cx="383570" cy="516890"/>
                      </a:xfrm>
                      <a:prstGeom prst="rect">
                        <a:avLst/>
                      </a:prstGeom>
                      <a:blipFill rotWithShape="1">
                        <a:blip r:embed="rId4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8" name="Поле 1361"/>
                      <p:cNvSpPr txBox="1"/>
                      <p:nvPr/>
                    </p:nvSpPr>
                    <p:spPr>
                      <a:xfrm>
                        <a:off x="3526208" y="1114826"/>
                        <a:ext cx="442226" cy="51689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8" name="Поле 1361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526208" y="1114826"/>
                        <a:ext cx="442226" cy="516890"/>
                      </a:xfrm>
                      <a:prstGeom prst="rect">
                        <a:avLst/>
                      </a:prstGeom>
                      <a:blipFill rotWithShape="1">
                        <a:blip r:embed="rId5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19" name="Поле 136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51826" y="894469"/>
                    <a:ext cx="240929" cy="29260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Calibri"/>
                        <a:ea typeface="Calibri"/>
                        <a:cs typeface="Times New Roman"/>
                      </a:rPr>
                      <a:t>0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0" name="Поле 1359"/>
                      <p:cNvSpPr txBox="1"/>
                      <p:nvPr/>
                    </p:nvSpPr>
                    <p:spPr>
                      <a:xfrm>
                        <a:off x="431320" y="619461"/>
                        <a:ext cx="501650" cy="51689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𝟑</m:t>
                                  </m:r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0" name="Поле 1359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31320" y="619461"/>
                        <a:ext cx="501650" cy="516890"/>
                      </a:xfrm>
                      <a:prstGeom prst="rect">
                        <a:avLst/>
                      </a:prstGeom>
                      <a:blipFill rotWithShape="1">
                        <a:blip r:embed="rId6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1" name="Поле 147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58860" y="0"/>
                    <a:ext cx="289683" cy="3795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 smtClean="0">
                        <a:effectLst/>
                        <a:latin typeface="Calibri"/>
                        <a:ea typeface="Calibri"/>
                        <a:cs typeface="Times New Roman"/>
                      </a:rPr>
                      <a:t>У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2" name="Поле 13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44524" y="834698"/>
                    <a:ext cx="283450" cy="3529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 smtClean="0">
                        <a:effectLst/>
                        <a:latin typeface="Calibri"/>
                        <a:ea typeface="Calibri"/>
                        <a:cs typeface="Times New Roman"/>
                      </a:rPr>
                      <a:t>Х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3" name="Поле 1357"/>
                  <p:cNvSpPr txBox="1">
                    <a:spLocks noChangeArrowheads="1"/>
                  </p:cNvSpPr>
                  <p:nvPr/>
                </p:nvSpPr>
                <p:spPr bwMode="auto">
                  <a:xfrm flipV="1">
                    <a:off x="4313207" y="826307"/>
                    <a:ext cx="296761" cy="2774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π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4" name="Полилиния 23"/>
                  <p:cNvSpPr/>
                  <p:nvPr/>
                </p:nvSpPr>
                <p:spPr>
                  <a:xfrm rot="10800000">
                    <a:off x="3709358" y="1147314"/>
                    <a:ext cx="1483995" cy="546735"/>
                  </a:xfrm>
                  <a:custGeom>
                    <a:avLst/>
                    <a:gdLst>
                      <a:gd name="connsiteX0" fmla="*/ 0 w 1484027"/>
                      <a:gd name="connsiteY0" fmla="*/ 539650 h 547145"/>
                      <a:gd name="connsiteX1" fmla="*/ 727023 w 1484027"/>
                      <a:gd name="connsiteY1" fmla="*/ 4 h 547145"/>
                      <a:gd name="connsiteX2" fmla="*/ 1484027 w 1484027"/>
                      <a:gd name="connsiteY2" fmla="*/ 547145 h 5471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84027" h="547145">
                        <a:moveTo>
                          <a:pt x="0" y="539650"/>
                        </a:moveTo>
                        <a:cubicBezTo>
                          <a:pt x="239842" y="269202"/>
                          <a:pt x="479685" y="-1245"/>
                          <a:pt x="727023" y="4"/>
                        </a:cubicBezTo>
                        <a:cubicBezTo>
                          <a:pt x="974361" y="1253"/>
                          <a:pt x="1229194" y="274199"/>
                          <a:pt x="1484027" y="547145"/>
                        </a:cubicBezTo>
                      </a:path>
                    </a:pathLst>
                  </a:custGeom>
                  <a:ln w="38100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5" name="Полилиния 24"/>
                  <p:cNvSpPr/>
                  <p:nvPr/>
                </p:nvSpPr>
                <p:spPr>
                  <a:xfrm>
                    <a:off x="2234241" y="621102"/>
                    <a:ext cx="1483995" cy="546735"/>
                  </a:xfrm>
                  <a:custGeom>
                    <a:avLst/>
                    <a:gdLst>
                      <a:gd name="connsiteX0" fmla="*/ 0 w 1484027"/>
                      <a:gd name="connsiteY0" fmla="*/ 539650 h 547145"/>
                      <a:gd name="connsiteX1" fmla="*/ 727023 w 1484027"/>
                      <a:gd name="connsiteY1" fmla="*/ 4 h 547145"/>
                      <a:gd name="connsiteX2" fmla="*/ 1484027 w 1484027"/>
                      <a:gd name="connsiteY2" fmla="*/ 547145 h 5471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84027" h="547145">
                        <a:moveTo>
                          <a:pt x="0" y="539650"/>
                        </a:moveTo>
                        <a:cubicBezTo>
                          <a:pt x="239842" y="269202"/>
                          <a:pt x="479685" y="-1245"/>
                          <a:pt x="727023" y="4"/>
                        </a:cubicBezTo>
                        <a:cubicBezTo>
                          <a:pt x="974361" y="1253"/>
                          <a:pt x="1229194" y="274199"/>
                          <a:pt x="1484027" y="547145"/>
                        </a:cubicBezTo>
                      </a:path>
                    </a:pathLst>
                  </a:custGeom>
                  <a:ln w="38100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6" name="Полилиния 25"/>
                  <p:cNvSpPr/>
                  <p:nvPr/>
                </p:nvSpPr>
                <p:spPr>
                  <a:xfrm rot="10800000">
                    <a:off x="750498" y="1147314"/>
                    <a:ext cx="1483995" cy="546735"/>
                  </a:xfrm>
                  <a:custGeom>
                    <a:avLst/>
                    <a:gdLst>
                      <a:gd name="connsiteX0" fmla="*/ 0 w 1484027"/>
                      <a:gd name="connsiteY0" fmla="*/ 539650 h 547145"/>
                      <a:gd name="connsiteX1" fmla="*/ 727023 w 1484027"/>
                      <a:gd name="connsiteY1" fmla="*/ 4 h 547145"/>
                      <a:gd name="connsiteX2" fmla="*/ 1484027 w 1484027"/>
                      <a:gd name="connsiteY2" fmla="*/ 547145 h 5471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484027" h="547145">
                        <a:moveTo>
                          <a:pt x="0" y="539650"/>
                        </a:moveTo>
                        <a:cubicBezTo>
                          <a:pt x="239842" y="269202"/>
                          <a:pt x="479685" y="-1245"/>
                          <a:pt x="727023" y="4"/>
                        </a:cubicBezTo>
                        <a:cubicBezTo>
                          <a:pt x="974361" y="1253"/>
                          <a:pt x="1229194" y="274199"/>
                          <a:pt x="1484027" y="547145"/>
                        </a:cubicBezTo>
                      </a:path>
                    </a:pathLst>
                  </a:custGeom>
                  <a:ln w="38100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7" name="Поле 135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72034" y="357381"/>
                    <a:ext cx="258128" cy="3744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b="1" dirty="0">
                        <a:effectLst/>
                        <a:latin typeface="Calibri"/>
                        <a:ea typeface="Calibri"/>
                        <a:cs typeface="Times New Roman"/>
                      </a:rPr>
                      <a:t>1</a:t>
                    </a:r>
                    <a:endParaRPr lang="ru-RU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8" name="Поле 13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08694" y="1552755"/>
                    <a:ext cx="384810" cy="4114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b="1" dirty="0">
                        <a:effectLst/>
                        <a:latin typeface="Calibri"/>
                        <a:ea typeface="Calibri"/>
                        <a:cs typeface="Times New Roman"/>
                      </a:rPr>
                      <a:t>-1</a:t>
                    </a:r>
                    <a:endParaRPr lang="ru-RU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9" name="Поле 13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55343" y="1561382"/>
                    <a:ext cx="262255" cy="3067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30" name="Поле 13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72290" y="459123"/>
                    <a:ext cx="262255" cy="3067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32" name="Полилиния 31"/>
                  <p:cNvSpPr/>
                  <p:nvPr/>
                </p:nvSpPr>
                <p:spPr>
                  <a:xfrm>
                    <a:off x="5201728" y="612476"/>
                    <a:ext cx="756920" cy="546735"/>
                  </a:xfrm>
                  <a:custGeom>
                    <a:avLst/>
                    <a:gdLst>
                      <a:gd name="connsiteX0" fmla="*/ 0 w 757003"/>
                      <a:gd name="connsiteY0" fmla="*/ 547141 h 547141"/>
                      <a:gd name="connsiteX1" fmla="*/ 269823 w 757003"/>
                      <a:gd name="connsiteY1" fmla="*/ 262328 h 547141"/>
                      <a:gd name="connsiteX2" fmla="*/ 517160 w 757003"/>
                      <a:gd name="connsiteY2" fmla="*/ 74951 h 547141"/>
                      <a:gd name="connsiteX3" fmla="*/ 757003 w 757003"/>
                      <a:gd name="connsiteY3" fmla="*/ 0 h 547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57003" h="547141">
                        <a:moveTo>
                          <a:pt x="0" y="547141"/>
                        </a:moveTo>
                        <a:cubicBezTo>
                          <a:pt x="91815" y="444083"/>
                          <a:pt x="183630" y="341026"/>
                          <a:pt x="269823" y="262328"/>
                        </a:cubicBezTo>
                        <a:cubicBezTo>
                          <a:pt x="356016" y="183630"/>
                          <a:pt x="435964" y="118672"/>
                          <a:pt x="517160" y="74951"/>
                        </a:cubicBezTo>
                        <a:cubicBezTo>
                          <a:pt x="598356" y="31230"/>
                          <a:pt x="677679" y="15615"/>
                          <a:pt x="757003" y="0"/>
                        </a:cubicBezTo>
                      </a:path>
                    </a:pathLst>
                  </a:custGeom>
                  <a:ln w="38100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3" name="Полилиния 32"/>
                  <p:cNvSpPr/>
                  <p:nvPr/>
                </p:nvSpPr>
                <p:spPr>
                  <a:xfrm>
                    <a:off x="0" y="629729"/>
                    <a:ext cx="741680" cy="524510"/>
                  </a:xfrm>
                  <a:custGeom>
                    <a:avLst/>
                    <a:gdLst>
                      <a:gd name="connsiteX0" fmla="*/ 742013 w 742013"/>
                      <a:gd name="connsiteY0" fmla="*/ 524656 h 524656"/>
                      <a:gd name="connsiteX1" fmla="*/ 502170 w 742013"/>
                      <a:gd name="connsiteY1" fmla="*/ 254833 h 524656"/>
                      <a:gd name="connsiteX2" fmla="*/ 254833 w 742013"/>
                      <a:gd name="connsiteY2" fmla="*/ 67456 h 524656"/>
                      <a:gd name="connsiteX3" fmla="*/ 0 w 742013"/>
                      <a:gd name="connsiteY3" fmla="*/ 0 h 524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42013" h="524656">
                        <a:moveTo>
                          <a:pt x="742013" y="524656"/>
                        </a:moveTo>
                        <a:cubicBezTo>
                          <a:pt x="662690" y="427844"/>
                          <a:pt x="583367" y="331033"/>
                          <a:pt x="502170" y="254833"/>
                        </a:cubicBezTo>
                        <a:cubicBezTo>
                          <a:pt x="420973" y="178633"/>
                          <a:pt x="338528" y="109928"/>
                          <a:pt x="254833" y="67456"/>
                        </a:cubicBezTo>
                        <a:cubicBezTo>
                          <a:pt x="171138" y="24984"/>
                          <a:pt x="85569" y="12492"/>
                          <a:pt x="0" y="0"/>
                        </a:cubicBezTo>
                      </a:path>
                    </a:pathLst>
                  </a:custGeom>
                  <a:ln w="38100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4" name="Поле 1336"/>
                  <p:cNvSpPr txBox="1">
                    <a:spLocks noChangeArrowheads="1"/>
                  </p:cNvSpPr>
                  <p:nvPr/>
                </p:nvSpPr>
                <p:spPr bwMode="auto">
                  <a:xfrm flipV="1">
                    <a:off x="1242203" y="868839"/>
                    <a:ext cx="454778" cy="27749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Calibri"/>
                        <a:ea typeface="Times New Roman"/>
                        <a:cs typeface="Calibri"/>
                      </a:rPr>
                      <a:t>−</a:t>
                    </a:r>
                    <a:r>
                      <a:rPr lang="ru-RU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π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" name="Поле 147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928912" y="194382"/>
                      <a:ext cx="982860" cy="4267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 = </a:t>
                      </a:r>
                      <a:r>
                        <a:rPr lang="ru-RU" sz="20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14:m>
                        <m:oMath xmlns:m="http://schemas.openxmlformats.org/officeDocument/2006/math">
                          <m:func>
                            <m:funcPr>
                              <m:ctrlP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</m:ctrlPr>
                            </m:funcPr>
                            <m:fNam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𝐜𝐨𝐬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ru-RU" sz="2000" b="1" i="1"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 b="1" i="1"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х</m:t>
                                  </m:r>
                                </m:num>
                                <m:den>
                                  <m:r>
                                    <a:rPr lang="ru-RU" sz="2000" b="1" i="1"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func>
                        </m:oMath>
                      </a14:m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0" name="Поле 147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3928912" y="194382"/>
                      <a:ext cx="982860" cy="426720"/>
                    </a:xfrm>
                    <a:prstGeom prst="rect">
                      <a:avLst/>
                    </a:prstGeom>
                    <a:blipFill rotWithShape="1">
                      <a:blip r:embed="rId7"/>
                      <a:stretch>
                        <a:fillRect l="-5446" b="-12500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" name="Поле 133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518093" y="262804"/>
                      <a:ext cx="926582" cy="36038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 = </a:t>
                      </a:r>
                      <a:r>
                        <a:rPr lang="ru-RU" sz="20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14:m>
                        <m:oMath xmlns:m="http://schemas.openxmlformats.org/officeDocument/2006/math">
                          <m:func>
                            <m:funcPr>
                              <m:ctrlP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</m:ctrlPr>
                            </m:funcPr>
                            <m:fNam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𝐜𝐨𝐬</m:t>
                              </m:r>
                            </m:fName>
                            <m:e>
                              <m:r>
                                <a:rPr lang="ru-RU" sz="2000" b="1" i="1"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  <m:t>х</m:t>
                              </m:r>
                            </m:e>
                          </m:func>
                        </m:oMath>
                      </a14:m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1" name="Поле 133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 bwMode="auto">
                    <a:xfrm>
                      <a:off x="1518093" y="262804"/>
                      <a:ext cx="926582" cy="360386"/>
                    </a:xfrm>
                    <a:prstGeom prst="rect">
                      <a:avLst/>
                    </a:prstGeom>
                    <a:blipFill rotWithShape="1">
                      <a:blip r:embed="rId8"/>
                      <a:stretch>
                        <a:fillRect l="-5236" t="-1351" b="-17568"/>
                      </a:stretch>
                    </a:blipFill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5" name="Прямая со стрелкой 4"/>
              <p:cNvCxnSpPr/>
              <p:nvPr/>
            </p:nvCxnSpPr>
            <p:spPr>
              <a:xfrm>
                <a:off x="2346384" y="612476"/>
                <a:ext cx="187377" cy="26232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1604513" y="612476"/>
                <a:ext cx="753745" cy="698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 flipV="1">
                <a:off x="3976777" y="629729"/>
                <a:ext cx="860391" cy="74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 стрелкой 7"/>
              <p:cNvCxnSpPr/>
              <p:nvPr/>
            </p:nvCxnSpPr>
            <p:spPr>
              <a:xfrm flipH="1">
                <a:off x="3856007" y="629729"/>
                <a:ext cx="112427" cy="247337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63618" y="1772816"/>
                <a:ext cx="8028384" cy="110600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 функции у =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kx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где 0 ˂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˂ 1,  можно получить путем растяжения графика функции у = 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от оси О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ru-RU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 коэффициентом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𝐤</m:t>
                        </m:r>
                      </m:den>
                    </m:f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618" y="1772816"/>
                <a:ext cx="8028384" cy="1106008"/>
              </a:xfrm>
              <a:prstGeom prst="rect">
                <a:avLst/>
              </a:prstGeom>
              <a:blipFill rotWithShape="1">
                <a:blip r:embed="rId9"/>
                <a:stretch>
                  <a:fillRect l="-683" r="-11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7248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21. Функция </a:t>
                </a:r>
                <a:r>
                  <a:rPr lang="ru-RU" sz="2800" b="1" cap="none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i="0" cap="none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𝐭𝐠</m:t>
                        </m:r>
                      </m:fName>
                      <m:e>
                        <m:r>
                          <a:rPr lang="en-US" sz="2800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endParaRPr lang="ru-RU" sz="2800" b="1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6" name="Группа 175"/>
          <p:cNvGrpSpPr/>
          <p:nvPr/>
        </p:nvGrpSpPr>
        <p:grpSpPr>
          <a:xfrm>
            <a:off x="467544" y="2048914"/>
            <a:ext cx="8256053" cy="3740043"/>
            <a:chOff x="1234387" y="1784202"/>
            <a:chExt cx="7522968" cy="3740043"/>
          </a:xfrm>
        </p:grpSpPr>
        <p:grpSp>
          <p:nvGrpSpPr>
            <p:cNvPr id="175" name="Группа 174"/>
            <p:cNvGrpSpPr/>
            <p:nvPr/>
          </p:nvGrpSpPr>
          <p:grpSpPr>
            <a:xfrm>
              <a:off x="1234387" y="2336864"/>
              <a:ext cx="7522968" cy="3187381"/>
              <a:chOff x="1234387" y="2336864"/>
              <a:chExt cx="7522968" cy="3187381"/>
            </a:xfrm>
          </p:grpSpPr>
          <p:grpSp>
            <p:nvGrpSpPr>
              <p:cNvPr id="60" name="Группа 59"/>
              <p:cNvGrpSpPr/>
              <p:nvPr/>
            </p:nvGrpSpPr>
            <p:grpSpPr bwMode="auto">
              <a:xfrm>
                <a:off x="3742043" y="2336864"/>
                <a:ext cx="2507656" cy="3176197"/>
                <a:chOff x="0" y="0"/>
                <a:chExt cx="4544" cy="4544"/>
              </a:xfrm>
            </p:grpSpPr>
            <p:cxnSp>
              <p:nvCxnSpPr>
                <p:cNvPr id="61" name="AutoShape 152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" name="AutoShape 153"/>
                <p:cNvCxnSpPr>
                  <a:cxnSpLocks noChangeShapeType="1"/>
                </p:cNvCxnSpPr>
                <p:nvPr/>
              </p:nvCxnSpPr>
              <p:spPr bwMode="auto">
                <a:xfrm>
                  <a:off x="0" y="284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3" name="AutoShape 154"/>
                <p:cNvCxnSpPr>
                  <a:cxnSpLocks noChangeShapeType="1"/>
                </p:cNvCxnSpPr>
                <p:nvPr/>
              </p:nvCxnSpPr>
              <p:spPr bwMode="auto">
                <a:xfrm>
                  <a:off x="0" y="568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4" name="AutoShape 155"/>
                <p:cNvCxnSpPr>
                  <a:cxnSpLocks noChangeShapeType="1"/>
                </p:cNvCxnSpPr>
                <p:nvPr/>
              </p:nvCxnSpPr>
              <p:spPr bwMode="auto">
                <a:xfrm>
                  <a:off x="0" y="852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5" name="AutoShape 156"/>
                <p:cNvCxnSpPr>
                  <a:cxnSpLocks noChangeShapeType="1"/>
                </p:cNvCxnSpPr>
                <p:nvPr/>
              </p:nvCxnSpPr>
              <p:spPr bwMode="auto">
                <a:xfrm>
                  <a:off x="0" y="1136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6" name="AutoShape 157"/>
                <p:cNvCxnSpPr>
                  <a:cxnSpLocks noChangeShapeType="1"/>
                </p:cNvCxnSpPr>
                <p:nvPr/>
              </p:nvCxnSpPr>
              <p:spPr bwMode="auto">
                <a:xfrm>
                  <a:off x="0" y="1420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7" name="AutoShape 158"/>
                <p:cNvCxnSpPr>
                  <a:cxnSpLocks noChangeShapeType="1"/>
                </p:cNvCxnSpPr>
                <p:nvPr/>
              </p:nvCxnSpPr>
              <p:spPr bwMode="auto">
                <a:xfrm>
                  <a:off x="0" y="1704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8" name="AutoShape 159"/>
                <p:cNvCxnSpPr>
                  <a:cxnSpLocks noChangeShapeType="1"/>
                </p:cNvCxnSpPr>
                <p:nvPr/>
              </p:nvCxnSpPr>
              <p:spPr bwMode="auto">
                <a:xfrm>
                  <a:off x="0" y="1988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9" name="AutoShape 160"/>
                <p:cNvCxnSpPr>
                  <a:cxnSpLocks noChangeShapeType="1"/>
                </p:cNvCxnSpPr>
                <p:nvPr/>
              </p:nvCxnSpPr>
              <p:spPr bwMode="auto">
                <a:xfrm>
                  <a:off x="0" y="2272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0" name="AutoShape 161"/>
                <p:cNvCxnSpPr>
                  <a:cxnSpLocks noChangeShapeType="1"/>
                </p:cNvCxnSpPr>
                <p:nvPr/>
              </p:nvCxnSpPr>
              <p:spPr bwMode="auto">
                <a:xfrm>
                  <a:off x="0" y="2556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1" name="AutoShape 162"/>
                <p:cNvCxnSpPr>
                  <a:cxnSpLocks noChangeShapeType="1"/>
                </p:cNvCxnSpPr>
                <p:nvPr/>
              </p:nvCxnSpPr>
              <p:spPr bwMode="auto">
                <a:xfrm>
                  <a:off x="0" y="2840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2" name="AutoShape 163"/>
                <p:cNvCxnSpPr>
                  <a:cxnSpLocks noChangeShapeType="1"/>
                </p:cNvCxnSpPr>
                <p:nvPr/>
              </p:nvCxnSpPr>
              <p:spPr bwMode="auto">
                <a:xfrm>
                  <a:off x="0" y="3124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3" name="AutoShape 16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4" name="AutoShape 165"/>
                <p:cNvCxnSpPr>
                  <a:cxnSpLocks noChangeShapeType="1"/>
                </p:cNvCxnSpPr>
                <p:nvPr/>
              </p:nvCxnSpPr>
              <p:spPr bwMode="auto">
                <a:xfrm>
                  <a:off x="0" y="3408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5" name="AutoShape 166"/>
                <p:cNvCxnSpPr>
                  <a:cxnSpLocks noChangeShapeType="1"/>
                </p:cNvCxnSpPr>
                <p:nvPr/>
              </p:nvCxnSpPr>
              <p:spPr bwMode="auto">
                <a:xfrm>
                  <a:off x="0" y="3692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6" name="AutoShape 167"/>
                <p:cNvCxnSpPr>
                  <a:cxnSpLocks noChangeShapeType="1"/>
                </p:cNvCxnSpPr>
                <p:nvPr/>
              </p:nvCxnSpPr>
              <p:spPr bwMode="auto">
                <a:xfrm>
                  <a:off x="0" y="3976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7" name="AutoShape 168"/>
                <p:cNvCxnSpPr>
                  <a:cxnSpLocks noChangeShapeType="1"/>
                </p:cNvCxnSpPr>
                <p:nvPr/>
              </p:nvCxnSpPr>
              <p:spPr bwMode="auto">
                <a:xfrm>
                  <a:off x="0" y="4260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8" name="AutoShape 169"/>
                <p:cNvCxnSpPr>
                  <a:cxnSpLocks noChangeShapeType="1"/>
                </p:cNvCxnSpPr>
                <p:nvPr/>
              </p:nvCxnSpPr>
              <p:spPr bwMode="auto">
                <a:xfrm>
                  <a:off x="0" y="4544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9" name="AutoShape 170"/>
                <p:cNvCxnSpPr>
                  <a:cxnSpLocks noChangeShapeType="1"/>
                </p:cNvCxnSpPr>
                <p:nvPr/>
              </p:nvCxnSpPr>
              <p:spPr bwMode="auto">
                <a:xfrm>
                  <a:off x="284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0" name="AutoShape 171"/>
                <p:cNvCxnSpPr>
                  <a:cxnSpLocks noChangeShapeType="1"/>
                </p:cNvCxnSpPr>
                <p:nvPr/>
              </p:nvCxnSpPr>
              <p:spPr bwMode="auto">
                <a:xfrm>
                  <a:off x="568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1" name="AutoShape 172"/>
                <p:cNvCxnSpPr>
                  <a:cxnSpLocks noChangeShapeType="1"/>
                </p:cNvCxnSpPr>
                <p:nvPr/>
              </p:nvCxnSpPr>
              <p:spPr bwMode="auto">
                <a:xfrm>
                  <a:off x="852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2" name="AutoShape 173"/>
                <p:cNvCxnSpPr>
                  <a:cxnSpLocks noChangeShapeType="1"/>
                </p:cNvCxnSpPr>
                <p:nvPr/>
              </p:nvCxnSpPr>
              <p:spPr bwMode="auto">
                <a:xfrm>
                  <a:off x="1136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3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142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4" name="AutoShape 175"/>
                <p:cNvCxnSpPr>
                  <a:cxnSpLocks noChangeShapeType="1"/>
                </p:cNvCxnSpPr>
                <p:nvPr/>
              </p:nvCxnSpPr>
              <p:spPr bwMode="auto">
                <a:xfrm>
                  <a:off x="1704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5" name="AutoShape 176"/>
                <p:cNvCxnSpPr>
                  <a:cxnSpLocks noChangeShapeType="1"/>
                </p:cNvCxnSpPr>
                <p:nvPr/>
              </p:nvCxnSpPr>
              <p:spPr bwMode="auto">
                <a:xfrm>
                  <a:off x="1988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6" name="AutoShape 177"/>
                <p:cNvCxnSpPr>
                  <a:cxnSpLocks noChangeShapeType="1"/>
                </p:cNvCxnSpPr>
                <p:nvPr/>
              </p:nvCxnSpPr>
              <p:spPr bwMode="auto">
                <a:xfrm>
                  <a:off x="2272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7" name="AutoShape 178"/>
                <p:cNvCxnSpPr>
                  <a:cxnSpLocks noChangeShapeType="1"/>
                </p:cNvCxnSpPr>
                <p:nvPr/>
              </p:nvCxnSpPr>
              <p:spPr bwMode="auto">
                <a:xfrm>
                  <a:off x="2556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8" name="AutoShape 179"/>
                <p:cNvCxnSpPr>
                  <a:cxnSpLocks noChangeShapeType="1"/>
                </p:cNvCxnSpPr>
                <p:nvPr/>
              </p:nvCxnSpPr>
              <p:spPr bwMode="auto">
                <a:xfrm>
                  <a:off x="284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9" name="AutoShape 180"/>
                <p:cNvCxnSpPr>
                  <a:cxnSpLocks noChangeShapeType="1"/>
                </p:cNvCxnSpPr>
                <p:nvPr/>
              </p:nvCxnSpPr>
              <p:spPr bwMode="auto">
                <a:xfrm>
                  <a:off x="3141" y="16"/>
                  <a:ext cx="0" cy="452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0" name="AutoShape 181"/>
                <p:cNvCxnSpPr>
                  <a:cxnSpLocks noChangeShapeType="1"/>
                </p:cNvCxnSpPr>
                <p:nvPr/>
              </p:nvCxnSpPr>
              <p:spPr bwMode="auto">
                <a:xfrm>
                  <a:off x="3408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1" name="AutoShape 182"/>
                <p:cNvCxnSpPr>
                  <a:cxnSpLocks noChangeShapeType="1"/>
                </p:cNvCxnSpPr>
                <p:nvPr/>
              </p:nvCxnSpPr>
              <p:spPr bwMode="auto">
                <a:xfrm>
                  <a:off x="3692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2" name="AutoShape 183"/>
                <p:cNvCxnSpPr>
                  <a:cxnSpLocks noChangeShapeType="1"/>
                </p:cNvCxnSpPr>
                <p:nvPr/>
              </p:nvCxnSpPr>
              <p:spPr bwMode="auto">
                <a:xfrm>
                  <a:off x="3976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3" name="AutoShape 184"/>
                <p:cNvCxnSpPr>
                  <a:cxnSpLocks noChangeShapeType="1"/>
                </p:cNvCxnSpPr>
                <p:nvPr/>
              </p:nvCxnSpPr>
              <p:spPr bwMode="auto">
                <a:xfrm>
                  <a:off x="426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4" name="AutoShape 185"/>
                <p:cNvCxnSpPr>
                  <a:cxnSpLocks noChangeShapeType="1"/>
                </p:cNvCxnSpPr>
                <p:nvPr/>
              </p:nvCxnSpPr>
              <p:spPr bwMode="auto">
                <a:xfrm>
                  <a:off x="4544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5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96" name="Группа 95"/>
              <p:cNvGrpSpPr/>
              <p:nvPr/>
            </p:nvGrpSpPr>
            <p:grpSpPr bwMode="auto">
              <a:xfrm>
                <a:off x="6249699" y="2336864"/>
                <a:ext cx="2507656" cy="3176197"/>
                <a:chOff x="0" y="0"/>
                <a:chExt cx="4544" cy="4544"/>
              </a:xfrm>
            </p:grpSpPr>
            <p:cxnSp>
              <p:nvCxnSpPr>
                <p:cNvPr id="97" name="AutoShape 152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8" name="AutoShape 153"/>
                <p:cNvCxnSpPr>
                  <a:cxnSpLocks noChangeShapeType="1"/>
                </p:cNvCxnSpPr>
                <p:nvPr/>
              </p:nvCxnSpPr>
              <p:spPr bwMode="auto">
                <a:xfrm>
                  <a:off x="0" y="284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9" name="AutoShape 154"/>
                <p:cNvCxnSpPr>
                  <a:cxnSpLocks noChangeShapeType="1"/>
                </p:cNvCxnSpPr>
                <p:nvPr/>
              </p:nvCxnSpPr>
              <p:spPr bwMode="auto">
                <a:xfrm>
                  <a:off x="0" y="568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0" name="AutoShape 155"/>
                <p:cNvCxnSpPr>
                  <a:cxnSpLocks noChangeShapeType="1"/>
                </p:cNvCxnSpPr>
                <p:nvPr/>
              </p:nvCxnSpPr>
              <p:spPr bwMode="auto">
                <a:xfrm>
                  <a:off x="0" y="852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1" name="AutoShape 156"/>
                <p:cNvCxnSpPr>
                  <a:cxnSpLocks noChangeShapeType="1"/>
                </p:cNvCxnSpPr>
                <p:nvPr/>
              </p:nvCxnSpPr>
              <p:spPr bwMode="auto">
                <a:xfrm>
                  <a:off x="0" y="1136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2" name="AutoShape 157"/>
                <p:cNvCxnSpPr>
                  <a:cxnSpLocks noChangeShapeType="1"/>
                </p:cNvCxnSpPr>
                <p:nvPr/>
              </p:nvCxnSpPr>
              <p:spPr bwMode="auto">
                <a:xfrm>
                  <a:off x="0" y="1420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3" name="AutoShape 158"/>
                <p:cNvCxnSpPr>
                  <a:cxnSpLocks noChangeShapeType="1"/>
                </p:cNvCxnSpPr>
                <p:nvPr/>
              </p:nvCxnSpPr>
              <p:spPr bwMode="auto">
                <a:xfrm>
                  <a:off x="0" y="1704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4" name="AutoShape 159"/>
                <p:cNvCxnSpPr>
                  <a:cxnSpLocks noChangeShapeType="1"/>
                </p:cNvCxnSpPr>
                <p:nvPr/>
              </p:nvCxnSpPr>
              <p:spPr bwMode="auto">
                <a:xfrm>
                  <a:off x="0" y="1988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5" name="AutoShape 160"/>
                <p:cNvCxnSpPr>
                  <a:cxnSpLocks noChangeShapeType="1"/>
                </p:cNvCxnSpPr>
                <p:nvPr/>
              </p:nvCxnSpPr>
              <p:spPr bwMode="auto">
                <a:xfrm>
                  <a:off x="0" y="2272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6" name="AutoShape 161"/>
                <p:cNvCxnSpPr>
                  <a:cxnSpLocks noChangeShapeType="1"/>
                </p:cNvCxnSpPr>
                <p:nvPr/>
              </p:nvCxnSpPr>
              <p:spPr bwMode="auto">
                <a:xfrm>
                  <a:off x="0" y="2556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7" name="AutoShape 162"/>
                <p:cNvCxnSpPr>
                  <a:cxnSpLocks noChangeShapeType="1"/>
                </p:cNvCxnSpPr>
                <p:nvPr/>
              </p:nvCxnSpPr>
              <p:spPr bwMode="auto">
                <a:xfrm>
                  <a:off x="0" y="2840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8" name="AutoShape 163"/>
                <p:cNvCxnSpPr>
                  <a:cxnSpLocks noChangeShapeType="1"/>
                </p:cNvCxnSpPr>
                <p:nvPr/>
              </p:nvCxnSpPr>
              <p:spPr bwMode="auto">
                <a:xfrm>
                  <a:off x="0" y="3124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9" name="AutoShape 16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0" name="AutoShape 165"/>
                <p:cNvCxnSpPr>
                  <a:cxnSpLocks noChangeShapeType="1"/>
                </p:cNvCxnSpPr>
                <p:nvPr/>
              </p:nvCxnSpPr>
              <p:spPr bwMode="auto">
                <a:xfrm>
                  <a:off x="0" y="3408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1" name="AutoShape 166"/>
                <p:cNvCxnSpPr>
                  <a:cxnSpLocks noChangeShapeType="1"/>
                </p:cNvCxnSpPr>
                <p:nvPr/>
              </p:nvCxnSpPr>
              <p:spPr bwMode="auto">
                <a:xfrm>
                  <a:off x="0" y="3692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2" name="AutoShape 167"/>
                <p:cNvCxnSpPr>
                  <a:cxnSpLocks noChangeShapeType="1"/>
                </p:cNvCxnSpPr>
                <p:nvPr/>
              </p:nvCxnSpPr>
              <p:spPr bwMode="auto">
                <a:xfrm>
                  <a:off x="0" y="3976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3" name="AutoShape 168"/>
                <p:cNvCxnSpPr>
                  <a:cxnSpLocks noChangeShapeType="1"/>
                </p:cNvCxnSpPr>
                <p:nvPr/>
              </p:nvCxnSpPr>
              <p:spPr bwMode="auto">
                <a:xfrm>
                  <a:off x="0" y="4260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4" name="AutoShape 169"/>
                <p:cNvCxnSpPr>
                  <a:cxnSpLocks noChangeShapeType="1"/>
                </p:cNvCxnSpPr>
                <p:nvPr/>
              </p:nvCxnSpPr>
              <p:spPr bwMode="auto">
                <a:xfrm>
                  <a:off x="0" y="4544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5" name="AutoShape 170"/>
                <p:cNvCxnSpPr>
                  <a:cxnSpLocks noChangeShapeType="1"/>
                </p:cNvCxnSpPr>
                <p:nvPr/>
              </p:nvCxnSpPr>
              <p:spPr bwMode="auto">
                <a:xfrm>
                  <a:off x="284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6" name="AutoShape 171"/>
                <p:cNvCxnSpPr>
                  <a:cxnSpLocks noChangeShapeType="1"/>
                </p:cNvCxnSpPr>
                <p:nvPr/>
              </p:nvCxnSpPr>
              <p:spPr bwMode="auto">
                <a:xfrm>
                  <a:off x="568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7" name="AutoShape 172"/>
                <p:cNvCxnSpPr>
                  <a:cxnSpLocks noChangeShapeType="1"/>
                </p:cNvCxnSpPr>
                <p:nvPr/>
              </p:nvCxnSpPr>
              <p:spPr bwMode="auto">
                <a:xfrm>
                  <a:off x="852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8" name="AutoShape 173"/>
                <p:cNvCxnSpPr>
                  <a:cxnSpLocks noChangeShapeType="1"/>
                </p:cNvCxnSpPr>
                <p:nvPr/>
              </p:nvCxnSpPr>
              <p:spPr bwMode="auto">
                <a:xfrm>
                  <a:off x="1136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9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142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0" name="AutoShape 175"/>
                <p:cNvCxnSpPr>
                  <a:cxnSpLocks noChangeShapeType="1"/>
                </p:cNvCxnSpPr>
                <p:nvPr/>
              </p:nvCxnSpPr>
              <p:spPr bwMode="auto">
                <a:xfrm>
                  <a:off x="1704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1" name="AutoShape 176"/>
                <p:cNvCxnSpPr>
                  <a:cxnSpLocks noChangeShapeType="1"/>
                </p:cNvCxnSpPr>
                <p:nvPr/>
              </p:nvCxnSpPr>
              <p:spPr bwMode="auto">
                <a:xfrm>
                  <a:off x="1988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2" name="AutoShape 177"/>
                <p:cNvCxnSpPr>
                  <a:cxnSpLocks noChangeShapeType="1"/>
                </p:cNvCxnSpPr>
                <p:nvPr/>
              </p:nvCxnSpPr>
              <p:spPr bwMode="auto">
                <a:xfrm>
                  <a:off x="2272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3" name="AutoShape 178"/>
                <p:cNvCxnSpPr>
                  <a:cxnSpLocks noChangeShapeType="1"/>
                </p:cNvCxnSpPr>
                <p:nvPr/>
              </p:nvCxnSpPr>
              <p:spPr bwMode="auto">
                <a:xfrm>
                  <a:off x="2556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4" name="AutoShape 179"/>
                <p:cNvCxnSpPr>
                  <a:cxnSpLocks noChangeShapeType="1"/>
                </p:cNvCxnSpPr>
                <p:nvPr/>
              </p:nvCxnSpPr>
              <p:spPr bwMode="auto">
                <a:xfrm>
                  <a:off x="284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5" name="AutoShape 180"/>
                <p:cNvCxnSpPr>
                  <a:cxnSpLocks noChangeShapeType="1"/>
                </p:cNvCxnSpPr>
                <p:nvPr/>
              </p:nvCxnSpPr>
              <p:spPr bwMode="auto">
                <a:xfrm>
                  <a:off x="3141" y="16"/>
                  <a:ext cx="0" cy="452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6" name="AutoShape 181"/>
                <p:cNvCxnSpPr>
                  <a:cxnSpLocks noChangeShapeType="1"/>
                </p:cNvCxnSpPr>
                <p:nvPr/>
              </p:nvCxnSpPr>
              <p:spPr bwMode="auto">
                <a:xfrm>
                  <a:off x="3408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7" name="AutoShape 182"/>
                <p:cNvCxnSpPr>
                  <a:cxnSpLocks noChangeShapeType="1"/>
                </p:cNvCxnSpPr>
                <p:nvPr/>
              </p:nvCxnSpPr>
              <p:spPr bwMode="auto">
                <a:xfrm>
                  <a:off x="3692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8" name="AutoShape 183"/>
                <p:cNvCxnSpPr>
                  <a:cxnSpLocks noChangeShapeType="1"/>
                </p:cNvCxnSpPr>
                <p:nvPr/>
              </p:nvCxnSpPr>
              <p:spPr bwMode="auto">
                <a:xfrm>
                  <a:off x="3976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9" name="AutoShape 184"/>
                <p:cNvCxnSpPr>
                  <a:cxnSpLocks noChangeShapeType="1"/>
                </p:cNvCxnSpPr>
                <p:nvPr/>
              </p:nvCxnSpPr>
              <p:spPr bwMode="auto">
                <a:xfrm>
                  <a:off x="426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0" name="AutoShape 185"/>
                <p:cNvCxnSpPr>
                  <a:cxnSpLocks noChangeShapeType="1"/>
                </p:cNvCxnSpPr>
                <p:nvPr/>
              </p:nvCxnSpPr>
              <p:spPr bwMode="auto">
                <a:xfrm>
                  <a:off x="4544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1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grpSp>
            <p:nvGrpSpPr>
              <p:cNvPr id="132" name="Группа 131"/>
              <p:cNvGrpSpPr/>
              <p:nvPr/>
            </p:nvGrpSpPr>
            <p:grpSpPr bwMode="auto">
              <a:xfrm>
                <a:off x="1234387" y="2336864"/>
                <a:ext cx="2507656" cy="3187381"/>
                <a:chOff x="0" y="0"/>
                <a:chExt cx="4544" cy="4560"/>
              </a:xfrm>
            </p:grpSpPr>
            <p:cxnSp>
              <p:nvCxnSpPr>
                <p:cNvPr id="133" name="AutoShape 152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4" name="AutoShape 153"/>
                <p:cNvCxnSpPr>
                  <a:cxnSpLocks noChangeShapeType="1"/>
                </p:cNvCxnSpPr>
                <p:nvPr/>
              </p:nvCxnSpPr>
              <p:spPr bwMode="auto">
                <a:xfrm>
                  <a:off x="0" y="284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5" name="AutoShape 154"/>
                <p:cNvCxnSpPr>
                  <a:cxnSpLocks noChangeShapeType="1"/>
                </p:cNvCxnSpPr>
                <p:nvPr/>
              </p:nvCxnSpPr>
              <p:spPr bwMode="auto">
                <a:xfrm>
                  <a:off x="0" y="568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6" name="AutoShape 155"/>
                <p:cNvCxnSpPr>
                  <a:cxnSpLocks noChangeShapeType="1"/>
                </p:cNvCxnSpPr>
                <p:nvPr/>
              </p:nvCxnSpPr>
              <p:spPr bwMode="auto">
                <a:xfrm>
                  <a:off x="0" y="852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7" name="AutoShape 156"/>
                <p:cNvCxnSpPr>
                  <a:cxnSpLocks noChangeShapeType="1"/>
                </p:cNvCxnSpPr>
                <p:nvPr/>
              </p:nvCxnSpPr>
              <p:spPr bwMode="auto">
                <a:xfrm>
                  <a:off x="0" y="1136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8" name="AutoShape 157"/>
                <p:cNvCxnSpPr>
                  <a:cxnSpLocks noChangeShapeType="1"/>
                </p:cNvCxnSpPr>
                <p:nvPr/>
              </p:nvCxnSpPr>
              <p:spPr bwMode="auto">
                <a:xfrm>
                  <a:off x="0" y="1420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9" name="AutoShape 158"/>
                <p:cNvCxnSpPr>
                  <a:cxnSpLocks noChangeShapeType="1"/>
                </p:cNvCxnSpPr>
                <p:nvPr/>
              </p:nvCxnSpPr>
              <p:spPr bwMode="auto">
                <a:xfrm>
                  <a:off x="0" y="1704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0" name="AutoShape 159"/>
                <p:cNvCxnSpPr>
                  <a:cxnSpLocks noChangeShapeType="1"/>
                </p:cNvCxnSpPr>
                <p:nvPr/>
              </p:nvCxnSpPr>
              <p:spPr bwMode="auto">
                <a:xfrm>
                  <a:off x="0" y="1988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1" name="AutoShape 160"/>
                <p:cNvCxnSpPr>
                  <a:cxnSpLocks noChangeShapeType="1"/>
                </p:cNvCxnSpPr>
                <p:nvPr/>
              </p:nvCxnSpPr>
              <p:spPr bwMode="auto">
                <a:xfrm>
                  <a:off x="0" y="2272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2" name="AutoShape 161"/>
                <p:cNvCxnSpPr>
                  <a:cxnSpLocks noChangeShapeType="1"/>
                </p:cNvCxnSpPr>
                <p:nvPr/>
              </p:nvCxnSpPr>
              <p:spPr bwMode="auto">
                <a:xfrm>
                  <a:off x="0" y="2556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3" name="AutoShape 162"/>
                <p:cNvCxnSpPr>
                  <a:cxnSpLocks noChangeShapeType="1"/>
                </p:cNvCxnSpPr>
                <p:nvPr/>
              </p:nvCxnSpPr>
              <p:spPr bwMode="auto">
                <a:xfrm>
                  <a:off x="0" y="2840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4" name="AutoShape 163"/>
                <p:cNvCxnSpPr>
                  <a:cxnSpLocks noChangeShapeType="1"/>
                </p:cNvCxnSpPr>
                <p:nvPr/>
              </p:nvCxnSpPr>
              <p:spPr bwMode="auto">
                <a:xfrm>
                  <a:off x="0" y="3124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5" name="AutoShape 16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6" name="AutoShape 165"/>
                <p:cNvCxnSpPr>
                  <a:cxnSpLocks noChangeShapeType="1"/>
                </p:cNvCxnSpPr>
                <p:nvPr/>
              </p:nvCxnSpPr>
              <p:spPr bwMode="auto">
                <a:xfrm>
                  <a:off x="0" y="3408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7" name="AutoShape 166"/>
                <p:cNvCxnSpPr>
                  <a:cxnSpLocks noChangeShapeType="1"/>
                </p:cNvCxnSpPr>
                <p:nvPr/>
              </p:nvCxnSpPr>
              <p:spPr bwMode="auto">
                <a:xfrm>
                  <a:off x="0" y="3692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8" name="AutoShape 167"/>
                <p:cNvCxnSpPr>
                  <a:cxnSpLocks noChangeShapeType="1"/>
                </p:cNvCxnSpPr>
                <p:nvPr/>
              </p:nvCxnSpPr>
              <p:spPr bwMode="auto">
                <a:xfrm>
                  <a:off x="0" y="3976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9" name="AutoShape 168"/>
                <p:cNvCxnSpPr>
                  <a:cxnSpLocks noChangeShapeType="1"/>
                </p:cNvCxnSpPr>
                <p:nvPr/>
              </p:nvCxnSpPr>
              <p:spPr bwMode="auto">
                <a:xfrm>
                  <a:off x="0" y="4260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0" name="AutoShape 169"/>
                <p:cNvCxnSpPr>
                  <a:cxnSpLocks noChangeShapeType="1"/>
                </p:cNvCxnSpPr>
                <p:nvPr/>
              </p:nvCxnSpPr>
              <p:spPr bwMode="auto">
                <a:xfrm>
                  <a:off x="0" y="4544"/>
                  <a:ext cx="4544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1" name="AutoShape 170"/>
                <p:cNvCxnSpPr>
                  <a:cxnSpLocks noChangeShapeType="1"/>
                </p:cNvCxnSpPr>
                <p:nvPr/>
              </p:nvCxnSpPr>
              <p:spPr bwMode="auto">
                <a:xfrm>
                  <a:off x="284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2" name="AutoShape 171"/>
                <p:cNvCxnSpPr>
                  <a:cxnSpLocks noChangeShapeType="1"/>
                </p:cNvCxnSpPr>
                <p:nvPr/>
              </p:nvCxnSpPr>
              <p:spPr bwMode="auto">
                <a:xfrm>
                  <a:off x="568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3" name="AutoShape 172"/>
                <p:cNvCxnSpPr>
                  <a:cxnSpLocks noChangeShapeType="1"/>
                </p:cNvCxnSpPr>
                <p:nvPr/>
              </p:nvCxnSpPr>
              <p:spPr bwMode="auto">
                <a:xfrm>
                  <a:off x="852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4" name="AutoShape 173"/>
                <p:cNvCxnSpPr>
                  <a:cxnSpLocks noChangeShapeType="1"/>
                </p:cNvCxnSpPr>
                <p:nvPr/>
              </p:nvCxnSpPr>
              <p:spPr bwMode="auto">
                <a:xfrm>
                  <a:off x="1136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5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142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6" name="AutoShape 175"/>
                <p:cNvCxnSpPr>
                  <a:cxnSpLocks noChangeShapeType="1"/>
                </p:cNvCxnSpPr>
                <p:nvPr/>
              </p:nvCxnSpPr>
              <p:spPr bwMode="auto">
                <a:xfrm>
                  <a:off x="1704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7" name="AutoShape 176"/>
                <p:cNvCxnSpPr>
                  <a:cxnSpLocks noChangeShapeType="1"/>
                </p:cNvCxnSpPr>
                <p:nvPr/>
              </p:nvCxnSpPr>
              <p:spPr bwMode="auto">
                <a:xfrm>
                  <a:off x="1988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8" name="AutoShape 177"/>
                <p:cNvCxnSpPr>
                  <a:cxnSpLocks noChangeShapeType="1"/>
                </p:cNvCxnSpPr>
                <p:nvPr/>
              </p:nvCxnSpPr>
              <p:spPr bwMode="auto">
                <a:xfrm>
                  <a:off x="2272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9" name="AutoShape 178"/>
                <p:cNvCxnSpPr>
                  <a:cxnSpLocks noChangeShapeType="1"/>
                </p:cNvCxnSpPr>
                <p:nvPr/>
              </p:nvCxnSpPr>
              <p:spPr bwMode="auto">
                <a:xfrm>
                  <a:off x="2556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0" name="AutoShape 179"/>
                <p:cNvCxnSpPr>
                  <a:cxnSpLocks noChangeShapeType="1"/>
                </p:cNvCxnSpPr>
                <p:nvPr/>
              </p:nvCxnSpPr>
              <p:spPr bwMode="auto">
                <a:xfrm>
                  <a:off x="284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1" name="AutoShape 180"/>
                <p:cNvCxnSpPr>
                  <a:cxnSpLocks noChangeShapeType="1"/>
                </p:cNvCxnSpPr>
                <p:nvPr/>
              </p:nvCxnSpPr>
              <p:spPr bwMode="auto">
                <a:xfrm>
                  <a:off x="3141" y="16"/>
                  <a:ext cx="0" cy="452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2" name="AutoShape 181"/>
                <p:cNvCxnSpPr>
                  <a:cxnSpLocks noChangeShapeType="1"/>
                </p:cNvCxnSpPr>
                <p:nvPr/>
              </p:nvCxnSpPr>
              <p:spPr bwMode="auto">
                <a:xfrm>
                  <a:off x="3408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3" name="AutoShape 182"/>
                <p:cNvCxnSpPr>
                  <a:cxnSpLocks noChangeShapeType="1"/>
                </p:cNvCxnSpPr>
                <p:nvPr/>
              </p:nvCxnSpPr>
              <p:spPr bwMode="auto">
                <a:xfrm>
                  <a:off x="3692" y="16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4" name="AutoShape 183"/>
                <p:cNvCxnSpPr>
                  <a:cxnSpLocks noChangeShapeType="1"/>
                </p:cNvCxnSpPr>
                <p:nvPr/>
              </p:nvCxnSpPr>
              <p:spPr bwMode="auto">
                <a:xfrm>
                  <a:off x="3976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5" name="AutoShape 184"/>
                <p:cNvCxnSpPr>
                  <a:cxnSpLocks noChangeShapeType="1"/>
                </p:cNvCxnSpPr>
                <p:nvPr/>
              </p:nvCxnSpPr>
              <p:spPr bwMode="auto">
                <a:xfrm>
                  <a:off x="426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6" name="AutoShape 185"/>
                <p:cNvCxnSpPr>
                  <a:cxnSpLocks noChangeShapeType="1"/>
                </p:cNvCxnSpPr>
                <p:nvPr/>
              </p:nvCxnSpPr>
              <p:spPr bwMode="auto">
                <a:xfrm>
                  <a:off x="4544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7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grpSp>
          <p:nvGrpSpPr>
            <p:cNvPr id="57" name="Группа 56"/>
            <p:cNvGrpSpPr/>
            <p:nvPr/>
          </p:nvGrpSpPr>
          <p:grpSpPr>
            <a:xfrm>
              <a:off x="1234387" y="1784202"/>
              <a:ext cx="7522968" cy="3733139"/>
              <a:chOff x="1170510" y="1784202"/>
              <a:chExt cx="7522968" cy="3733139"/>
            </a:xfrm>
          </p:grpSpPr>
          <p:grpSp>
            <p:nvGrpSpPr>
              <p:cNvPr id="3" name="Группа 2"/>
              <p:cNvGrpSpPr/>
              <p:nvPr/>
            </p:nvGrpSpPr>
            <p:grpSpPr>
              <a:xfrm>
                <a:off x="1170510" y="1784202"/>
                <a:ext cx="7522968" cy="3733139"/>
                <a:chOff x="47236" y="-292351"/>
                <a:chExt cx="6088404" cy="2594454"/>
              </a:xfrm>
            </p:grpSpPr>
            <p:grpSp>
              <p:nvGrpSpPr>
                <p:cNvPr id="4" name="Группа 3"/>
                <p:cNvGrpSpPr/>
                <p:nvPr/>
              </p:nvGrpSpPr>
              <p:grpSpPr>
                <a:xfrm>
                  <a:off x="47236" y="-292351"/>
                  <a:ext cx="6088404" cy="2594454"/>
                  <a:chOff x="47236" y="-292351"/>
                  <a:chExt cx="6088404" cy="2594454"/>
                </a:xfrm>
              </p:grpSpPr>
              <p:grpSp>
                <p:nvGrpSpPr>
                  <p:cNvPr id="7" name="Группа 6"/>
                  <p:cNvGrpSpPr/>
                  <p:nvPr/>
                </p:nvGrpSpPr>
                <p:grpSpPr>
                  <a:xfrm>
                    <a:off x="47236" y="-292351"/>
                    <a:ext cx="6088404" cy="2594454"/>
                    <a:chOff x="47236" y="-292351"/>
                    <a:chExt cx="6088404" cy="2594454"/>
                  </a:xfrm>
                </p:grpSpPr>
                <p:sp>
                  <p:nvSpPr>
                    <p:cNvPr id="43" name="Полилиния 42"/>
                    <p:cNvSpPr/>
                    <p:nvPr/>
                  </p:nvSpPr>
                  <p:spPr>
                    <a:xfrm>
                      <a:off x="47236" y="112144"/>
                      <a:ext cx="472191" cy="1079292"/>
                    </a:xfrm>
                    <a:custGeom>
                      <a:avLst/>
                      <a:gdLst>
                        <a:gd name="connsiteX0" fmla="*/ 0 w 472191"/>
                        <a:gd name="connsiteY0" fmla="*/ 1079292 h 1079292"/>
                        <a:gd name="connsiteX1" fmla="*/ 247338 w 472191"/>
                        <a:gd name="connsiteY1" fmla="*/ 824459 h 1079292"/>
                        <a:gd name="connsiteX2" fmla="*/ 382250 w 472191"/>
                        <a:gd name="connsiteY2" fmla="*/ 562131 h 1079292"/>
                        <a:gd name="connsiteX3" fmla="*/ 472191 w 472191"/>
                        <a:gd name="connsiteY3" fmla="*/ 0 h 10792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72191" h="1079292">
                          <a:moveTo>
                            <a:pt x="0" y="1079292"/>
                          </a:moveTo>
                          <a:cubicBezTo>
                            <a:pt x="91815" y="994972"/>
                            <a:pt x="183630" y="910653"/>
                            <a:pt x="247338" y="824459"/>
                          </a:cubicBezTo>
                          <a:cubicBezTo>
                            <a:pt x="311046" y="738265"/>
                            <a:pt x="344775" y="699541"/>
                            <a:pt x="382250" y="562131"/>
                          </a:cubicBezTo>
                          <a:cubicBezTo>
                            <a:pt x="419725" y="424721"/>
                            <a:pt x="457201" y="91190"/>
                            <a:pt x="472191" y="0"/>
                          </a:cubicBezTo>
                        </a:path>
                      </a:pathLst>
                    </a:custGeom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cxnSp>
                  <p:nvCxnSpPr>
                    <p:cNvPr id="12" name="Прямая со стрелкой 11"/>
                    <p:cNvCxnSpPr/>
                    <p:nvPr/>
                  </p:nvCxnSpPr>
                  <p:spPr>
                    <a:xfrm flipV="1">
                      <a:off x="3088256" y="94891"/>
                      <a:ext cx="0" cy="2164080"/>
                    </a:xfrm>
                    <a:prstGeom prst="straightConnector1">
                      <a:avLst/>
                    </a:prstGeom>
                    <a:ln w="285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" name="Прямая со стрелкой 12"/>
                    <p:cNvCxnSpPr/>
                    <p:nvPr/>
                  </p:nvCxnSpPr>
                  <p:spPr>
                    <a:xfrm>
                      <a:off x="47236" y="1183353"/>
                      <a:ext cx="6088404" cy="0"/>
                    </a:xfrm>
                    <a:prstGeom prst="straightConnector1">
                      <a:avLst/>
                    </a:prstGeom>
                    <a:ln w="285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" name="Поле 1938"/>
                    <p:cNvSpPr txBox="1"/>
                    <p:nvPr/>
                  </p:nvSpPr>
                  <p:spPr>
                    <a:xfrm>
                      <a:off x="2457230" y="1043796"/>
                      <a:ext cx="249555" cy="26924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5" name="Поле 1939"/>
                    <p:cNvSpPr txBox="1"/>
                    <p:nvPr/>
                  </p:nvSpPr>
                  <p:spPr>
                    <a:xfrm>
                      <a:off x="5718702" y="905774"/>
                      <a:ext cx="345476" cy="367259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Times New Roman"/>
                        </a:rPr>
                        <a:t>х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6" name="Поле 1940"/>
                    <p:cNvSpPr txBox="1"/>
                    <p:nvPr/>
                  </p:nvSpPr>
                  <p:spPr>
                    <a:xfrm>
                      <a:off x="3066341" y="0"/>
                      <a:ext cx="371475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Times New Roman"/>
                        </a:rPr>
                        <a:t>у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7" name="Поле 1943"/>
                    <p:cNvSpPr txBox="1"/>
                    <p:nvPr/>
                  </p:nvSpPr>
                  <p:spPr>
                    <a:xfrm>
                      <a:off x="3459192" y="1043796"/>
                      <a:ext cx="249555" cy="26924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8" name="Поле 1944"/>
                    <p:cNvSpPr txBox="1"/>
                    <p:nvPr/>
                  </p:nvSpPr>
                  <p:spPr>
                    <a:xfrm>
                      <a:off x="3959524" y="1035170"/>
                      <a:ext cx="249555" cy="26924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0" name="Поле 1946"/>
                    <p:cNvSpPr txBox="1"/>
                    <p:nvPr/>
                  </p:nvSpPr>
                  <p:spPr>
                    <a:xfrm>
                      <a:off x="4951562" y="1043796"/>
                      <a:ext cx="249555" cy="26924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1" name="Поле 1947"/>
                    <p:cNvSpPr txBox="1"/>
                    <p:nvPr/>
                  </p:nvSpPr>
                  <p:spPr>
                    <a:xfrm>
                      <a:off x="5469147" y="1048733"/>
                      <a:ext cx="249555" cy="26924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2" name="Поле 1948"/>
                    <p:cNvSpPr txBox="1"/>
                    <p:nvPr/>
                  </p:nvSpPr>
                  <p:spPr>
                    <a:xfrm>
                      <a:off x="1949863" y="1035170"/>
                      <a:ext cx="249555" cy="26924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3" name="Поле 1950"/>
                    <p:cNvSpPr txBox="1"/>
                    <p:nvPr/>
                  </p:nvSpPr>
                  <p:spPr>
                    <a:xfrm>
                      <a:off x="939257" y="1043796"/>
                      <a:ext cx="249555" cy="26924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4" name="Поле 1951"/>
                    <p:cNvSpPr txBox="1"/>
                    <p:nvPr/>
                  </p:nvSpPr>
                  <p:spPr>
                    <a:xfrm>
                      <a:off x="431890" y="1035170"/>
                      <a:ext cx="249555" cy="26924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cxnSp>
                  <p:nvCxnSpPr>
                    <p:cNvPr id="25" name="Прямая соединительная линия 24"/>
                    <p:cNvCxnSpPr/>
                    <p:nvPr/>
                  </p:nvCxnSpPr>
                  <p:spPr>
                    <a:xfrm flipV="1">
                      <a:off x="3838754" y="112144"/>
                      <a:ext cx="0" cy="216408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Прямая соединительная линия 25"/>
                    <p:cNvCxnSpPr/>
                    <p:nvPr/>
                  </p:nvCxnSpPr>
                  <p:spPr>
                    <a:xfrm flipV="1">
                      <a:off x="2346385" y="138023"/>
                      <a:ext cx="0" cy="216408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7" name="Поле 2005"/>
                    <p:cNvSpPr txBox="1"/>
                    <p:nvPr/>
                  </p:nvSpPr>
                  <p:spPr>
                    <a:xfrm>
                      <a:off x="2457230" y="-292351"/>
                      <a:ext cx="1178680" cy="40449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y</a:t>
                      </a:r>
                      <a:r>
                        <a:rPr lang="ru-RU" sz="2800" b="1" dirty="0">
                          <a:effectLst/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 = </a:t>
                      </a:r>
                      <a:r>
                        <a:rPr lang="en-US" sz="2800" b="1" dirty="0">
                          <a:effectLst/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tg x</a:t>
                      </a:r>
                      <a:endParaRPr lang="ru-RU" sz="2800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p:txBody>
                </p:sp>
                <p:sp>
                  <p:nvSpPr>
                    <p:cNvPr id="28" name="Поле 2007"/>
                    <p:cNvSpPr txBox="1"/>
                    <p:nvPr/>
                  </p:nvSpPr>
                  <p:spPr>
                    <a:xfrm>
                      <a:off x="2854486" y="567371"/>
                      <a:ext cx="269553" cy="258359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b="1" dirty="0">
                          <a:effectLst/>
                          <a:ea typeface="Calibri"/>
                          <a:cs typeface="Times New Roman"/>
                        </a:rPr>
                        <a:t>1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9" name="Поле 2008"/>
                    <p:cNvSpPr txBox="1"/>
                    <p:nvPr/>
                  </p:nvSpPr>
                  <p:spPr>
                    <a:xfrm>
                      <a:off x="2792914" y="1516640"/>
                      <a:ext cx="371475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b="1" dirty="0">
                          <a:effectLst/>
                          <a:ea typeface="Calibri"/>
                          <a:cs typeface="Times New Roman"/>
                        </a:rPr>
                        <a:t>-1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1" name="Полилиния 30"/>
                    <p:cNvSpPr/>
                    <p:nvPr/>
                  </p:nvSpPr>
                  <p:spPr>
                    <a:xfrm>
                      <a:off x="3088256" y="120770"/>
                      <a:ext cx="471805" cy="1078865"/>
                    </a:xfrm>
                    <a:custGeom>
                      <a:avLst/>
                      <a:gdLst>
                        <a:gd name="connsiteX0" fmla="*/ 0 w 472191"/>
                        <a:gd name="connsiteY0" fmla="*/ 1079292 h 1079292"/>
                        <a:gd name="connsiteX1" fmla="*/ 247338 w 472191"/>
                        <a:gd name="connsiteY1" fmla="*/ 824459 h 1079292"/>
                        <a:gd name="connsiteX2" fmla="*/ 382250 w 472191"/>
                        <a:gd name="connsiteY2" fmla="*/ 562131 h 1079292"/>
                        <a:gd name="connsiteX3" fmla="*/ 472191 w 472191"/>
                        <a:gd name="connsiteY3" fmla="*/ 0 h 10792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72191" h="1079292">
                          <a:moveTo>
                            <a:pt x="0" y="1079292"/>
                          </a:moveTo>
                          <a:cubicBezTo>
                            <a:pt x="91815" y="994972"/>
                            <a:pt x="183630" y="910653"/>
                            <a:pt x="247338" y="824459"/>
                          </a:cubicBezTo>
                          <a:cubicBezTo>
                            <a:pt x="311046" y="738265"/>
                            <a:pt x="344775" y="699541"/>
                            <a:pt x="382250" y="562131"/>
                          </a:cubicBezTo>
                          <a:cubicBezTo>
                            <a:pt x="419725" y="424721"/>
                            <a:pt x="457201" y="91190"/>
                            <a:pt x="472191" y="0"/>
                          </a:cubicBezTo>
                        </a:path>
                      </a:pathLst>
                    </a:custGeom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" name="Полилиния 31"/>
                    <p:cNvSpPr/>
                    <p:nvPr/>
                  </p:nvSpPr>
                  <p:spPr>
                    <a:xfrm>
                      <a:off x="4572000" y="120770"/>
                      <a:ext cx="471805" cy="1093595"/>
                    </a:xfrm>
                    <a:custGeom>
                      <a:avLst/>
                      <a:gdLst>
                        <a:gd name="connsiteX0" fmla="*/ 0 w 472191"/>
                        <a:gd name="connsiteY0" fmla="*/ 1079292 h 1079292"/>
                        <a:gd name="connsiteX1" fmla="*/ 247338 w 472191"/>
                        <a:gd name="connsiteY1" fmla="*/ 824459 h 1079292"/>
                        <a:gd name="connsiteX2" fmla="*/ 382250 w 472191"/>
                        <a:gd name="connsiteY2" fmla="*/ 562131 h 1079292"/>
                        <a:gd name="connsiteX3" fmla="*/ 472191 w 472191"/>
                        <a:gd name="connsiteY3" fmla="*/ 0 h 10792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72191" h="1079292">
                          <a:moveTo>
                            <a:pt x="0" y="1079292"/>
                          </a:moveTo>
                          <a:cubicBezTo>
                            <a:pt x="91815" y="994972"/>
                            <a:pt x="183630" y="910653"/>
                            <a:pt x="247338" y="824459"/>
                          </a:cubicBezTo>
                          <a:cubicBezTo>
                            <a:pt x="311046" y="738265"/>
                            <a:pt x="344775" y="699541"/>
                            <a:pt x="382250" y="562131"/>
                          </a:cubicBezTo>
                          <a:cubicBezTo>
                            <a:pt x="419725" y="424721"/>
                            <a:pt x="457201" y="91190"/>
                            <a:pt x="472191" y="0"/>
                          </a:cubicBezTo>
                        </a:path>
                      </a:pathLst>
                    </a:custGeom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3" name="Полилиния 32"/>
                    <p:cNvSpPr/>
                    <p:nvPr/>
                  </p:nvSpPr>
                  <p:spPr>
                    <a:xfrm>
                      <a:off x="1574866" y="120770"/>
                      <a:ext cx="472191" cy="1079292"/>
                    </a:xfrm>
                    <a:custGeom>
                      <a:avLst/>
                      <a:gdLst>
                        <a:gd name="connsiteX0" fmla="*/ 0 w 472191"/>
                        <a:gd name="connsiteY0" fmla="*/ 1079292 h 1079292"/>
                        <a:gd name="connsiteX1" fmla="*/ 247338 w 472191"/>
                        <a:gd name="connsiteY1" fmla="*/ 824459 h 1079292"/>
                        <a:gd name="connsiteX2" fmla="*/ 382250 w 472191"/>
                        <a:gd name="connsiteY2" fmla="*/ 562131 h 1079292"/>
                        <a:gd name="connsiteX3" fmla="*/ 472191 w 472191"/>
                        <a:gd name="connsiteY3" fmla="*/ 0 h 10792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72191" h="1079292">
                          <a:moveTo>
                            <a:pt x="0" y="1079292"/>
                          </a:moveTo>
                          <a:cubicBezTo>
                            <a:pt x="91815" y="994972"/>
                            <a:pt x="183630" y="910653"/>
                            <a:pt x="247338" y="824459"/>
                          </a:cubicBezTo>
                          <a:cubicBezTo>
                            <a:pt x="311046" y="738265"/>
                            <a:pt x="344775" y="699541"/>
                            <a:pt x="382250" y="562131"/>
                          </a:cubicBezTo>
                          <a:cubicBezTo>
                            <a:pt x="419725" y="424721"/>
                            <a:pt x="457201" y="91190"/>
                            <a:pt x="472191" y="0"/>
                          </a:cubicBezTo>
                        </a:path>
                      </a:pathLst>
                    </a:custGeom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" name="Полилиния 33"/>
                    <p:cNvSpPr/>
                    <p:nvPr/>
                  </p:nvSpPr>
                  <p:spPr>
                    <a:xfrm rot="10800000">
                      <a:off x="2622430" y="1181819"/>
                      <a:ext cx="471806" cy="1092283"/>
                    </a:xfrm>
                    <a:custGeom>
                      <a:avLst/>
                      <a:gdLst>
                        <a:gd name="connsiteX0" fmla="*/ 0 w 472191"/>
                        <a:gd name="connsiteY0" fmla="*/ 1079292 h 1079292"/>
                        <a:gd name="connsiteX1" fmla="*/ 247338 w 472191"/>
                        <a:gd name="connsiteY1" fmla="*/ 824459 h 1079292"/>
                        <a:gd name="connsiteX2" fmla="*/ 382250 w 472191"/>
                        <a:gd name="connsiteY2" fmla="*/ 562131 h 1079292"/>
                        <a:gd name="connsiteX3" fmla="*/ 472191 w 472191"/>
                        <a:gd name="connsiteY3" fmla="*/ 0 h 10792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72191" h="1079292">
                          <a:moveTo>
                            <a:pt x="0" y="1079292"/>
                          </a:moveTo>
                          <a:cubicBezTo>
                            <a:pt x="91815" y="994972"/>
                            <a:pt x="183630" y="910653"/>
                            <a:pt x="247338" y="824459"/>
                          </a:cubicBezTo>
                          <a:cubicBezTo>
                            <a:pt x="311046" y="738265"/>
                            <a:pt x="344775" y="699541"/>
                            <a:pt x="382250" y="562131"/>
                          </a:cubicBezTo>
                          <a:cubicBezTo>
                            <a:pt x="419725" y="424721"/>
                            <a:pt x="457201" y="91190"/>
                            <a:pt x="472191" y="0"/>
                          </a:cubicBezTo>
                        </a:path>
                      </a:pathLst>
                    </a:custGeom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5" name="Полилиния 34"/>
                    <p:cNvSpPr/>
                    <p:nvPr/>
                  </p:nvSpPr>
                  <p:spPr>
                    <a:xfrm rot="10800000">
                      <a:off x="1118089" y="1181819"/>
                      <a:ext cx="471805" cy="1099820"/>
                    </a:xfrm>
                    <a:custGeom>
                      <a:avLst/>
                      <a:gdLst>
                        <a:gd name="connsiteX0" fmla="*/ 0 w 472191"/>
                        <a:gd name="connsiteY0" fmla="*/ 1079292 h 1079292"/>
                        <a:gd name="connsiteX1" fmla="*/ 247338 w 472191"/>
                        <a:gd name="connsiteY1" fmla="*/ 824459 h 1079292"/>
                        <a:gd name="connsiteX2" fmla="*/ 382250 w 472191"/>
                        <a:gd name="connsiteY2" fmla="*/ 562131 h 1079292"/>
                        <a:gd name="connsiteX3" fmla="*/ 472191 w 472191"/>
                        <a:gd name="connsiteY3" fmla="*/ 0 h 10792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72191" h="1079292">
                          <a:moveTo>
                            <a:pt x="0" y="1079292"/>
                          </a:moveTo>
                          <a:cubicBezTo>
                            <a:pt x="91815" y="994972"/>
                            <a:pt x="183630" y="910653"/>
                            <a:pt x="247338" y="824459"/>
                          </a:cubicBezTo>
                          <a:cubicBezTo>
                            <a:pt x="311046" y="738265"/>
                            <a:pt x="344775" y="699541"/>
                            <a:pt x="382250" y="562131"/>
                          </a:cubicBezTo>
                          <a:cubicBezTo>
                            <a:pt x="419725" y="424721"/>
                            <a:pt x="457201" y="91190"/>
                            <a:pt x="472191" y="0"/>
                          </a:cubicBezTo>
                        </a:path>
                      </a:pathLst>
                    </a:custGeom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6" name="Полилиния 35"/>
                    <p:cNvSpPr/>
                    <p:nvPr/>
                  </p:nvSpPr>
                  <p:spPr>
                    <a:xfrm rot="10800000">
                      <a:off x="4106173" y="1199072"/>
                      <a:ext cx="471806" cy="1092283"/>
                    </a:xfrm>
                    <a:custGeom>
                      <a:avLst/>
                      <a:gdLst>
                        <a:gd name="connsiteX0" fmla="*/ 0 w 472191"/>
                        <a:gd name="connsiteY0" fmla="*/ 1079292 h 1079292"/>
                        <a:gd name="connsiteX1" fmla="*/ 247338 w 472191"/>
                        <a:gd name="connsiteY1" fmla="*/ 824459 h 1079292"/>
                        <a:gd name="connsiteX2" fmla="*/ 382250 w 472191"/>
                        <a:gd name="connsiteY2" fmla="*/ 562131 h 1079292"/>
                        <a:gd name="connsiteX3" fmla="*/ 472191 w 472191"/>
                        <a:gd name="connsiteY3" fmla="*/ 0 h 10792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72191" h="1079292">
                          <a:moveTo>
                            <a:pt x="0" y="1079292"/>
                          </a:moveTo>
                          <a:cubicBezTo>
                            <a:pt x="91815" y="994972"/>
                            <a:pt x="183630" y="910653"/>
                            <a:pt x="247338" y="824459"/>
                          </a:cubicBezTo>
                          <a:cubicBezTo>
                            <a:pt x="311046" y="738265"/>
                            <a:pt x="344775" y="699541"/>
                            <a:pt x="382250" y="562131"/>
                          </a:cubicBezTo>
                          <a:cubicBezTo>
                            <a:pt x="419725" y="424721"/>
                            <a:pt x="457201" y="91190"/>
                            <a:pt x="472191" y="0"/>
                          </a:cubicBezTo>
                        </a:path>
                      </a:pathLst>
                    </a:custGeom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7" name="Поле 1346"/>
                        <p:cNvSpPr txBox="1"/>
                        <p:nvPr/>
                      </p:nvSpPr>
                      <p:spPr>
                        <a:xfrm>
                          <a:off x="3705302" y="756955"/>
                          <a:ext cx="501650" cy="51689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7" name="Поле 134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705302" y="756955"/>
                          <a:ext cx="501650" cy="516890"/>
                        </a:xfrm>
                        <a:prstGeom prst="rect">
                          <a:avLst/>
                        </a:prstGeom>
                        <a:blipFill rotWithShape="1">
                          <a:blip r:embed="rId3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8" name="Поле 1366"/>
                        <p:cNvSpPr txBox="1"/>
                        <p:nvPr/>
                      </p:nvSpPr>
                      <p:spPr>
                        <a:xfrm>
                          <a:off x="1940871" y="756143"/>
                          <a:ext cx="501650" cy="51689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8" name="Поле 136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940871" y="756143"/>
                          <a:ext cx="501650" cy="516890"/>
                        </a:xfrm>
                        <a:prstGeom prst="rect">
                          <a:avLst/>
                        </a:prstGeom>
                        <a:blipFill rotWithShape="1">
                          <a:blip r:embed="rId4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0" name="Поле 1368"/>
                        <p:cNvSpPr txBox="1"/>
                        <p:nvPr/>
                      </p:nvSpPr>
                      <p:spPr>
                        <a:xfrm>
                          <a:off x="5247748" y="698740"/>
                          <a:ext cx="501650" cy="51689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𝟑</m:t>
                                    </m:r>
                                    <m: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40" name="Поле 1368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247748" y="698740"/>
                          <a:ext cx="501650" cy="516890"/>
                        </a:xfrm>
                        <a:prstGeom prst="rect">
                          <a:avLst/>
                        </a:prstGeom>
                        <a:blipFill rotWithShape="1">
                          <a:blip r:embed="rId5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41" name="Поле 136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81222" y="931653"/>
                      <a:ext cx="389255" cy="4267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9" name="Поле 1945"/>
                    <p:cNvSpPr txBox="1"/>
                    <p:nvPr/>
                  </p:nvSpPr>
                  <p:spPr>
                    <a:xfrm>
                      <a:off x="4451230" y="1043796"/>
                      <a:ext cx="249555" cy="26924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2" name="Поле 1366"/>
                        <p:cNvSpPr txBox="1"/>
                        <p:nvPr/>
                      </p:nvSpPr>
                      <p:spPr>
                        <a:xfrm>
                          <a:off x="540447" y="722535"/>
                          <a:ext cx="501650" cy="51689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b="1" i="1" smtClean="0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1" i="1" smtClean="0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𝟑</m:t>
                                    </m:r>
                                    <m: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ru-RU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42" name="Поле 136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40447" y="722535"/>
                          <a:ext cx="501650" cy="516890"/>
                        </a:xfrm>
                        <a:prstGeom prst="rect">
                          <a:avLst/>
                        </a:prstGeom>
                        <a:blipFill rotWithShape="1">
                          <a:blip r:embed="rId6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74" name="Полилиния 173"/>
                    <p:cNvSpPr/>
                    <p:nvPr/>
                  </p:nvSpPr>
                  <p:spPr>
                    <a:xfrm rot="10800000">
                      <a:off x="5575763" y="1199072"/>
                      <a:ext cx="471806" cy="1092283"/>
                    </a:xfrm>
                    <a:custGeom>
                      <a:avLst/>
                      <a:gdLst>
                        <a:gd name="connsiteX0" fmla="*/ 0 w 472191"/>
                        <a:gd name="connsiteY0" fmla="*/ 1079292 h 1079292"/>
                        <a:gd name="connsiteX1" fmla="*/ 247338 w 472191"/>
                        <a:gd name="connsiteY1" fmla="*/ 824459 h 1079292"/>
                        <a:gd name="connsiteX2" fmla="*/ 382250 w 472191"/>
                        <a:gd name="connsiteY2" fmla="*/ 562131 h 1079292"/>
                        <a:gd name="connsiteX3" fmla="*/ 472191 w 472191"/>
                        <a:gd name="connsiteY3" fmla="*/ 0 h 10792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72191" h="1079292">
                          <a:moveTo>
                            <a:pt x="0" y="1079292"/>
                          </a:moveTo>
                          <a:cubicBezTo>
                            <a:pt x="91815" y="994972"/>
                            <a:pt x="183630" y="910653"/>
                            <a:pt x="247338" y="824459"/>
                          </a:cubicBezTo>
                          <a:cubicBezTo>
                            <a:pt x="311046" y="738265"/>
                            <a:pt x="344775" y="699541"/>
                            <a:pt x="382250" y="562131"/>
                          </a:cubicBezTo>
                          <a:cubicBezTo>
                            <a:pt x="419725" y="424721"/>
                            <a:pt x="457201" y="91190"/>
                            <a:pt x="472191" y="0"/>
                          </a:cubicBezTo>
                        </a:path>
                      </a:pathLst>
                    </a:custGeom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" name="Поле 2009"/>
                    <p:cNvSpPr txBox="1"/>
                    <p:nvPr/>
                  </p:nvSpPr>
                  <p:spPr>
                    <a:xfrm>
                      <a:off x="1320118" y="851589"/>
                      <a:ext cx="472003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effectLst/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-</a:t>
                      </a:r>
                      <a:r>
                        <a:rPr lang="en-US" sz="2400" b="1" dirty="0">
                          <a:effectLst/>
                          <a:latin typeface="Cambria Math" pitchFamily="18" charset="0"/>
                          <a:ea typeface="Cambria Math" pitchFamily="18" charset="0"/>
                          <a:cs typeface="Calibri"/>
                        </a:rPr>
                        <a:t>π</a:t>
                      </a:r>
                      <a:endParaRPr lang="ru-RU" sz="2400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p:txBody>
                </p:sp>
              </p:grpSp>
              <p:sp>
                <p:nvSpPr>
                  <p:cNvPr id="8" name="Поле 1941"/>
                  <p:cNvSpPr txBox="1"/>
                  <p:nvPr/>
                </p:nvSpPr>
                <p:spPr>
                  <a:xfrm>
                    <a:off x="2952683" y="592429"/>
                    <a:ext cx="371475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9" name="Поле 1942"/>
                  <p:cNvSpPr txBox="1"/>
                  <p:nvPr/>
                </p:nvSpPr>
                <p:spPr>
                  <a:xfrm>
                    <a:off x="2952681" y="1518884"/>
                    <a:ext cx="371475" cy="2263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10" name="Поле 1949"/>
                  <p:cNvSpPr txBox="1"/>
                  <p:nvPr/>
                </p:nvSpPr>
                <p:spPr>
                  <a:xfrm>
                    <a:off x="1450088" y="1043796"/>
                    <a:ext cx="249555" cy="26924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9" name="Поле 2006"/>
                  <p:cNvSpPr txBox="1"/>
                  <p:nvPr/>
                </p:nvSpPr>
                <p:spPr>
                  <a:xfrm>
                    <a:off x="2398130" y="202472"/>
                    <a:ext cx="740290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 smtClean="0"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T = </a:t>
                    </a:r>
                    <a:r>
                      <a:rPr lang="en-US" sz="2400" b="1" dirty="0" smtClean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π</a:t>
                    </a:r>
                    <a:endParaRPr lang="ru-RU" sz="24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11" name="Поле 2006"/>
                  <p:cNvSpPr txBox="1"/>
                  <p:nvPr/>
                </p:nvSpPr>
                <p:spPr>
                  <a:xfrm>
                    <a:off x="4451230" y="873956"/>
                    <a:ext cx="371475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π</a:t>
                    </a:r>
                    <a:endParaRPr lang="ru-RU" sz="24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</p:grpSp>
            <p:cxnSp>
              <p:nvCxnSpPr>
                <p:cNvPr id="5" name="Прямая соединительная линия 4"/>
                <p:cNvCxnSpPr/>
                <p:nvPr/>
              </p:nvCxnSpPr>
              <p:spPr>
                <a:xfrm flipV="1">
                  <a:off x="5374590" y="120770"/>
                  <a:ext cx="0" cy="216408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Прямая соединительная линия 5"/>
                <p:cNvCxnSpPr/>
                <p:nvPr/>
              </p:nvCxnSpPr>
              <p:spPr>
                <a:xfrm flipV="1">
                  <a:off x="809613" y="112144"/>
                  <a:ext cx="0" cy="216408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Прямая соединительная линия 47"/>
              <p:cNvCxnSpPr/>
              <p:nvPr/>
            </p:nvCxnSpPr>
            <p:spPr>
              <a:xfrm>
                <a:off x="3978981" y="2918862"/>
                <a:ext cx="1844005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flipV="1">
                <a:off x="5952907" y="2916580"/>
                <a:ext cx="1719657" cy="4564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Прямая соединительная линия 52"/>
              <p:cNvCxnSpPr/>
              <p:nvPr/>
            </p:nvCxnSpPr>
            <p:spPr>
              <a:xfrm>
                <a:off x="2116658" y="2935077"/>
                <a:ext cx="1757282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9471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ый прямоугольник 31"/>
          <p:cNvSpPr/>
          <p:nvPr/>
        </p:nvSpPr>
        <p:spPr>
          <a:xfrm>
            <a:off x="5076056" y="1988840"/>
            <a:ext cx="3888432" cy="403244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22. Свойства Функции </a:t>
                </a:r>
                <a:r>
                  <a:rPr lang="ru-RU" sz="2800" b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𝐭𝐠</m:t>
                        </m:r>
                      </m:fName>
                      <m:e>
                        <m: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endParaRPr lang="ru-RU" sz="28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Группа 2"/>
          <p:cNvGrpSpPr/>
          <p:nvPr/>
        </p:nvGrpSpPr>
        <p:grpSpPr>
          <a:xfrm>
            <a:off x="5202214" y="2193029"/>
            <a:ext cx="3603103" cy="3806086"/>
            <a:chOff x="0" y="0"/>
            <a:chExt cx="2475231" cy="2613025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0"/>
              <a:ext cx="2475231" cy="2613025"/>
              <a:chOff x="0" y="0"/>
              <a:chExt cx="2475636" cy="2613108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301924" y="414068"/>
                <a:ext cx="1780434" cy="1702890"/>
                <a:chOff x="0" y="0"/>
                <a:chExt cx="1780434" cy="1702890"/>
              </a:xfrm>
            </p:grpSpPr>
            <p:sp>
              <p:nvSpPr>
                <p:cNvPr id="27" name="Полилиния 26"/>
                <p:cNvSpPr/>
                <p:nvPr/>
              </p:nvSpPr>
              <p:spPr>
                <a:xfrm rot="5583741">
                  <a:off x="901460" y="843957"/>
                  <a:ext cx="870444" cy="847422"/>
                </a:xfrm>
                <a:custGeom>
                  <a:avLst/>
                  <a:gdLst>
                    <a:gd name="connsiteX0" fmla="*/ 891914 w 891914"/>
                    <a:gd name="connsiteY0" fmla="*/ 843055 h 843055"/>
                    <a:gd name="connsiteX1" fmla="*/ 839449 w 891914"/>
                    <a:gd name="connsiteY1" fmla="*/ 528262 h 843055"/>
                    <a:gd name="connsiteX2" fmla="*/ 704537 w 891914"/>
                    <a:gd name="connsiteY2" fmla="*/ 318399 h 843055"/>
                    <a:gd name="connsiteX3" fmla="*/ 509665 w 891914"/>
                    <a:gd name="connsiteY3" fmla="*/ 138517 h 843055"/>
                    <a:gd name="connsiteX4" fmla="*/ 292308 w 891914"/>
                    <a:gd name="connsiteY4" fmla="*/ 41081 h 843055"/>
                    <a:gd name="connsiteX5" fmla="*/ 142406 w 891914"/>
                    <a:gd name="connsiteY5" fmla="*/ 3606 h 843055"/>
                    <a:gd name="connsiteX6" fmla="*/ 0 w 891914"/>
                    <a:gd name="connsiteY6" fmla="*/ 3606 h 84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1914" h="843055">
                      <a:moveTo>
                        <a:pt x="891914" y="843055"/>
                      </a:moveTo>
                      <a:cubicBezTo>
                        <a:pt x="881296" y="729380"/>
                        <a:pt x="870678" y="615705"/>
                        <a:pt x="839449" y="528262"/>
                      </a:cubicBezTo>
                      <a:cubicBezTo>
                        <a:pt x="808219" y="440819"/>
                        <a:pt x="759501" y="383356"/>
                        <a:pt x="704537" y="318399"/>
                      </a:cubicBezTo>
                      <a:cubicBezTo>
                        <a:pt x="649573" y="253442"/>
                        <a:pt x="578370" y="184737"/>
                        <a:pt x="509665" y="138517"/>
                      </a:cubicBezTo>
                      <a:cubicBezTo>
                        <a:pt x="440960" y="92297"/>
                        <a:pt x="353518" y="63566"/>
                        <a:pt x="292308" y="41081"/>
                      </a:cubicBezTo>
                      <a:cubicBezTo>
                        <a:pt x="231098" y="18596"/>
                        <a:pt x="191124" y="9852"/>
                        <a:pt x="142406" y="3606"/>
                      </a:cubicBezTo>
                      <a:cubicBezTo>
                        <a:pt x="93688" y="-2640"/>
                        <a:pt x="46844" y="483"/>
                        <a:pt x="0" y="3606"/>
                      </a:cubicBezTo>
                    </a:path>
                  </a:pathLst>
                </a:custGeom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Полилиния 27"/>
                <p:cNvSpPr/>
                <p:nvPr/>
              </p:nvSpPr>
              <p:spPr>
                <a:xfrm rot="16396562">
                  <a:off x="4313" y="24447"/>
                  <a:ext cx="891540" cy="842645"/>
                </a:xfrm>
                <a:custGeom>
                  <a:avLst/>
                  <a:gdLst>
                    <a:gd name="connsiteX0" fmla="*/ 891914 w 891914"/>
                    <a:gd name="connsiteY0" fmla="*/ 843055 h 843055"/>
                    <a:gd name="connsiteX1" fmla="*/ 839449 w 891914"/>
                    <a:gd name="connsiteY1" fmla="*/ 528262 h 843055"/>
                    <a:gd name="connsiteX2" fmla="*/ 704537 w 891914"/>
                    <a:gd name="connsiteY2" fmla="*/ 318399 h 843055"/>
                    <a:gd name="connsiteX3" fmla="*/ 509665 w 891914"/>
                    <a:gd name="connsiteY3" fmla="*/ 138517 h 843055"/>
                    <a:gd name="connsiteX4" fmla="*/ 292308 w 891914"/>
                    <a:gd name="connsiteY4" fmla="*/ 41081 h 843055"/>
                    <a:gd name="connsiteX5" fmla="*/ 142406 w 891914"/>
                    <a:gd name="connsiteY5" fmla="*/ 3606 h 843055"/>
                    <a:gd name="connsiteX6" fmla="*/ 0 w 891914"/>
                    <a:gd name="connsiteY6" fmla="*/ 3606 h 84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1914" h="843055">
                      <a:moveTo>
                        <a:pt x="891914" y="843055"/>
                      </a:moveTo>
                      <a:cubicBezTo>
                        <a:pt x="881296" y="729380"/>
                        <a:pt x="870678" y="615705"/>
                        <a:pt x="839449" y="528262"/>
                      </a:cubicBezTo>
                      <a:cubicBezTo>
                        <a:pt x="808219" y="440819"/>
                        <a:pt x="759501" y="383356"/>
                        <a:pt x="704537" y="318399"/>
                      </a:cubicBezTo>
                      <a:cubicBezTo>
                        <a:pt x="649573" y="253442"/>
                        <a:pt x="578370" y="184737"/>
                        <a:pt x="509665" y="138517"/>
                      </a:cubicBezTo>
                      <a:cubicBezTo>
                        <a:pt x="440960" y="92297"/>
                        <a:pt x="353518" y="63566"/>
                        <a:pt x="292308" y="41081"/>
                      </a:cubicBezTo>
                      <a:cubicBezTo>
                        <a:pt x="231098" y="18596"/>
                        <a:pt x="191124" y="9852"/>
                        <a:pt x="142406" y="3606"/>
                      </a:cubicBezTo>
                      <a:cubicBezTo>
                        <a:pt x="93688" y="-2640"/>
                        <a:pt x="46844" y="483"/>
                        <a:pt x="0" y="3606"/>
                      </a:cubicBezTo>
                    </a:path>
                  </a:pathLst>
                </a:custGeom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9" name="Полилиния 28"/>
                <p:cNvSpPr/>
                <p:nvPr/>
              </p:nvSpPr>
              <p:spPr>
                <a:xfrm rot="10800000">
                  <a:off x="0" y="839643"/>
                  <a:ext cx="891540" cy="842645"/>
                </a:xfrm>
                <a:custGeom>
                  <a:avLst/>
                  <a:gdLst>
                    <a:gd name="connsiteX0" fmla="*/ 891914 w 891914"/>
                    <a:gd name="connsiteY0" fmla="*/ 843055 h 843055"/>
                    <a:gd name="connsiteX1" fmla="*/ 839449 w 891914"/>
                    <a:gd name="connsiteY1" fmla="*/ 528262 h 843055"/>
                    <a:gd name="connsiteX2" fmla="*/ 704537 w 891914"/>
                    <a:gd name="connsiteY2" fmla="*/ 318399 h 843055"/>
                    <a:gd name="connsiteX3" fmla="*/ 509665 w 891914"/>
                    <a:gd name="connsiteY3" fmla="*/ 138517 h 843055"/>
                    <a:gd name="connsiteX4" fmla="*/ 292308 w 891914"/>
                    <a:gd name="connsiteY4" fmla="*/ 41081 h 843055"/>
                    <a:gd name="connsiteX5" fmla="*/ 142406 w 891914"/>
                    <a:gd name="connsiteY5" fmla="*/ 3606 h 843055"/>
                    <a:gd name="connsiteX6" fmla="*/ 0 w 891914"/>
                    <a:gd name="connsiteY6" fmla="*/ 3606 h 84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1914" h="843055">
                      <a:moveTo>
                        <a:pt x="891914" y="843055"/>
                      </a:moveTo>
                      <a:cubicBezTo>
                        <a:pt x="881296" y="729380"/>
                        <a:pt x="870678" y="615705"/>
                        <a:pt x="839449" y="528262"/>
                      </a:cubicBezTo>
                      <a:cubicBezTo>
                        <a:pt x="808219" y="440819"/>
                        <a:pt x="759501" y="383356"/>
                        <a:pt x="704537" y="318399"/>
                      </a:cubicBezTo>
                      <a:cubicBezTo>
                        <a:pt x="649573" y="253442"/>
                        <a:pt x="578370" y="184737"/>
                        <a:pt x="509665" y="138517"/>
                      </a:cubicBezTo>
                      <a:cubicBezTo>
                        <a:pt x="440960" y="92297"/>
                        <a:pt x="353518" y="63566"/>
                        <a:pt x="292308" y="41081"/>
                      </a:cubicBezTo>
                      <a:cubicBezTo>
                        <a:pt x="231098" y="18596"/>
                        <a:pt x="191124" y="9852"/>
                        <a:pt x="142406" y="3606"/>
                      </a:cubicBezTo>
                      <a:cubicBezTo>
                        <a:pt x="93688" y="-2640"/>
                        <a:pt x="46844" y="483"/>
                        <a:pt x="0" y="3606"/>
                      </a:cubicBezTo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Полилиния 29"/>
                <p:cNvSpPr/>
                <p:nvPr/>
              </p:nvSpPr>
              <p:spPr>
                <a:xfrm>
                  <a:off x="888520" y="11507"/>
                  <a:ext cx="891914" cy="843055"/>
                </a:xfrm>
                <a:custGeom>
                  <a:avLst/>
                  <a:gdLst>
                    <a:gd name="connsiteX0" fmla="*/ 891914 w 891914"/>
                    <a:gd name="connsiteY0" fmla="*/ 843055 h 843055"/>
                    <a:gd name="connsiteX1" fmla="*/ 839449 w 891914"/>
                    <a:gd name="connsiteY1" fmla="*/ 528262 h 843055"/>
                    <a:gd name="connsiteX2" fmla="*/ 704537 w 891914"/>
                    <a:gd name="connsiteY2" fmla="*/ 318399 h 843055"/>
                    <a:gd name="connsiteX3" fmla="*/ 509665 w 891914"/>
                    <a:gd name="connsiteY3" fmla="*/ 138517 h 843055"/>
                    <a:gd name="connsiteX4" fmla="*/ 292308 w 891914"/>
                    <a:gd name="connsiteY4" fmla="*/ 41081 h 843055"/>
                    <a:gd name="connsiteX5" fmla="*/ 142406 w 891914"/>
                    <a:gd name="connsiteY5" fmla="*/ 3606 h 843055"/>
                    <a:gd name="connsiteX6" fmla="*/ 0 w 891914"/>
                    <a:gd name="connsiteY6" fmla="*/ 3606 h 84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1914" h="843055">
                      <a:moveTo>
                        <a:pt x="891914" y="843055"/>
                      </a:moveTo>
                      <a:cubicBezTo>
                        <a:pt x="881296" y="729380"/>
                        <a:pt x="870678" y="615705"/>
                        <a:pt x="839449" y="528262"/>
                      </a:cubicBezTo>
                      <a:cubicBezTo>
                        <a:pt x="808219" y="440819"/>
                        <a:pt x="759501" y="383356"/>
                        <a:pt x="704537" y="318399"/>
                      </a:cubicBezTo>
                      <a:cubicBezTo>
                        <a:pt x="649573" y="253442"/>
                        <a:pt x="578370" y="184737"/>
                        <a:pt x="509665" y="138517"/>
                      </a:cubicBezTo>
                      <a:cubicBezTo>
                        <a:pt x="440960" y="92297"/>
                        <a:pt x="353518" y="63566"/>
                        <a:pt x="292308" y="41081"/>
                      </a:cubicBezTo>
                      <a:cubicBezTo>
                        <a:pt x="231098" y="18596"/>
                        <a:pt x="191124" y="9852"/>
                        <a:pt x="142406" y="3606"/>
                      </a:cubicBezTo>
                      <a:cubicBezTo>
                        <a:pt x="93688" y="-2640"/>
                        <a:pt x="46844" y="483"/>
                        <a:pt x="0" y="3606"/>
                      </a:cubicBezTo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7" name="Группа 6"/>
              <p:cNvGrpSpPr/>
              <p:nvPr/>
            </p:nvGrpSpPr>
            <p:grpSpPr>
              <a:xfrm>
                <a:off x="0" y="0"/>
                <a:ext cx="2475636" cy="2613108"/>
                <a:chOff x="0" y="-8626"/>
                <a:chExt cx="2475636" cy="2613108"/>
              </a:xfrm>
            </p:grpSpPr>
            <p:grpSp>
              <p:nvGrpSpPr>
                <p:cNvPr id="8" name="Группа 7"/>
                <p:cNvGrpSpPr/>
                <p:nvPr/>
              </p:nvGrpSpPr>
              <p:grpSpPr>
                <a:xfrm>
                  <a:off x="301925" y="382095"/>
                  <a:ext cx="1823908" cy="1720137"/>
                  <a:chOff x="0" y="-49226"/>
                  <a:chExt cx="1823908" cy="1720137"/>
                </a:xfrm>
              </p:grpSpPr>
              <p:sp>
                <p:nvSpPr>
                  <p:cNvPr id="23" name="Полилиния 22"/>
                  <p:cNvSpPr/>
                  <p:nvPr/>
                </p:nvSpPr>
                <p:spPr>
                  <a:xfrm rot="5400000">
                    <a:off x="935966" y="798198"/>
                    <a:ext cx="812800" cy="892810"/>
                  </a:xfrm>
                  <a:custGeom>
                    <a:avLst/>
                    <a:gdLst>
                      <a:gd name="connsiteX0" fmla="*/ 0 w 914400"/>
                      <a:gd name="connsiteY0" fmla="*/ 0 h 824459"/>
                      <a:gd name="connsiteX1" fmla="*/ 0 w 914400"/>
                      <a:gd name="connsiteY1" fmla="*/ 824459 h 824459"/>
                      <a:gd name="connsiteX2" fmla="*/ 914400 w 914400"/>
                      <a:gd name="connsiteY2" fmla="*/ 809469 h 824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14400" h="824459">
                        <a:moveTo>
                          <a:pt x="0" y="0"/>
                        </a:moveTo>
                        <a:lnTo>
                          <a:pt x="0" y="824459"/>
                        </a:lnTo>
                        <a:lnTo>
                          <a:pt x="914400" y="809469"/>
                        </a:lnTo>
                      </a:path>
                    </a:pathLst>
                  </a:cu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4" name="Полилиния 23"/>
                  <p:cNvSpPr/>
                  <p:nvPr/>
                </p:nvSpPr>
                <p:spPr>
                  <a:xfrm rot="16200000">
                    <a:off x="25879" y="-25624"/>
                    <a:ext cx="839449" cy="890697"/>
                  </a:xfrm>
                  <a:custGeom>
                    <a:avLst/>
                    <a:gdLst>
                      <a:gd name="connsiteX0" fmla="*/ 0 w 914400"/>
                      <a:gd name="connsiteY0" fmla="*/ 0 h 824459"/>
                      <a:gd name="connsiteX1" fmla="*/ 0 w 914400"/>
                      <a:gd name="connsiteY1" fmla="*/ 824459 h 824459"/>
                      <a:gd name="connsiteX2" fmla="*/ 914400 w 914400"/>
                      <a:gd name="connsiteY2" fmla="*/ 809469 h 824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14400" h="824459">
                        <a:moveTo>
                          <a:pt x="0" y="0"/>
                        </a:moveTo>
                        <a:lnTo>
                          <a:pt x="0" y="824459"/>
                        </a:lnTo>
                        <a:lnTo>
                          <a:pt x="914400" y="809469"/>
                        </a:lnTo>
                      </a:path>
                    </a:pathLst>
                  </a:cu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5" name="Полилиния 24"/>
                  <p:cNvSpPr/>
                  <p:nvPr/>
                </p:nvSpPr>
                <p:spPr>
                  <a:xfrm rot="10800000">
                    <a:off x="0" y="828391"/>
                    <a:ext cx="899410" cy="842520"/>
                  </a:xfrm>
                  <a:custGeom>
                    <a:avLst/>
                    <a:gdLst>
                      <a:gd name="connsiteX0" fmla="*/ 0 w 914400"/>
                      <a:gd name="connsiteY0" fmla="*/ 0 h 824459"/>
                      <a:gd name="connsiteX1" fmla="*/ 0 w 914400"/>
                      <a:gd name="connsiteY1" fmla="*/ 824459 h 824459"/>
                      <a:gd name="connsiteX2" fmla="*/ 914400 w 914400"/>
                      <a:gd name="connsiteY2" fmla="*/ 809469 h 824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14400" h="824459">
                        <a:moveTo>
                          <a:pt x="0" y="0"/>
                        </a:moveTo>
                        <a:lnTo>
                          <a:pt x="0" y="824459"/>
                        </a:lnTo>
                        <a:lnTo>
                          <a:pt x="914400" y="809469"/>
                        </a:lnTo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accent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accent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6" name="Полилиния 25"/>
                  <p:cNvSpPr/>
                  <p:nvPr/>
                </p:nvSpPr>
                <p:spPr>
                  <a:xfrm>
                    <a:off x="897148" y="-49226"/>
                    <a:ext cx="926760" cy="884507"/>
                  </a:xfrm>
                  <a:custGeom>
                    <a:avLst/>
                    <a:gdLst>
                      <a:gd name="connsiteX0" fmla="*/ 0 w 914400"/>
                      <a:gd name="connsiteY0" fmla="*/ 0 h 824459"/>
                      <a:gd name="connsiteX1" fmla="*/ 0 w 914400"/>
                      <a:gd name="connsiteY1" fmla="*/ 824459 h 824459"/>
                      <a:gd name="connsiteX2" fmla="*/ 914400 w 914400"/>
                      <a:gd name="connsiteY2" fmla="*/ 809469 h 824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14400" h="824459">
                        <a:moveTo>
                          <a:pt x="0" y="0"/>
                        </a:moveTo>
                        <a:lnTo>
                          <a:pt x="0" y="824459"/>
                        </a:lnTo>
                        <a:lnTo>
                          <a:pt x="914400" y="809469"/>
                        </a:lnTo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accent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accent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cxnSp>
              <p:nvCxnSpPr>
                <p:cNvPr id="9" name="Прямая со стрелкой 8"/>
                <p:cNvCxnSpPr/>
                <p:nvPr/>
              </p:nvCxnSpPr>
              <p:spPr>
                <a:xfrm flipV="1">
                  <a:off x="1190445" y="0"/>
                  <a:ext cx="0" cy="257830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 стрелкой 9"/>
                <p:cNvCxnSpPr/>
                <p:nvPr/>
              </p:nvCxnSpPr>
              <p:spPr>
                <a:xfrm>
                  <a:off x="25879" y="1259457"/>
                  <a:ext cx="2417445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Поле 1374"/>
                <p:cNvSpPr txBox="1"/>
                <p:nvPr/>
              </p:nvSpPr>
              <p:spPr>
                <a:xfrm>
                  <a:off x="2212541" y="974655"/>
                  <a:ext cx="263095" cy="36703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ea typeface="Calibri"/>
                      <a:cs typeface="Times New Roman"/>
                    </a:rPr>
                    <a:t>Х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Поле 1375"/>
                    <p:cNvSpPr txBox="1"/>
                    <p:nvPr/>
                  </p:nvSpPr>
                  <p:spPr>
                    <a:xfrm>
                      <a:off x="803734" y="-8626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2" name="Поле 137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3734" y="-8626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3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" name="Поле 2016"/>
                    <p:cNvSpPr txBox="1"/>
                    <p:nvPr/>
                  </p:nvSpPr>
                  <p:spPr>
                    <a:xfrm>
                      <a:off x="808511" y="2071761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3" name="Поле 201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8511" y="2071761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Поле 2017"/>
                    <p:cNvSpPr txBox="1"/>
                    <p:nvPr/>
                  </p:nvSpPr>
                  <p:spPr>
                    <a:xfrm>
                      <a:off x="1120763" y="2087592"/>
                      <a:ext cx="430375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4" name="Поле 201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120763" y="2087592"/>
                      <a:ext cx="430375" cy="516890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5" name="Поле 2018"/>
                <p:cNvSpPr txBox="1"/>
                <p:nvPr/>
              </p:nvSpPr>
              <p:spPr>
                <a:xfrm>
                  <a:off x="0" y="974785"/>
                  <a:ext cx="371475" cy="36703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dirty="0">
                      <a:effectLst/>
                      <a:ea typeface="Calibri"/>
                      <a:cs typeface="Calibri"/>
                    </a:rPr>
                    <a:t>π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6" name="Поле 2020"/>
                <p:cNvSpPr txBox="1">
                  <a:spLocks noChangeArrowheads="1"/>
                </p:cNvSpPr>
                <p:nvPr/>
              </p:nvSpPr>
              <p:spPr bwMode="auto">
                <a:xfrm>
                  <a:off x="2056144" y="1057456"/>
                  <a:ext cx="194628" cy="2660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b="1" dirty="0">
                      <a:effectLst/>
                      <a:latin typeface="Calibri"/>
                      <a:ea typeface="Calibri"/>
                      <a:cs typeface="Times New Roman"/>
                    </a:rPr>
                    <a:t>0</a:t>
                  </a:r>
                  <a:endParaRPr lang="ru-RU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7" name="Поле 2034"/>
                <p:cNvSpPr txBox="1">
                  <a:spLocks noChangeArrowheads="1"/>
                </p:cNvSpPr>
                <p:nvPr/>
              </p:nvSpPr>
              <p:spPr bwMode="auto">
                <a:xfrm>
                  <a:off x="1406106" y="690113"/>
                  <a:ext cx="347980" cy="4495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4000" b="1" dirty="0">
                      <a:solidFill>
                        <a:srgbClr val="632423"/>
                      </a:solidFill>
                      <a:effectLst/>
                      <a:latin typeface="Calibri"/>
                      <a:ea typeface="Calibri"/>
                      <a:cs typeface="Times New Roman"/>
                    </a:rPr>
                    <a:t>+</a:t>
                  </a:r>
                  <a:endParaRPr lang="ru-RU" sz="4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8" name="Поле 2035"/>
                <p:cNvSpPr txBox="1">
                  <a:spLocks noChangeArrowheads="1"/>
                </p:cNvSpPr>
                <p:nvPr/>
              </p:nvSpPr>
              <p:spPr bwMode="auto">
                <a:xfrm>
                  <a:off x="707366" y="1328468"/>
                  <a:ext cx="347980" cy="4495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4000" b="1" dirty="0">
                      <a:solidFill>
                        <a:srgbClr val="632423"/>
                      </a:solidFill>
                      <a:effectLst/>
                      <a:latin typeface="Calibri"/>
                      <a:ea typeface="Calibri"/>
                      <a:cs typeface="Times New Roman"/>
                    </a:rPr>
                    <a:t>+</a:t>
                  </a:r>
                  <a:endParaRPr lang="ru-RU" sz="4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9" name="Поле 2036"/>
                <p:cNvSpPr txBox="1">
                  <a:spLocks noChangeArrowheads="1"/>
                </p:cNvSpPr>
                <p:nvPr/>
              </p:nvSpPr>
              <p:spPr bwMode="auto">
                <a:xfrm>
                  <a:off x="664234" y="690113"/>
                  <a:ext cx="347980" cy="4495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4000" b="1" dirty="0">
                      <a:effectLst/>
                      <a:latin typeface="Calibri"/>
                      <a:ea typeface="Times New Roman"/>
                      <a:cs typeface="Calibri"/>
                    </a:rPr>
                    <a:t>−</a:t>
                  </a:r>
                  <a:endParaRPr lang="ru-RU" sz="4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0" name="Поле 2037"/>
                <p:cNvSpPr txBox="1">
                  <a:spLocks noChangeArrowheads="1"/>
                </p:cNvSpPr>
                <p:nvPr/>
              </p:nvSpPr>
              <p:spPr bwMode="auto">
                <a:xfrm>
                  <a:off x="1332598" y="1312827"/>
                  <a:ext cx="347980" cy="4495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4000" b="1" dirty="0">
                      <a:effectLst/>
                      <a:latin typeface="Calibri"/>
                      <a:ea typeface="Times New Roman"/>
                      <a:cs typeface="Calibri"/>
                    </a:rPr>
                    <a:t>−</a:t>
                  </a:r>
                  <a:endParaRPr lang="ru-RU" sz="4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1" name="Поле 2750"/>
                <p:cNvSpPr txBox="1"/>
                <p:nvPr/>
              </p:nvSpPr>
              <p:spPr>
                <a:xfrm>
                  <a:off x="1190556" y="-8626"/>
                  <a:ext cx="263095" cy="36703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ea typeface="Calibri"/>
                      <a:cs typeface="Times New Roman"/>
                    </a:rPr>
                    <a:t>У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2" name="Овал 21"/>
                <p:cNvSpPr/>
                <p:nvPr/>
              </p:nvSpPr>
              <p:spPr>
                <a:xfrm>
                  <a:off x="301923" y="430830"/>
                  <a:ext cx="1793782" cy="1671403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5" name="Поле 606"/>
            <p:cNvSpPr txBox="1">
              <a:spLocks noChangeArrowheads="1"/>
            </p:cNvSpPr>
            <p:nvPr/>
          </p:nvSpPr>
          <p:spPr bwMode="auto">
            <a:xfrm>
              <a:off x="1020102" y="1059638"/>
              <a:ext cx="285069" cy="32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b="1" dirty="0"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ru-RU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23527" y="1844824"/>
                <a:ext cx="4536505" cy="446173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1.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D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f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 = (</a:t>
                </a:r>
                <a:r>
                  <a:rPr lang="ru-RU" sz="2000" dirty="0">
                    <a:latin typeface="Cambria Math" pitchFamily="18" charset="0"/>
                    <a:ea typeface="Cambria Math" pitchFamily="18" charset="0"/>
                  </a:rPr>
                  <a:t>−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itchFamily="18" charset="0"/>
                        <a:ea typeface="Cambria Math" pitchFamily="18" charset="0"/>
                      </a:rPr>
                      <m:t> </m:t>
                    </m:r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+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+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),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Z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2. Нечетная: 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tg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(−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x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 = −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tg x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3. Периодичная с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периодом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Т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=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π</a:t>
                </a:r>
                <a:endParaRPr lang="en-US" sz="2000" b="1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4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 Нули функции х =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,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Z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5.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tg x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˃ 0 на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промежутках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:</a:t>
                </a:r>
                <a:endParaRPr lang="en-US" sz="20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(π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+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),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Z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  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tg x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˂ 0 на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промежутках</a:t>
                </a:r>
                <a:r>
                  <a:rPr lang="en-US" sz="2000" b="1" dirty="0" smtClean="0">
                    <a:latin typeface="Cambria Math" pitchFamily="18" charset="0"/>
                    <a:ea typeface="Cambria Math" pitchFamily="18" charset="0"/>
                  </a:rPr>
                  <a:t>: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endParaRPr lang="en-US" sz="20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algn="ctr"/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+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;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),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Z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6. Возрастает на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промежутках</a:t>
                </a:r>
                <a:r>
                  <a:rPr lang="en-US" sz="2000" b="1" dirty="0" smtClean="0">
                    <a:latin typeface="Cambria Math" pitchFamily="18" charset="0"/>
                    <a:ea typeface="Cambria Math" pitchFamily="18" charset="0"/>
                  </a:rPr>
                  <a:t>:</a:t>
                </a:r>
              </a:p>
              <a:p>
                <a:pPr algn="ctr"/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ru-RU" sz="2000" dirty="0">
                    <a:latin typeface="Cambria Math" pitchFamily="18" charset="0"/>
                    <a:ea typeface="Cambria Math" pitchFamily="18" charset="0"/>
                  </a:rPr>
                  <a:t>−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itchFamily="18" charset="0"/>
                        <a:ea typeface="Cambria Math" pitchFamily="18" charset="0"/>
                      </a:rPr>
                      <m:t> </m:t>
                    </m:r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+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+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),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Z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7. Функция у =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tg x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не ограниченная.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8. Е(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f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 = (−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∞</m:t>
                    </m:r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; +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∞</m:t>
                    </m:r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7" y="1844824"/>
                <a:ext cx="4536505" cy="4461734"/>
              </a:xfrm>
              <a:prstGeom prst="rect">
                <a:avLst/>
              </a:prstGeom>
              <a:blipFill rotWithShape="1">
                <a:blip r:embed="rId6"/>
                <a:stretch>
                  <a:fillRect l="-1344" t="-1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872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23. Функция </a:t>
                </a:r>
                <a:r>
                  <a:rPr lang="ru-RU" sz="2800" b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ru-RU" sz="2800" b="1" cap="none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𝐭𝐠</m:t>
                        </m:r>
                      </m:fName>
                      <m:e>
                        <m: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9" name="Группа 198"/>
          <p:cNvGrpSpPr/>
          <p:nvPr/>
        </p:nvGrpSpPr>
        <p:grpSpPr>
          <a:xfrm>
            <a:off x="251520" y="2166097"/>
            <a:ext cx="8568952" cy="3894381"/>
            <a:chOff x="670845" y="1997919"/>
            <a:chExt cx="8027316" cy="3894381"/>
          </a:xfrm>
          <a:noFill/>
        </p:grpSpPr>
        <p:grpSp>
          <p:nvGrpSpPr>
            <p:cNvPr id="197" name="Группа 196"/>
            <p:cNvGrpSpPr/>
            <p:nvPr/>
          </p:nvGrpSpPr>
          <p:grpSpPr>
            <a:xfrm>
              <a:off x="670845" y="2591097"/>
              <a:ext cx="8027316" cy="3295584"/>
              <a:chOff x="670845" y="2591097"/>
              <a:chExt cx="8027316" cy="3295584"/>
            </a:xfrm>
            <a:grpFill/>
          </p:grpSpPr>
          <p:grpSp>
            <p:nvGrpSpPr>
              <p:cNvPr id="53" name="Группа 52"/>
              <p:cNvGrpSpPr/>
              <p:nvPr/>
            </p:nvGrpSpPr>
            <p:grpSpPr bwMode="auto">
              <a:xfrm>
                <a:off x="3344183" y="2591097"/>
                <a:ext cx="2676989" cy="3295584"/>
                <a:chOff x="0" y="0"/>
                <a:chExt cx="4544" cy="4544"/>
              </a:xfrm>
              <a:grpFill/>
            </p:grpSpPr>
            <p:cxnSp>
              <p:nvCxnSpPr>
                <p:cNvPr id="54" name="AutoShape 152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5" name="AutoShape 153"/>
                <p:cNvCxnSpPr>
                  <a:cxnSpLocks noChangeShapeType="1"/>
                </p:cNvCxnSpPr>
                <p:nvPr/>
              </p:nvCxnSpPr>
              <p:spPr bwMode="auto">
                <a:xfrm>
                  <a:off x="0" y="284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6" name="AutoShape 154"/>
                <p:cNvCxnSpPr>
                  <a:cxnSpLocks noChangeShapeType="1"/>
                </p:cNvCxnSpPr>
                <p:nvPr/>
              </p:nvCxnSpPr>
              <p:spPr bwMode="auto">
                <a:xfrm>
                  <a:off x="0" y="568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7" name="AutoShape 155"/>
                <p:cNvCxnSpPr>
                  <a:cxnSpLocks noChangeShapeType="1"/>
                </p:cNvCxnSpPr>
                <p:nvPr/>
              </p:nvCxnSpPr>
              <p:spPr bwMode="auto">
                <a:xfrm>
                  <a:off x="0" y="852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8" name="AutoShape 156"/>
                <p:cNvCxnSpPr>
                  <a:cxnSpLocks noChangeShapeType="1"/>
                </p:cNvCxnSpPr>
                <p:nvPr/>
              </p:nvCxnSpPr>
              <p:spPr bwMode="auto">
                <a:xfrm>
                  <a:off x="0" y="1136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9" name="AutoShape 157"/>
                <p:cNvCxnSpPr>
                  <a:cxnSpLocks noChangeShapeType="1"/>
                </p:cNvCxnSpPr>
                <p:nvPr/>
              </p:nvCxnSpPr>
              <p:spPr bwMode="auto">
                <a:xfrm>
                  <a:off x="0" y="1420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0" name="AutoShape 158"/>
                <p:cNvCxnSpPr>
                  <a:cxnSpLocks noChangeShapeType="1"/>
                </p:cNvCxnSpPr>
                <p:nvPr/>
              </p:nvCxnSpPr>
              <p:spPr bwMode="auto">
                <a:xfrm>
                  <a:off x="0" y="1704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1" name="AutoShape 159"/>
                <p:cNvCxnSpPr>
                  <a:cxnSpLocks noChangeShapeType="1"/>
                </p:cNvCxnSpPr>
                <p:nvPr/>
              </p:nvCxnSpPr>
              <p:spPr bwMode="auto">
                <a:xfrm>
                  <a:off x="0" y="1988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2" name="AutoShape 160"/>
                <p:cNvCxnSpPr>
                  <a:cxnSpLocks noChangeShapeType="1"/>
                </p:cNvCxnSpPr>
                <p:nvPr/>
              </p:nvCxnSpPr>
              <p:spPr bwMode="auto">
                <a:xfrm>
                  <a:off x="0" y="2272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/>
              </p:spPr>
            </p:cxnSp>
            <p:cxnSp>
              <p:nvCxnSpPr>
                <p:cNvPr id="63" name="AutoShape 161"/>
                <p:cNvCxnSpPr>
                  <a:cxnSpLocks noChangeShapeType="1"/>
                </p:cNvCxnSpPr>
                <p:nvPr/>
              </p:nvCxnSpPr>
              <p:spPr bwMode="auto">
                <a:xfrm>
                  <a:off x="0" y="2556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4" name="AutoShape 162"/>
                <p:cNvCxnSpPr>
                  <a:cxnSpLocks noChangeShapeType="1"/>
                </p:cNvCxnSpPr>
                <p:nvPr/>
              </p:nvCxnSpPr>
              <p:spPr bwMode="auto">
                <a:xfrm>
                  <a:off x="0" y="2840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5" name="AutoShape 163"/>
                <p:cNvCxnSpPr>
                  <a:cxnSpLocks noChangeShapeType="1"/>
                </p:cNvCxnSpPr>
                <p:nvPr/>
              </p:nvCxnSpPr>
              <p:spPr bwMode="auto">
                <a:xfrm>
                  <a:off x="0" y="3124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6" name="AutoShape 16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7" name="AutoShape 165"/>
                <p:cNvCxnSpPr>
                  <a:cxnSpLocks noChangeShapeType="1"/>
                </p:cNvCxnSpPr>
                <p:nvPr/>
              </p:nvCxnSpPr>
              <p:spPr bwMode="auto">
                <a:xfrm>
                  <a:off x="0" y="3408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8" name="AutoShape 166"/>
                <p:cNvCxnSpPr>
                  <a:cxnSpLocks noChangeShapeType="1"/>
                </p:cNvCxnSpPr>
                <p:nvPr/>
              </p:nvCxnSpPr>
              <p:spPr bwMode="auto">
                <a:xfrm>
                  <a:off x="0" y="3692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9" name="AutoShape 167"/>
                <p:cNvCxnSpPr>
                  <a:cxnSpLocks noChangeShapeType="1"/>
                </p:cNvCxnSpPr>
                <p:nvPr/>
              </p:nvCxnSpPr>
              <p:spPr bwMode="auto">
                <a:xfrm>
                  <a:off x="0" y="3976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0" name="AutoShape 168"/>
                <p:cNvCxnSpPr>
                  <a:cxnSpLocks noChangeShapeType="1"/>
                </p:cNvCxnSpPr>
                <p:nvPr/>
              </p:nvCxnSpPr>
              <p:spPr bwMode="auto">
                <a:xfrm>
                  <a:off x="0" y="4260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1" name="AutoShape 169"/>
                <p:cNvCxnSpPr>
                  <a:cxnSpLocks noChangeShapeType="1"/>
                </p:cNvCxnSpPr>
                <p:nvPr/>
              </p:nvCxnSpPr>
              <p:spPr bwMode="auto">
                <a:xfrm>
                  <a:off x="0" y="4544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2" name="AutoShape 170"/>
                <p:cNvCxnSpPr>
                  <a:cxnSpLocks noChangeShapeType="1"/>
                </p:cNvCxnSpPr>
                <p:nvPr/>
              </p:nvCxnSpPr>
              <p:spPr bwMode="auto">
                <a:xfrm>
                  <a:off x="284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3" name="AutoShape 171"/>
                <p:cNvCxnSpPr>
                  <a:cxnSpLocks noChangeShapeType="1"/>
                </p:cNvCxnSpPr>
                <p:nvPr/>
              </p:nvCxnSpPr>
              <p:spPr bwMode="auto">
                <a:xfrm>
                  <a:off x="568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74" name="AutoShape 172"/>
                <p:cNvCxnSpPr>
                  <a:cxnSpLocks noChangeShapeType="1"/>
                </p:cNvCxnSpPr>
                <p:nvPr/>
              </p:nvCxnSpPr>
              <p:spPr bwMode="auto">
                <a:xfrm>
                  <a:off x="852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5" name="AutoShape 173"/>
                <p:cNvCxnSpPr>
                  <a:cxnSpLocks noChangeShapeType="1"/>
                </p:cNvCxnSpPr>
                <p:nvPr/>
              </p:nvCxnSpPr>
              <p:spPr bwMode="auto">
                <a:xfrm>
                  <a:off x="1136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6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142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7" name="AutoShape 175"/>
                <p:cNvCxnSpPr>
                  <a:cxnSpLocks noChangeShapeType="1"/>
                </p:cNvCxnSpPr>
                <p:nvPr/>
              </p:nvCxnSpPr>
              <p:spPr bwMode="auto">
                <a:xfrm>
                  <a:off x="1704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78" name="AutoShape 176"/>
                <p:cNvCxnSpPr>
                  <a:cxnSpLocks noChangeShapeType="1"/>
                </p:cNvCxnSpPr>
                <p:nvPr/>
              </p:nvCxnSpPr>
              <p:spPr bwMode="auto">
                <a:xfrm>
                  <a:off x="1988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9" name="AutoShape 177"/>
                <p:cNvCxnSpPr>
                  <a:cxnSpLocks noChangeShapeType="1"/>
                </p:cNvCxnSpPr>
                <p:nvPr/>
              </p:nvCxnSpPr>
              <p:spPr bwMode="auto">
                <a:xfrm>
                  <a:off x="2272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/>
              </p:spPr>
            </p:cxnSp>
            <p:cxnSp>
              <p:nvCxnSpPr>
                <p:cNvPr id="80" name="AutoShape 178"/>
                <p:cNvCxnSpPr>
                  <a:cxnSpLocks noChangeShapeType="1"/>
                </p:cNvCxnSpPr>
                <p:nvPr/>
              </p:nvCxnSpPr>
              <p:spPr bwMode="auto">
                <a:xfrm>
                  <a:off x="2556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81" name="AutoShape 179"/>
                <p:cNvCxnSpPr>
                  <a:cxnSpLocks noChangeShapeType="1"/>
                </p:cNvCxnSpPr>
                <p:nvPr/>
              </p:nvCxnSpPr>
              <p:spPr bwMode="auto">
                <a:xfrm>
                  <a:off x="284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82" name="AutoShape 180"/>
                <p:cNvCxnSpPr>
                  <a:cxnSpLocks noChangeShapeType="1"/>
                </p:cNvCxnSpPr>
                <p:nvPr/>
              </p:nvCxnSpPr>
              <p:spPr bwMode="auto">
                <a:xfrm>
                  <a:off x="3141" y="16"/>
                  <a:ext cx="0" cy="4528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83" name="AutoShape 181"/>
                <p:cNvCxnSpPr>
                  <a:cxnSpLocks noChangeShapeType="1"/>
                </p:cNvCxnSpPr>
                <p:nvPr/>
              </p:nvCxnSpPr>
              <p:spPr bwMode="auto">
                <a:xfrm>
                  <a:off x="3408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84" name="AutoShape 182"/>
                <p:cNvCxnSpPr>
                  <a:cxnSpLocks noChangeShapeType="1"/>
                </p:cNvCxnSpPr>
                <p:nvPr/>
              </p:nvCxnSpPr>
              <p:spPr bwMode="auto">
                <a:xfrm>
                  <a:off x="3692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85" name="AutoShape 183"/>
                <p:cNvCxnSpPr>
                  <a:cxnSpLocks noChangeShapeType="1"/>
                </p:cNvCxnSpPr>
                <p:nvPr/>
              </p:nvCxnSpPr>
              <p:spPr bwMode="auto">
                <a:xfrm>
                  <a:off x="3976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86" name="AutoShape 184"/>
                <p:cNvCxnSpPr>
                  <a:cxnSpLocks noChangeShapeType="1"/>
                </p:cNvCxnSpPr>
                <p:nvPr/>
              </p:nvCxnSpPr>
              <p:spPr bwMode="auto">
                <a:xfrm>
                  <a:off x="426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87" name="AutoShape 185"/>
                <p:cNvCxnSpPr>
                  <a:cxnSpLocks noChangeShapeType="1"/>
                </p:cNvCxnSpPr>
                <p:nvPr/>
              </p:nvCxnSpPr>
              <p:spPr bwMode="auto">
                <a:xfrm>
                  <a:off x="4544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88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</p:grpSp>
          <p:grpSp>
            <p:nvGrpSpPr>
              <p:cNvPr id="125" name="Группа 124"/>
              <p:cNvGrpSpPr/>
              <p:nvPr/>
            </p:nvGrpSpPr>
            <p:grpSpPr bwMode="auto">
              <a:xfrm>
                <a:off x="6021172" y="2591097"/>
                <a:ext cx="2676989" cy="3295584"/>
                <a:chOff x="0" y="0"/>
                <a:chExt cx="4544" cy="4544"/>
              </a:xfrm>
              <a:grpFill/>
            </p:grpSpPr>
            <p:cxnSp>
              <p:nvCxnSpPr>
                <p:cNvPr id="126" name="AutoShape 152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27" name="AutoShape 153"/>
                <p:cNvCxnSpPr>
                  <a:cxnSpLocks noChangeShapeType="1"/>
                </p:cNvCxnSpPr>
                <p:nvPr/>
              </p:nvCxnSpPr>
              <p:spPr bwMode="auto">
                <a:xfrm>
                  <a:off x="0" y="284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28" name="AutoShape 154"/>
                <p:cNvCxnSpPr>
                  <a:cxnSpLocks noChangeShapeType="1"/>
                </p:cNvCxnSpPr>
                <p:nvPr/>
              </p:nvCxnSpPr>
              <p:spPr bwMode="auto">
                <a:xfrm>
                  <a:off x="0" y="568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29" name="AutoShape 155"/>
                <p:cNvCxnSpPr>
                  <a:cxnSpLocks noChangeShapeType="1"/>
                </p:cNvCxnSpPr>
                <p:nvPr/>
              </p:nvCxnSpPr>
              <p:spPr bwMode="auto">
                <a:xfrm>
                  <a:off x="0" y="852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30" name="AutoShape 156"/>
                <p:cNvCxnSpPr>
                  <a:cxnSpLocks noChangeShapeType="1"/>
                </p:cNvCxnSpPr>
                <p:nvPr/>
              </p:nvCxnSpPr>
              <p:spPr bwMode="auto">
                <a:xfrm>
                  <a:off x="0" y="1136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31" name="AutoShape 157"/>
                <p:cNvCxnSpPr>
                  <a:cxnSpLocks noChangeShapeType="1"/>
                </p:cNvCxnSpPr>
                <p:nvPr/>
              </p:nvCxnSpPr>
              <p:spPr bwMode="auto">
                <a:xfrm>
                  <a:off x="0" y="1420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32" name="AutoShape 158"/>
                <p:cNvCxnSpPr>
                  <a:cxnSpLocks noChangeShapeType="1"/>
                </p:cNvCxnSpPr>
                <p:nvPr/>
              </p:nvCxnSpPr>
              <p:spPr bwMode="auto">
                <a:xfrm>
                  <a:off x="0" y="1704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33" name="AutoShape 159"/>
                <p:cNvCxnSpPr>
                  <a:cxnSpLocks noChangeShapeType="1"/>
                </p:cNvCxnSpPr>
                <p:nvPr/>
              </p:nvCxnSpPr>
              <p:spPr bwMode="auto">
                <a:xfrm>
                  <a:off x="0" y="1988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34" name="AutoShape 160"/>
                <p:cNvCxnSpPr>
                  <a:cxnSpLocks noChangeShapeType="1"/>
                </p:cNvCxnSpPr>
                <p:nvPr/>
              </p:nvCxnSpPr>
              <p:spPr bwMode="auto">
                <a:xfrm>
                  <a:off x="0" y="2272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/>
              </p:spPr>
            </p:cxnSp>
            <p:cxnSp>
              <p:nvCxnSpPr>
                <p:cNvPr id="135" name="AutoShape 161"/>
                <p:cNvCxnSpPr>
                  <a:cxnSpLocks noChangeShapeType="1"/>
                </p:cNvCxnSpPr>
                <p:nvPr/>
              </p:nvCxnSpPr>
              <p:spPr bwMode="auto">
                <a:xfrm>
                  <a:off x="0" y="2556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36" name="AutoShape 162"/>
                <p:cNvCxnSpPr>
                  <a:cxnSpLocks noChangeShapeType="1"/>
                </p:cNvCxnSpPr>
                <p:nvPr/>
              </p:nvCxnSpPr>
              <p:spPr bwMode="auto">
                <a:xfrm>
                  <a:off x="0" y="2840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37" name="AutoShape 163"/>
                <p:cNvCxnSpPr>
                  <a:cxnSpLocks noChangeShapeType="1"/>
                </p:cNvCxnSpPr>
                <p:nvPr/>
              </p:nvCxnSpPr>
              <p:spPr bwMode="auto">
                <a:xfrm>
                  <a:off x="0" y="3124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38" name="AutoShape 16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39" name="AutoShape 165"/>
                <p:cNvCxnSpPr>
                  <a:cxnSpLocks noChangeShapeType="1"/>
                </p:cNvCxnSpPr>
                <p:nvPr/>
              </p:nvCxnSpPr>
              <p:spPr bwMode="auto">
                <a:xfrm>
                  <a:off x="0" y="3408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40" name="AutoShape 166"/>
                <p:cNvCxnSpPr>
                  <a:cxnSpLocks noChangeShapeType="1"/>
                </p:cNvCxnSpPr>
                <p:nvPr/>
              </p:nvCxnSpPr>
              <p:spPr bwMode="auto">
                <a:xfrm>
                  <a:off x="0" y="3692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41" name="AutoShape 167"/>
                <p:cNvCxnSpPr>
                  <a:cxnSpLocks noChangeShapeType="1"/>
                </p:cNvCxnSpPr>
                <p:nvPr/>
              </p:nvCxnSpPr>
              <p:spPr bwMode="auto">
                <a:xfrm>
                  <a:off x="0" y="3976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42" name="AutoShape 168"/>
                <p:cNvCxnSpPr>
                  <a:cxnSpLocks noChangeShapeType="1"/>
                </p:cNvCxnSpPr>
                <p:nvPr/>
              </p:nvCxnSpPr>
              <p:spPr bwMode="auto">
                <a:xfrm>
                  <a:off x="0" y="4260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43" name="AutoShape 169"/>
                <p:cNvCxnSpPr>
                  <a:cxnSpLocks noChangeShapeType="1"/>
                </p:cNvCxnSpPr>
                <p:nvPr/>
              </p:nvCxnSpPr>
              <p:spPr bwMode="auto">
                <a:xfrm>
                  <a:off x="0" y="4544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44" name="AutoShape 170"/>
                <p:cNvCxnSpPr>
                  <a:cxnSpLocks noChangeShapeType="1"/>
                </p:cNvCxnSpPr>
                <p:nvPr/>
              </p:nvCxnSpPr>
              <p:spPr bwMode="auto">
                <a:xfrm>
                  <a:off x="284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45" name="AutoShape 171"/>
                <p:cNvCxnSpPr>
                  <a:cxnSpLocks noChangeShapeType="1"/>
                </p:cNvCxnSpPr>
                <p:nvPr/>
              </p:nvCxnSpPr>
              <p:spPr bwMode="auto">
                <a:xfrm>
                  <a:off x="568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146" name="AutoShape 172"/>
                <p:cNvCxnSpPr>
                  <a:cxnSpLocks noChangeShapeType="1"/>
                </p:cNvCxnSpPr>
                <p:nvPr/>
              </p:nvCxnSpPr>
              <p:spPr bwMode="auto">
                <a:xfrm>
                  <a:off x="852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47" name="AutoShape 173"/>
                <p:cNvCxnSpPr>
                  <a:cxnSpLocks noChangeShapeType="1"/>
                </p:cNvCxnSpPr>
                <p:nvPr/>
              </p:nvCxnSpPr>
              <p:spPr bwMode="auto">
                <a:xfrm>
                  <a:off x="1136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48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142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49" name="AutoShape 175"/>
                <p:cNvCxnSpPr>
                  <a:cxnSpLocks noChangeShapeType="1"/>
                </p:cNvCxnSpPr>
                <p:nvPr/>
              </p:nvCxnSpPr>
              <p:spPr bwMode="auto">
                <a:xfrm>
                  <a:off x="1704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150" name="AutoShape 176"/>
                <p:cNvCxnSpPr>
                  <a:cxnSpLocks noChangeShapeType="1"/>
                </p:cNvCxnSpPr>
                <p:nvPr/>
              </p:nvCxnSpPr>
              <p:spPr bwMode="auto">
                <a:xfrm>
                  <a:off x="1988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51" name="AutoShape 177"/>
                <p:cNvCxnSpPr>
                  <a:cxnSpLocks noChangeShapeType="1"/>
                </p:cNvCxnSpPr>
                <p:nvPr/>
              </p:nvCxnSpPr>
              <p:spPr bwMode="auto">
                <a:xfrm>
                  <a:off x="2272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/>
              </p:spPr>
            </p:cxnSp>
            <p:cxnSp>
              <p:nvCxnSpPr>
                <p:cNvPr id="152" name="AutoShape 178"/>
                <p:cNvCxnSpPr>
                  <a:cxnSpLocks noChangeShapeType="1"/>
                </p:cNvCxnSpPr>
                <p:nvPr/>
              </p:nvCxnSpPr>
              <p:spPr bwMode="auto">
                <a:xfrm>
                  <a:off x="2556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53" name="AutoShape 179"/>
                <p:cNvCxnSpPr>
                  <a:cxnSpLocks noChangeShapeType="1"/>
                </p:cNvCxnSpPr>
                <p:nvPr/>
              </p:nvCxnSpPr>
              <p:spPr bwMode="auto">
                <a:xfrm>
                  <a:off x="284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154" name="AutoShape 180"/>
                <p:cNvCxnSpPr>
                  <a:cxnSpLocks noChangeShapeType="1"/>
                </p:cNvCxnSpPr>
                <p:nvPr/>
              </p:nvCxnSpPr>
              <p:spPr bwMode="auto">
                <a:xfrm>
                  <a:off x="3141" y="16"/>
                  <a:ext cx="0" cy="4528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55" name="AutoShape 181"/>
                <p:cNvCxnSpPr>
                  <a:cxnSpLocks noChangeShapeType="1"/>
                </p:cNvCxnSpPr>
                <p:nvPr/>
              </p:nvCxnSpPr>
              <p:spPr bwMode="auto">
                <a:xfrm>
                  <a:off x="3408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56" name="AutoShape 182"/>
                <p:cNvCxnSpPr>
                  <a:cxnSpLocks noChangeShapeType="1"/>
                </p:cNvCxnSpPr>
                <p:nvPr/>
              </p:nvCxnSpPr>
              <p:spPr bwMode="auto">
                <a:xfrm>
                  <a:off x="3692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57" name="AutoShape 183"/>
                <p:cNvCxnSpPr>
                  <a:cxnSpLocks noChangeShapeType="1"/>
                </p:cNvCxnSpPr>
                <p:nvPr/>
              </p:nvCxnSpPr>
              <p:spPr bwMode="auto">
                <a:xfrm>
                  <a:off x="3976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158" name="AutoShape 184"/>
                <p:cNvCxnSpPr>
                  <a:cxnSpLocks noChangeShapeType="1"/>
                </p:cNvCxnSpPr>
                <p:nvPr/>
              </p:nvCxnSpPr>
              <p:spPr bwMode="auto">
                <a:xfrm>
                  <a:off x="426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59" name="AutoShape 185"/>
                <p:cNvCxnSpPr>
                  <a:cxnSpLocks noChangeShapeType="1"/>
                </p:cNvCxnSpPr>
                <p:nvPr/>
              </p:nvCxnSpPr>
              <p:spPr bwMode="auto">
                <a:xfrm>
                  <a:off x="4544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60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</p:grpSp>
          <p:grpSp>
            <p:nvGrpSpPr>
              <p:cNvPr id="161" name="Группа 160"/>
              <p:cNvGrpSpPr/>
              <p:nvPr/>
            </p:nvGrpSpPr>
            <p:grpSpPr bwMode="auto">
              <a:xfrm>
                <a:off x="670845" y="2591097"/>
                <a:ext cx="2676989" cy="3295584"/>
                <a:chOff x="0" y="0"/>
                <a:chExt cx="4544" cy="4544"/>
              </a:xfrm>
              <a:grpFill/>
            </p:grpSpPr>
            <p:cxnSp>
              <p:nvCxnSpPr>
                <p:cNvPr id="162" name="AutoShape 152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63" name="AutoShape 153"/>
                <p:cNvCxnSpPr>
                  <a:cxnSpLocks noChangeShapeType="1"/>
                </p:cNvCxnSpPr>
                <p:nvPr/>
              </p:nvCxnSpPr>
              <p:spPr bwMode="auto">
                <a:xfrm>
                  <a:off x="0" y="284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64" name="AutoShape 154"/>
                <p:cNvCxnSpPr>
                  <a:cxnSpLocks noChangeShapeType="1"/>
                </p:cNvCxnSpPr>
                <p:nvPr/>
              </p:nvCxnSpPr>
              <p:spPr bwMode="auto">
                <a:xfrm>
                  <a:off x="0" y="568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65" name="AutoShape 155"/>
                <p:cNvCxnSpPr>
                  <a:cxnSpLocks noChangeShapeType="1"/>
                </p:cNvCxnSpPr>
                <p:nvPr/>
              </p:nvCxnSpPr>
              <p:spPr bwMode="auto">
                <a:xfrm>
                  <a:off x="0" y="852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66" name="AutoShape 156"/>
                <p:cNvCxnSpPr>
                  <a:cxnSpLocks noChangeShapeType="1"/>
                </p:cNvCxnSpPr>
                <p:nvPr/>
              </p:nvCxnSpPr>
              <p:spPr bwMode="auto">
                <a:xfrm>
                  <a:off x="0" y="1136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67" name="AutoShape 157"/>
                <p:cNvCxnSpPr>
                  <a:cxnSpLocks noChangeShapeType="1"/>
                </p:cNvCxnSpPr>
                <p:nvPr/>
              </p:nvCxnSpPr>
              <p:spPr bwMode="auto">
                <a:xfrm>
                  <a:off x="0" y="1420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68" name="AutoShape 158"/>
                <p:cNvCxnSpPr>
                  <a:cxnSpLocks noChangeShapeType="1"/>
                </p:cNvCxnSpPr>
                <p:nvPr/>
              </p:nvCxnSpPr>
              <p:spPr bwMode="auto">
                <a:xfrm>
                  <a:off x="0" y="1704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69" name="AutoShape 159"/>
                <p:cNvCxnSpPr>
                  <a:cxnSpLocks noChangeShapeType="1"/>
                </p:cNvCxnSpPr>
                <p:nvPr/>
              </p:nvCxnSpPr>
              <p:spPr bwMode="auto">
                <a:xfrm>
                  <a:off x="0" y="1988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70" name="AutoShape 160"/>
                <p:cNvCxnSpPr>
                  <a:cxnSpLocks noChangeShapeType="1"/>
                </p:cNvCxnSpPr>
                <p:nvPr/>
              </p:nvCxnSpPr>
              <p:spPr bwMode="auto">
                <a:xfrm>
                  <a:off x="0" y="2272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/>
              </p:spPr>
            </p:cxnSp>
            <p:cxnSp>
              <p:nvCxnSpPr>
                <p:cNvPr id="171" name="AutoShape 161"/>
                <p:cNvCxnSpPr>
                  <a:cxnSpLocks noChangeShapeType="1"/>
                </p:cNvCxnSpPr>
                <p:nvPr/>
              </p:nvCxnSpPr>
              <p:spPr bwMode="auto">
                <a:xfrm>
                  <a:off x="0" y="2556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72" name="AutoShape 162"/>
                <p:cNvCxnSpPr>
                  <a:cxnSpLocks noChangeShapeType="1"/>
                </p:cNvCxnSpPr>
                <p:nvPr/>
              </p:nvCxnSpPr>
              <p:spPr bwMode="auto">
                <a:xfrm>
                  <a:off x="0" y="2840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73" name="AutoShape 163"/>
                <p:cNvCxnSpPr>
                  <a:cxnSpLocks noChangeShapeType="1"/>
                </p:cNvCxnSpPr>
                <p:nvPr/>
              </p:nvCxnSpPr>
              <p:spPr bwMode="auto">
                <a:xfrm>
                  <a:off x="0" y="3124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74" name="AutoShape 16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75" name="AutoShape 165"/>
                <p:cNvCxnSpPr>
                  <a:cxnSpLocks noChangeShapeType="1"/>
                </p:cNvCxnSpPr>
                <p:nvPr/>
              </p:nvCxnSpPr>
              <p:spPr bwMode="auto">
                <a:xfrm>
                  <a:off x="0" y="3408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76" name="AutoShape 166"/>
                <p:cNvCxnSpPr>
                  <a:cxnSpLocks noChangeShapeType="1"/>
                </p:cNvCxnSpPr>
                <p:nvPr/>
              </p:nvCxnSpPr>
              <p:spPr bwMode="auto">
                <a:xfrm>
                  <a:off x="0" y="3692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77" name="AutoShape 167"/>
                <p:cNvCxnSpPr>
                  <a:cxnSpLocks noChangeShapeType="1"/>
                </p:cNvCxnSpPr>
                <p:nvPr/>
              </p:nvCxnSpPr>
              <p:spPr bwMode="auto">
                <a:xfrm>
                  <a:off x="0" y="3976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78" name="AutoShape 168"/>
                <p:cNvCxnSpPr>
                  <a:cxnSpLocks noChangeShapeType="1"/>
                </p:cNvCxnSpPr>
                <p:nvPr/>
              </p:nvCxnSpPr>
              <p:spPr bwMode="auto">
                <a:xfrm>
                  <a:off x="0" y="4260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79" name="AutoShape 169"/>
                <p:cNvCxnSpPr>
                  <a:cxnSpLocks noChangeShapeType="1"/>
                </p:cNvCxnSpPr>
                <p:nvPr/>
              </p:nvCxnSpPr>
              <p:spPr bwMode="auto">
                <a:xfrm>
                  <a:off x="0" y="4544"/>
                  <a:ext cx="4544" cy="0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80" name="AutoShape 170"/>
                <p:cNvCxnSpPr>
                  <a:cxnSpLocks noChangeShapeType="1"/>
                </p:cNvCxnSpPr>
                <p:nvPr/>
              </p:nvCxnSpPr>
              <p:spPr bwMode="auto">
                <a:xfrm>
                  <a:off x="284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81" name="AutoShape 171"/>
                <p:cNvCxnSpPr>
                  <a:cxnSpLocks noChangeShapeType="1"/>
                </p:cNvCxnSpPr>
                <p:nvPr/>
              </p:nvCxnSpPr>
              <p:spPr bwMode="auto">
                <a:xfrm>
                  <a:off x="568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182" name="AutoShape 172"/>
                <p:cNvCxnSpPr>
                  <a:cxnSpLocks noChangeShapeType="1"/>
                </p:cNvCxnSpPr>
                <p:nvPr/>
              </p:nvCxnSpPr>
              <p:spPr bwMode="auto">
                <a:xfrm>
                  <a:off x="852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83" name="AutoShape 173"/>
                <p:cNvCxnSpPr>
                  <a:cxnSpLocks noChangeShapeType="1"/>
                </p:cNvCxnSpPr>
                <p:nvPr/>
              </p:nvCxnSpPr>
              <p:spPr bwMode="auto">
                <a:xfrm>
                  <a:off x="1136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84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142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85" name="AutoShape 175"/>
                <p:cNvCxnSpPr>
                  <a:cxnSpLocks noChangeShapeType="1"/>
                </p:cNvCxnSpPr>
                <p:nvPr/>
              </p:nvCxnSpPr>
              <p:spPr bwMode="auto">
                <a:xfrm>
                  <a:off x="1704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186" name="AutoShape 176"/>
                <p:cNvCxnSpPr>
                  <a:cxnSpLocks noChangeShapeType="1"/>
                </p:cNvCxnSpPr>
                <p:nvPr/>
              </p:nvCxnSpPr>
              <p:spPr bwMode="auto">
                <a:xfrm>
                  <a:off x="1988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87" name="AutoShape 177"/>
                <p:cNvCxnSpPr>
                  <a:cxnSpLocks noChangeShapeType="1"/>
                </p:cNvCxnSpPr>
                <p:nvPr/>
              </p:nvCxnSpPr>
              <p:spPr bwMode="auto">
                <a:xfrm>
                  <a:off x="2272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/>
              </p:spPr>
            </p:cxnSp>
            <p:cxnSp>
              <p:nvCxnSpPr>
                <p:cNvPr id="188" name="AutoShape 178"/>
                <p:cNvCxnSpPr>
                  <a:cxnSpLocks noChangeShapeType="1"/>
                </p:cNvCxnSpPr>
                <p:nvPr/>
              </p:nvCxnSpPr>
              <p:spPr bwMode="auto">
                <a:xfrm>
                  <a:off x="2556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89" name="AutoShape 179"/>
                <p:cNvCxnSpPr>
                  <a:cxnSpLocks noChangeShapeType="1"/>
                </p:cNvCxnSpPr>
                <p:nvPr/>
              </p:nvCxnSpPr>
              <p:spPr bwMode="auto">
                <a:xfrm>
                  <a:off x="284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190" name="AutoShape 180"/>
                <p:cNvCxnSpPr>
                  <a:cxnSpLocks noChangeShapeType="1"/>
                </p:cNvCxnSpPr>
                <p:nvPr/>
              </p:nvCxnSpPr>
              <p:spPr bwMode="auto">
                <a:xfrm>
                  <a:off x="3141" y="16"/>
                  <a:ext cx="0" cy="4528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91" name="AutoShape 181"/>
                <p:cNvCxnSpPr>
                  <a:cxnSpLocks noChangeShapeType="1"/>
                </p:cNvCxnSpPr>
                <p:nvPr/>
              </p:nvCxnSpPr>
              <p:spPr bwMode="auto">
                <a:xfrm>
                  <a:off x="3408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92" name="AutoShape 182"/>
                <p:cNvCxnSpPr>
                  <a:cxnSpLocks noChangeShapeType="1"/>
                </p:cNvCxnSpPr>
                <p:nvPr/>
              </p:nvCxnSpPr>
              <p:spPr bwMode="auto">
                <a:xfrm>
                  <a:off x="3692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93" name="AutoShape 183"/>
                <p:cNvCxnSpPr>
                  <a:cxnSpLocks noChangeShapeType="1"/>
                </p:cNvCxnSpPr>
                <p:nvPr/>
              </p:nvCxnSpPr>
              <p:spPr bwMode="auto">
                <a:xfrm>
                  <a:off x="3976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194" name="AutoShape 184"/>
                <p:cNvCxnSpPr>
                  <a:cxnSpLocks noChangeShapeType="1"/>
                </p:cNvCxnSpPr>
                <p:nvPr/>
              </p:nvCxnSpPr>
              <p:spPr bwMode="auto">
                <a:xfrm>
                  <a:off x="426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95" name="AutoShape 185"/>
                <p:cNvCxnSpPr>
                  <a:cxnSpLocks noChangeShapeType="1"/>
                </p:cNvCxnSpPr>
                <p:nvPr/>
              </p:nvCxnSpPr>
              <p:spPr bwMode="auto">
                <a:xfrm>
                  <a:off x="4544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196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grp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</p:grpSp>
        </p:grpSp>
        <p:grpSp>
          <p:nvGrpSpPr>
            <p:cNvPr id="52" name="Группа 51"/>
            <p:cNvGrpSpPr/>
            <p:nvPr/>
          </p:nvGrpSpPr>
          <p:grpSpPr>
            <a:xfrm>
              <a:off x="670845" y="1997919"/>
              <a:ext cx="8027315" cy="3894381"/>
              <a:chOff x="651971" y="1844494"/>
              <a:chExt cx="8027315" cy="3894381"/>
            </a:xfrm>
            <a:grpFill/>
          </p:grpSpPr>
          <p:grpSp>
            <p:nvGrpSpPr>
              <p:cNvPr id="3" name="Группа 2"/>
              <p:cNvGrpSpPr/>
              <p:nvPr/>
            </p:nvGrpSpPr>
            <p:grpSpPr>
              <a:xfrm>
                <a:off x="651971" y="1844494"/>
                <a:ext cx="8027315" cy="3894381"/>
                <a:chOff x="136096" y="-297271"/>
                <a:chExt cx="5923654" cy="2568575"/>
              </a:xfrm>
              <a:grpFill/>
            </p:grpSpPr>
            <p:grpSp>
              <p:nvGrpSpPr>
                <p:cNvPr id="4" name="Группа 3"/>
                <p:cNvGrpSpPr/>
                <p:nvPr/>
              </p:nvGrpSpPr>
              <p:grpSpPr>
                <a:xfrm>
                  <a:off x="136096" y="-297271"/>
                  <a:ext cx="5923654" cy="2568575"/>
                  <a:chOff x="136096" y="-297271"/>
                  <a:chExt cx="5923654" cy="2568575"/>
                </a:xfrm>
                <a:grpFill/>
              </p:grpSpPr>
              <p:cxnSp>
                <p:nvCxnSpPr>
                  <p:cNvPr id="10" name="Прямая со стрелкой 9"/>
                  <p:cNvCxnSpPr/>
                  <p:nvPr/>
                </p:nvCxnSpPr>
                <p:spPr>
                  <a:xfrm flipV="1">
                    <a:off x="3088256" y="94891"/>
                    <a:ext cx="0" cy="2164080"/>
                  </a:xfrm>
                  <a:prstGeom prst="straightConnector1">
                    <a:avLst/>
                  </a:prstGeom>
                  <a:grpFill/>
                  <a:ln w="381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Прямая со стрелкой 10"/>
                  <p:cNvCxnSpPr/>
                  <p:nvPr/>
                </p:nvCxnSpPr>
                <p:spPr>
                  <a:xfrm>
                    <a:off x="136096" y="1167034"/>
                    <a:ext cx="5923654" cy="7692"/>
                  </a:xfrm>
                  <a:prstGeom prst="straightConnector1">
                    <a:avLst/>
                  </a:prstGeom>
                  <a:grpFill/>
                  <a:ln w="381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" name="Поле 2085"/>
                  <p:cNvSpPr txBox="1"/>
                  <p:nvPr/>
                </p:nvSpPr>
                <p:spPr>
                  <a:xfrm>
                    <a:off x="2484407" y="1026544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3" name="Поле 2084"/>
                  <p:cNvSpPr txBox="1"/>
                  <p:nvPr/>
                </p:nvSpPr>
                <p:spPr>
                  <a:xfrm>
                    <a:off x="5713324" y="905774"/>
                    <a:ext cx="265201" cy="279783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х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4" name="Поле 2200"/>
                  <p:cNvSpPr txBox="1"/>
                  <p:nvPr/>
                </p:nvSpPr>
                <p:spPr>
                  <a:xfrm>
                    <a:off x="3087717" y="0"/>
                    <a:ext cx="371475" cy="36703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у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5" name="Поле 2081"/>
                  <p:cNvSpPr txBox="1"/>
                  <p:nvPr/>
                </p:nvSpPr>
                <p:spPr>
                  <a:xfrm>
                    <a:off x="3459192" y="1035170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6" name="Поле 2078"/>
                  <p:cNvSpPr txBox="1"/>
                  <p:nvPr/>
                </p:nvSpPr>
                <p:spPr>
                  <a:xfrm>
                    <a:off x="4951562" y="1035170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" name="Поле 2077"/>
                  <p:cNvSpPr txBox="1"/>
                  <p:nvPr/>
                </p:nvSpPr>
                <p:spPr>
                  <a:xfrm>
                    <a:off x="5469147" y="1035170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8" name="Поле 2076"/>
                  <p:cNvSpPr txBox="1"/>
                  <p:nvPr/>
                </p:nvSpPr>
                <p:spPr>
                  <a:xfrm>
                    <a:off x="1984075" y="1026544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9" name="Поле 2075"/>
                  <p:cNvSpPr txBox="1"/>
                  <p:nvPr/>
                </p:nvSpPr>
                <p:spPr>
                  <a:xfrm>
                    <a:off x="1470202" y="1026544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" name="Поле 2074"/>
                  <p:cNvSpPr txBox="1"/>
                  <p:nvPr/>
                </p:nvSpPr>
                <p:spPr>
                  <a:xfrm>
                    <a:off x="983411" y="1035170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" name="Поле 2073"/>
                  <p:cNvSpPr txBox="1"/>
                  <p:nvPr/>
                </p:nvSpPr>
                <p:spPr>
                  <a:xfrm>
                    <a:off x="500332" y="1026544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flipV="1">
                    <a:off x="4580626" y="103517"/>
                    <a:ext cx="0" cy="216408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flipV="1">
                    <a:off x="1621019" y="107224"/>
                    <a:ext cx="0" cy="216408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Поле 2201"/>
                  <p:cNvSpPr txBox="1"/>
                  <p:nvPr/>
                </p:nvSpPr>
                <p:spPr>
                  <a:xfrm>
                    <a:off x="2712184" y="-297271"/>
                    <a:ext cx="989965" cy="404495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y</a:t>
                    </a:r>
                    <a:r>
                      <a:rPr lang="ru-RU" sz="2400" b="1" dirty="0"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 = с</a:t>
                    </a:r>
                    <a:r>
                      <a:rPr lang="en-US" sz="2400" b="1" dirty="0"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tg x</a:t>
                    </a:r>
                    <a:endParaRPr lang="ru-RU" sz="2400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5" name="Поле 2072"/>
                  <p:cNvSpPr txBox="1"/>
                  <p:nvPr/>
                </p:nvSpPr>
                <p:spPr>
                  <a:xfrm>
                    <a:off x="4509179" y="923027"/>
                    <a:ext cx="371475" cy="36703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π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6" name="Поле 2071"/>
                  <p:cNvSpPr txBox="1"/>
                  <p:nvPr/>
                </p:nvSpPr>
                <p:spPr>
                  <a:xfrm>
                    <a:off x="2868901" y="582666"/>
                    <a:ext cx="250080" cy="325206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1</a:t>
                    </a:r>
                    <a:endParaRPr lang="ru-RU" sz="16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7" name="Поле 2070"/>
                  <p:cNvSpPr txBox="1"/>
                  <p:nvPr/>
                </p:nvSpPr>
                <p:spPr>
                  <a:xfrm>
                    <a:off x="2810489" y="1463967"/>
                    <a:ext cx="371475" cy="260989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-1</a:t>
                    </a:r>
                    <a:endParaRPr lang="ru-RU" sz="16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8" name="Поле 2069"/>
                  <p:cNvSpPr txBox="1"/>
                  <p:nvPr/>
                </p:nvSpPr>
                <p:spPr>
                  <a:xfrm>
                    <a:off x="1316036" y="914425"/>
                    <a:ext cx="371475" cy="36703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-π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9" name="Полилиния 28"/>
                  <p:cNvSpPr/>
                  <p:nvPr/>
                </p:nvSpPr>
                <p:spPr>
                  <a:xfrm flipH="1">
                    <a:off x="3381554" y="86264"/>
                    <a:ext cx="450215" cy="1080770"/>
                  </a:xfrm>
                  <a:custGeom>
                    <a:avLst/>
                    <a:gdLst>
                      <a:gd name="connsiteX0" fmla="*/ 0 w 472191"/>
                      <a:gd name="connsiteY0" fmla="*/ 1079292 h 1079292"/>
                      <a:gd name="connsiteX1" fmla="*/ 247338 w 472191"/>
                      <a:gd name="connsiteY1" fmla="*/ 824459 h 1079292"/>
                      <a:gd name="connsiteX2" fmla="*/ 382250 w 472191"/>
                      <a:gd name="connsiteY2" fmla="*/ 562131 h 1079292"/>
                      <a:gd name="connsiteX3" fmla="*/ 472191 w 472191"/>
                      <a:gd name="connsiteY3" fmla="*/ 0 h 1079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2191" h="1079292">
                        <a:moveTo>
                          <a:pt x="0" y="1079292"/>
                        </a:moveTo>
                        <a:cubicBezTo>
                          <a:pt x="91815" y="994972"/>
                          <a:pt x="183630" y="910653"/>
                          <a:pt x="247338" y="824459"/>
                        </a:cubicBezTo>
                        <a:cubicBezTo>
                          <a:pt x="311046" y="738265"/>
                          <a:pt x="344775" y="699541"/>
                          <a:pt x="382250" y="562131"/>
                        </a:cubicBezTo>
                        <a:cubicBezTo>
                          <a:pt x="419725" y="424721"/>
                          <a:pt x="457201" y="91190"/>
                          <a:pt x="472191" y="0"/>
                        </a:cubicBezTo>
                      </a:path>
                    </a:pathLst>
                  </a:custGeom>
                  <a:grpFill/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0" name="Поле 2065"/>
                      <p:cNvSpPr txBox="1"/>
                      <p:nvPr/>
                    </p:nvSpPr>
                    <p:spPr>
                      <a:xfrm>
                        <a:off x="3674852" y="733245"/>
                        <a:ext cx="409450" cy="516890"/>
                      </a:xfrm>
                      <a:prstGeom prst="rect">
                        <a:avLst/>
                      </a:prstGeom>
                      <a:grp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0" name="Поле 2065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3674852" y="733245"/>
                        <a:ext cx="409450" cy="516890"/>
                      </a:xfrm>
                      <a:prstGeom prst="rect">
                        <a:avLst/>
                      </a:prstGeom>
                      <a:blipFill rotWithShape="1">
                        <a:blip r:embed="rId3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1" name="Поле 2064"/>
                      <p:cNvSpPr txBox="1"/>
                      <p:nvPr/>
                    </p:nvSpPr>
                    <p:spPr>
                      <a:xfrm>
                        <a:off x="2058643" y="733245"/>
                        <a:ext cx="471764" cy="516890"/>
                      </a:xfrm>
                      <a:prstGeom prst="rect">
                        <a:avLst/>
                      </a:prstGeom>
                      <a:grp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1" name="Поле 2064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058643" y="733245"/>
                        <a:ext cx="471764" cy="516890"/>
                      </a:xfrm>
                      <a:prstGeom prst="rect">
                        <a:avLst/>
                      </a:prstGeom>
                      <a:blipFill rotWithShape="1">
                        <a:blip r:embed="rId4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3" name="Поле 2062"/>
                      <p:cNvSpPr txBox="1"/>
                      <p:nvPr/>
                    </p:nvSpPr>
                    <p:spPr>
                      <a:xfrm>
                        <a:off x="5076339" y="701100"/>
                        <a:ext cx="501650" cy="516890"/>
                      </a:xfrm>
                      <a:prstGeom prst="rect">
                        <a:avLst/>
                      </a:prstGeom>
                      <a:grp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𝟑</m:t>
                                  </m:r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3" name="Поле 206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076339" y="701100"/>
                        <a:ext cx="501650" cy="516890"/>
                      </a:xfrm>
                      <a:prstGeom prst="rect">
                        <a:avLst/>
                      </a:prstGeom>
                      <a:blipFill rotWithShape="1">
                        <a:blip r:embed="rId5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4" name="Поле 206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81222" y="923027"/>
                    <a:ext cx="389255" cy="42672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0</a:t>
                    </a:r>
                    <a:endParaRPr lang="ru-RU" sz="110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5" name="Полилиния 34"/>
                  <p:cNvSpPr/>
                  <p:nvPr/>
                </p:nvSpPr>
                <p:spPr>
                  <a:xfrm flipH="1">
                    <a:off x="1916230" y="86264"/>
                    <a:ext cx="450215" cy="1080770"/>
                  </a:xfrm>
                  <a:custGeom>
                    <a:avLst/>
                    <a:gdLst>
                      <a:gd name="connsiteX0" fmla="*/ 0 w 472191"/>
                      <a:gd name="connsiteY0" fmla="*/ 1079292 h 1079292"/>
                      <a:gd name="connsiteX1" fmla="*/ 247338 w 472191"/>
                      <a:gd name="connsiteY1" fmla="*/ 824459 h 1079292"/>
                      <a:gd name="connsiteX2" fmla="*/ 382250 w 472191"/>
                      <a:gd name="connsiteY2" fmla="*/ 562131 h 1079292"/>
                      <a:gd name="connsiteX3" fmla="*/ 472191 w 472191"/>
                      <a:gd name="connsiteY3" fmla="*/ 0 h 1079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2191" h="1079292">
                        <a:moveTo>
                          <a:pt x="0" y="1079292"/>
                        </a:moveTo>
                        <a:cubicBezTo>
                          <a:pt x="91815" y="994972"/>
                          <a:pt x="183630" y="910653"/>
                          <a:pt x="247338" y="824459"/>
                        </a:cubicBezTo>
                        <a:cubicBezTo>
                          <a:pt x="311046" y="738265"/>
                          <a:pt x="344775" y="699541"/>
                          <a:pt x="382250" y="562131"/>
                        </a:cubicBezTo>
                        <a:cubicBezTo>
                          <a:pt x="419725" y="424721"/>
                          <a:pt x="457201" y="91190"/>
                          <a:pt x="472191" y="0"/>
                        </a:cubicBezTo>
                      </a:path>
                    </a:pathLst>
                  </a:custGeom>
                  <a:grpFill/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6" name="Полилиния 35"/>
                  <p:cNvSpPr/>
                  <p:nvPr/>
                </p:nvSpPr>
                <p:spPr>
                  <a:xfrm flipH="1">
                    <a:off x="396815" y="86264"/>
                    <a:ext cx="450215" cy="1080770"/>
                  </a:xfrm>
                  <a:custGeom>
                    <a:avLst/>
                    <a:gdLst>
                      <a:gd name="connsiteX0" fmla="*/ 0 w 472191"/>
                      <a:gd name="connsiteY0" fmla="*/ 1079292 h 1079292"/>
                      <a:gd name="connsiteX1" fmla="*/ 247338 w 472191"/>
                      <a:gd name="connsiteY1" fmla="*/ 824459 h 1079292"/>
                      <a:gd name="connsiteX2" fmla="*/ 382250 w 472191"/>
                      <a:gd name="connsiteY2" fmla="*/ 562131 h 1079292"/>
                      <a:gd name="connsiteX3" fmla="*/ 472191 w 472191"/>
                      <a:gd name="connsiteY3" fmla="*/ 0 h 1079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2191" h="1079292">
                        <a:moveTo>
                          <a:pt x="0" y="1079292"/>
                        </a:moveTo>
                        <a:cubicBezTo>
                          <a:pt x="91815" y="994972"/>
                          <a:pt x="183630" y="910653"/>
                          <a:pt x="247338" y="824459"/>
                        </a:cubicBezTo>
                        <a:cubicBezTo>
                          <a:pt x="311046" y="738265"/>
                          <a:pt x="344775" y="699541"/>
                          <a:pt x="382250" y="562131"/>
                        </a:cubicBezTo>
                        <a:cubicBezTo>
                          <a:pt x="419725" y="424721"/>
                          <a:pt x="457201" y="91190"/>
                          <a:pt x="472191" y="0"/>
                        </a:cubicBezTo>
                      </a:path>
                    </a:pathLst>
                  </a:custGeom>
                  <a:grpFill/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7" name="Полилиния 36"/>
                  <p:cNvSpPr/>
                  <p:nvPr/>
                </p:nvSpPr>
                <p:spPr>
                  <a:xfrm flipH="1">
                    <a:off x="4882551" y="103517"/>
                    <a:ext cx="450215" cy="1080770"/>
                  </a:xfrm>
                  <a:custGeom>
                    <a:avLst/>
                    <a:gdLst>
                      <a:gd name="connsiteX0" fmla="*/ 0 w 472191"/>
                      <a:gd name="connsiteY0" fmla="*/ 1079292 h 1079292"/>
                      <a:gd name="connsiteX1" fmla="*/ 247338 w 472191"/>
                      <a:gd name="connsiteY1" fmla="*/ 824459 h 1079292"/>
                      <a:gd name="connsiteX2" fmla="*/ 382250 w 472191"/>
                      <a:gd name="connsiteY2" fmla="*/ 562131 h 1079292"/>
                      <a:gd name="connsiteX3" fmla="*/ 472191 w 472191"/>
                      <a:gd name="connsiteY3" fmla="*/ 0 h 1079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2191" h="1079292">
                        <a:moveTo>
                          <a:pt x="0" y="1079292"/>
                        </a:moveTo>
                        <a:cubicBezTo>
                          <a:pt x="91815" y="994972"/>
                          <a:pt x="183630" y="910653"/>
                          <a:pt x="247338" y="824459"/>
                        </a:cubicBezTo>
                        <a:cubicBezTo>
                          <a:pt x="311046" y="738265"/>
                          <a:pt x="344775" y="699541"/>
                          <a:pt x="382250" y="562131"/>
                        </a:cubicBezTo>
                        <a:cubicBezTo>
                          <a:pt x="419725" y="424721"/>
                          <a:pt x="457201" y="91190"/>
                          <a:pt x="472191" y="0"/>
                        </a:cubicBezTo>
                      </a:path>
                    </a:pathLst>
                  </a:custGeom>
                  <a:grpFill/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8" name="Полилиния 37"/>
                  <p:cNvSpPr/>
                  <p:nvPr/>
                </p:nvSpPr>
                <p:spPr>
                  <a:xfrm rot="10800000" flipH="1">
                    <a:off x="5301452" y="1173193"/>
                    <a:ext cx="450215" cy="1080770"/>
                  </a:xfrm>
                  <a:custGeom>
                    <a:avLst/>
                    <a:gdLst>
                      <a:gd name="connsiteX0" fmla="*/ 0 w 472191"/>
                      <a:gd name="connsiteY0" fmla="*/ 1079292 h 1079292"/>
                      <a:gd name="connsiteX1" fmla="*/ 247338 w 472191"/>
                      <a:gd name="connsiteY1" fmla="*/ 824459 h 1079292"/>
                      <a:gd name="connsiteX2" fmla="*/ 382250 w 472191"/>
                      <a:gd name="connsiteY2" fmla="*/ 562131 h 1079292"/>
                      <a:gd name="connsiteX3" fmla="*/ 472191 w 472191"/>
                      <a:gd name="connsiteY3" fmla="*/ 0 h 1079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2191" h="1079292">
                        <a:moveTo>
                          <a:pt x="0" y="1079292"/>
                        </a:moveTo>
                        <a:cubicBezTo>
                          <a:pt x="91815" y="994972"/>
                          <a:pt x="183630" y="910653"/>
                          <a:pt x="247338" y="824459"/>
                        </a:cubicBezTo>
                        <a:cubicBezTo>
                          <a:pt x="311046" y="738265"/>
                          <a:pt x="344775" y="699541"/>
                          <a:pt x="382250" y="562131"/>
                        </a:cubicBezTo>
                        <a:cubicBezTo>
                          <a:pt x="419725" y="424721"/>
                          <a:pt x="457201" y="91190"/>
                          <a:pt x="472191" y="0"/>
                        </a:cubicBezTo>
                      </a:path>
                    </a:pathLst>
                  </a:custGeom>
                  <a:grpFill/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9" name="Полилиния 38"/>
                  <p:cNvSpPr/>
                  <p:nvPr/>
                </p:nvSpPr>
                <p:spPr>
                  <a:xfrm rot="10800000" flipH="1">
                    <a:off x="3830128" y="1164566"/>
                    <a:ext cx="450216" cy="1099778"/>
                  </a:xfrm>
                  <a:custGeom>
                    <a:avLst/>
                    <a:gdLst>
                      <a:gd name="connsiteX0" fmla="*/ 0 w 472191"/>
                      <a:gd name="connsiteY0" fmla="*/ 1079292 h 1079292"/>
                      <a:gd name="connsiteX1" fmla="*/ 247338 w 472191"/>
                      <a:gd name="connsiteY1" fmla="*/ 824459 h 1079292"/>
                      <a:gd name="connsiteX2" fmla="*/ 382250 w 472191"/>
                      <a:gd name="connsiteY2" fmla="*/ 562131 h 1079292"/>
                      <a:gd name="connsiteX3" fmla="*/ 472191 w 472191"/>
                      <a:gd name="connsiteY3" fmla="*/ 0 h 1079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2191" h="1079292">
                        <a:moveTo>
                          <a:pt x="0" y="1079292"/>
                        </a:moveTo>
                        <a:cubicBezTo>
                          <a:pt x="91815" y="994972"/>
                          <a:pt x="183630" y="910653"/>
                          <a:pt x="247338" y="824459"/>
                        </a:cubicBezTo>
                        <a:cubicBezTo>
                          <a:pt x="311046" y="738265"/>
                          <a:pt x="344775" y="699541"/>
                          <a:pt x="382250" y="562131"/>
                        </a:cubicBezTo>
                        <a:cubicBezTo>
                          <a:pt x="419725" y="424721"/>
                          <a:pt x="457201" y="91190"/>
                          <a:pt x="472191" y="0"/>
                        </a:cubicBezTo>
                      </a:path>
                    </a:pathLst>
                  </a:custGeom>
                  <a:grpFill/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0" name="Полилиния 39"/>
                  <p:cNvSpPr/>
                  <p:nvPr/>
                </p:nvSpPr>
                <p:spPr>
                  <a:xfrm rot="10800000" flipH="1">
                    <a:off x="2337758" y="1155940"/>
                    <a:ext cx="450216" cy="1099778"/>
                  </a:xfrm>
                  <a:custGeom>
                    <a:avLst/>
                    <a:gdLst>
                      <a:gd name="connsiteX0" fmla="*/ 0 w 472191"/>
                      <a:gd name="connsiteY0" fmla="*/ 1079292 h 1079292"/>
                      <a:gd name="connsiteX1" fmla="*/ 247338 w 472191"/>
                      <a:gd name="connsiteY1" fmla="*/ 824459 h 1079292"/>
                      <a:gd name="connsiteX2" fmla="*/ 382250 w 472191"/>
                      <a:gd name="connsiteY2" fmla="*/ 562131 h 1079292"/>
                      <a:gd name="connsiteX3" fmla="*/ 472191 w 472191"/>
                      <a:gd name="connsiteY3" fmla="*/ 0 h 1079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2191" h="1079292">
                        <a:moveTo>
                          <a:pt x="0" y="1079292"/>
                        </a:moveTo>
                        <a:cubicBezTo>
                          <a:pt x="91815" y="994972"/>
                          <a:pt x="183630" y="910653"/>
                          <a:pt x="247338" y="824459"/>
                        </a:cubicBezTo>
                        <a:cubicBezTo>
                          <a:pt x="311046" y="738265"/>
                          <a:pt x="344775" y="699541"/>
                          <a:pt x="382250" y="562131"/>
                        </a:cubicBezTo>
                        <a:cubicBezTo>
                          <a:pt x="419725" y="424721"/>
                          <a:pt x="457201" y="91190"/>
                          <a:pt x="472191" y="0"/>
                        </a:cubicBezTo>
                      </a:path>
                    </a:pathLst>
                  </a:custGeom>
                  <a:grpFill/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1" name="Полилиния 40"/>
                  <p:cNvSpPr/>
                  <p:nvPr/>
                </p:nvSpPr>
                <p:spPr>
                  <a:xfrm rot="10800000" flipH="1">
                    <a:off x="847029" y="1164566"/>
                    <a:ext cx="450216" cy="1099778"/>
                  </a:xfrm>
                  <a:custGeom>
                    <a:avLst/>
                    <a:gdLst>
                      <a:gd name="connsiteX0" fmla="*/ 0 w 472191"/>
                      <a:gd name="connsiteY0" fmla="*/ 1079292 h 1079292"/>
                      <a:gd name="connsiteX1" fmla="*/ 247338 w 472191"/>
                      <a:gd name="connsiteY1" fmla="*/ 824459 h 1079292"/>
                      <a:gd name="connsiteX2" fmla="*/ 382250 w 472191"/>
                      <a:gd name="connsiteY2" fmla="*/ 562131 h 1079292"/>
                      <a:gd name="connsiteX3" fmla="*/ 472191 w 472191"/>
                      <a:gd name="connsiteY3" fmla="*/ 0 h 1079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2191" h="1079292">
                        <a:moveTo>
                          <a:pt x="0" y="1079292"/>
                        </a:moveTo>
                        <a:cubicBezTo>
                          <a:pt x="91815" y="994972"/>
                          <a:pt x="183630" y="910653"/>
                          <a:pt x="247338" y="824459"/>
                        </a:cubicBezTo>
                        <a:cubicBezTo>
                          <a:pt x="311046" y="738265"/>
                          <a:pt x="344775" y="699541"/>
                          <a:pt x="382250" y="562131"/>
                        </a:cubicBezTo>
                        <a:cubicBezTo>
                          <a:pt x="419725" y="424721"/>
                          <a:pt x="457201" y="91190"/>
                          <a:pt x="472191" y="0"/>
                        </a:cubicBezTo>
                      </a:path>
                    </a:pathLst>
                  </a:custGeom>
                  <a:grpFill/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" name="Поле 2072"/>
                  <p:cNvSpPr txBox="1"/>
                  <p:nvPr/>
                </p:nvSpPr>
                <p:spPr>
                  <a:xfrm>
                    <a:off x="2376964" y="247625"/>
                    <a:ext cx="856955" cy="36703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 smtClean="0"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Т = </a:t>
                    </a:r>
                    <a:r>
                      <a:rPr lang="en-US" sz="2000" b="1" dirty="0" smtClean="0"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π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" name="Поле 2076"/>
                  <p:cNvSpPr txBox="1"/>
                  <p:nvPr/>
                </p:nvSpPr>
                <p:spPr>
                  <a:xfrm>
                    <a:off x="3715948" y="1038573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solidFill>
                        <a:srgbClr val="C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Поле 2076"/>
                  <p:cNvSpPr txBox="1"/>
                  <p:nvPr/>
                </p:nvSpPr>
                <p:spPr>
                  <a:xfrm>
                    <a:off x="2233630" y="1038573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solidFill>
                        <a:srgbClr val="C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" name="Поле 2076"/>
                  <p:cNvSpPr txBox="1"/>
                  <p:nvPr/>
                </p:nvSpPr>
                <p:spPr>
                  <a:xfrm>
                    <a:off x="733856" y="1038573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solidFill>
                        <a:srgbClr val="C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" name="Поле 2076"/>
                  <p:cNvSpPr txBox="1"/>
                  <p:nvPr/>
                </p:nvSpPr>
                <p:spPr>
                  <a:xfrm>
                    <a:off x="5202386" y="1045665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solidFill>
                        <a:srgbClr val="C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2" name="Поле 2063"/>
                      <p:cNvSpPr txBox="1"/>
                      <p:nvPr/>
                    </p:nvSpPr>
                    <p:spPr>
                      <a:xfrm>
                        <a:off x="521395" y="701619"/>
                        <a:ext cx="501650" cy="516890"/>
                      </a:xfrm>
                      <a:prstGeom prst="rect">
                        <a:avLst/>
                      </a:prstGeom>
                      <a:grp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ru-RU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𝟑</m:t>
                                  </m:r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32" name="Поле 206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21395" y="701619"/>
                        <a:ext cx="501650" cy="516890"/>
                      </a:xfrm>
                      <a:prstGeom prst="rect">
                        <a:avLst/>
                      </a:prstGeom>
                      <a:blipFill rotWithShape="1">
                        <a:blip r:embed="rId6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5" name="Группа 4"/>
                <p:cNvGrpSpPr/>
                <p:nvPr/>
              </p:nvGrpSpPr>
              <p:grpSpPr>
                <a:xfrm>
                  <a:off x="2967485" y="561434"/>
                  <a:ext cx="1733300" cy="1269563"/>
                  <a:chOff x="-1" y="61102"/>
                  <a:chExt cx="1733300" cy="1269563"/>
                </a:xfrm>
                <a:grpFill/>
              </p:grpSpPr>
              <p:sp>
                <p:nvSpPr>
                  <p:cNvPr id="6" name="Поле 2083"/>
                  <p:cNvSpPr txBox="1"/>
                  <p:nvPr/>
                </p:nvSpPr>
                <p:spPr>
                  <a:xfrm>
                    <a:off x="-1" y="61102"/>
                    <a:ext cx="302992" cy="281357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" name="Поле 2082"/>
                  <p:cNvSpPr txBox="1"/>
                  <p:nvPr/>
                </p:nvSpPr>
                <p:spPr>
                  <a:xfrm>
                    <a:off x="-1" y="963635"/>
                    <a:ext cx="371475" cy="36703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" name="Поле 2080"/>
                  <p:cNvSpPr txBox="1"/>
                  <p:nvPr/>
                </p:nvSpPr>
                <p:spPr>
                  <a:xfrm>
                    <a:off x="992038" y="526212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9" name="Поле 2079"/>
                  <p:cNvSpPr txBox="1"/>
                  <p:nvPr/>
                </p:nvSpPr>
                <p:spPr>
                  <a:xfrm>
                    <a:off x="1483744" y="534838"/>
                    <a:ext cx="249555" cy="26924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cxnSp>
            <p:nvCxnSpPr>
              <p:cNvPr id="44" name="Прямая со стрелкой 43"/>
              <p:cNvCxnSpPr/>
              <p:nvPr/>
            </p:nvCxnSpPr>
            <p:spPr>
              <a:xfrm>
                <a:off x="3156221" y="3057676"/>
                <a:ext cx="1893765" cy="0"/>
              </a:xfrm>
              <a:prstGeom prst="straightConnector1">
                <a:avLst/>
              </a:prstGeom>
              <a:grpFill/>
              <a:ln w="28575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 стрелкой 49"/>
              <p:cNvCxnSpPr/>
              <p:nvPr/>
            </p:nvCxnSpPr>
            <p:spPr>
              <a:xfrm>
                <a:off x="5198056" y="3057676"/>
                <a:ext cx="1893765" cy="0"/>
              </a:xfrm>
              <a:prstGeom prst="straightConnector1">
                <a:avLst/>
              </a:prstGeom>
              <a:grpFill/>
              <a:ln w="28575"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Прямая со стрелкой 50"/>
              <p:cNvCxnSpPr/>
              <p:nvPr/>
            </p:nvCxnSpPr>
            <p:spPr>
              <a:xfrm>
                <a:off x="1191489" y="3057676"/>
                <a:ext cx="1893765" cy="0"/>
              </a:xfrm>
              <a:prstGeom prst="straightConnector1">
                <a:avLst/>
              </a:prstGeom>
              <a:grpFill/>
              <a:ln w="28575">
                <a:solidFill>
                  <a:schemeClr val="tx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3977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Скругленный прямоугольник 32"/>
          <p:cNvSpPr/>
          <p:nvPr/>
        </p:nvSpPr>
        <p:spPr>
          <a:xfrm>
            <a:off x="5076056" y="1988840"/>
            <a:ext cx="3888432" cy="403244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23529" y="1829543"/>
                <a:ext cx="4464496" cy="439274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1.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D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f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 = (π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; π +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),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Z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2. Нечетная:  с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tg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(−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x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 = − с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tg x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3. Периодичная с периодом Т =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4. Нули функции 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+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,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Z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5.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tg x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˃ 0 на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промежутках</a:t>
                </a:r>
                <a:r>
                  <a:rPr lang="en-US" sz="2000" b="1" dirty="0" smtClean="0">
                    <a:latin typeface="Cambria Math" pitchFamily="18" charset="0"/>
                    <a:ea typeface="Cambria Math" pitchFamily="18" charset="0"/>
                  </a:rPr>
                  <a:t>:</a:t>
                </a:r>
              </a:p>
              <a:p>
                <a:pPr algn="ctr"/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(π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+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),</a:t>
                </a:r>
                <a:r>
                  <a:rPr lang="en-US" sz="2000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 smtClean="0">
                    <a:latin typeface="Cambria Math" pitchFamily="18" charset="0"/>
                    <a:ea typeface="Cambria Math" pitchFamily="18" charset="0"/>
                  </a:rPr>
                  <a:t>Z,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  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  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tg x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˂ 0 на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промежутках</a:t>
                </a:r>
                <a:r>
                  <a:rPr lang="en-US" sz="2000" b="1" dirty="0" smtClean="0">
                    <a:latin typeface="Cambria Math" pitchFamily="18" charset="0"/>
                    <a:ea typeface="Cambria Math" pitchFamily="18" charset="0"/>
                  </a:rPr>
                  <a:t>:</a:t>
                </a:r>
              </a:p>
              <a:p>
                <a:pPr algn="ctr"/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(−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𝝅</m:t>
                        </m:r>
                      </m:num>
                      <m:den>
                        <m:r>
                          <a:rPr lang="ru-RU" sz="2000" b="1" i="1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</m:den>
                    </m:f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+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;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),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Z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6. Убывает на </a:t>
                </a:r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промежутках</a:t>
                </a:r>
                <a:r>
                  <a:rPr lang="en-US" sz="2000" b="1" dirty="0" smtClean="0">
                    <a:latin typeface="Cambria Math" pitchFamily="18" charset="0"/>
                    <a:ea typeface="Cambria Math" pitchFamily="18" charset="0"/>
                  </a:rPr>
                  <a:t>:</a:t>
                </a:r>
              </a:p>
              <a:p>
                <a:pPr algn="ctr"/>
                <a:r>
                  <a:rPr lang="ru-RU" sz="2000" b="1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(π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; π + π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),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k 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ϵ 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Z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7. Функция у = с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tg x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 не ограниченная.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8. Е(</a:t>
                </a:r>
                <a:r>
                  <a:rPr lang="en-US" sz="2000" b="1" dirty="0">
                    <a:latin typeface="Cambria Math" pitchFamily="18" charset="0"/>
                    <a:ea typeface="Cambria Math" pitchFamily="18" charset="0"/>
                  </a:rPr>
                  <a:t>f</a:t>
                </a:r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 = (−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∞</m:t>
                    </m:r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; + </a:t>
                </a:r>
                <a14:m>
                  <m:oMath xmlns:m="http://schemas.openxmlformats.org/officeDocument/2006/math">
                    <m:r>
                      <a:rPr lang="ru-RU" sz="2000" b="1" i="1">
                        <a:latin typeface="Cambria Math" pitchFamily="18" charset="0"/>
                        <a:ea typeface="Cambria Math" pitchFamily="18" charset="0"/>
                      </a:rPr>
                      <m:t>∞</m:t>
                    </m:r>
                  </m:oMath>
                </a14:m>
                <a:r>
                  <a:rPr lang="ru-RU" sz="2000" b="1" dirty="0">
                    <a:latin typeface="Cambria Math" pitchFamily="18" charset="0"/>
                    <a:ea typeface="Cambria Math" pitchFamily="18" charset="0"/>
                  </a:rPr>
                  <a:t>).</a:t>
                </a:r>
                <a:endParaRPr lang="ru-RU" sz="2000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ru-RU" sz="20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9" y="1829543"/>
                <a:ext cx="4464496" cy="4392741"/>
              </a:xfrm>
              <a:prstGeom prst="rect">
                <a:avLst/>
              </a:prstGeom>
              <a:blipFill rotWithShape="1">
                <a:blip r:embed="rId2"/>
                <a:stretch>
                  <a:fillRect l="-1366" t="-693" r="-15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24. Свойства Функции </a:t>
                </a:r>
                <a:r>
                  <a:rPr lang="ru-RU" sz="2800" b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i="0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𝐜</m:t>
                        </m:r>
                        <m:r>
                          <a:rPr lang="en-US" sz="2800" b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𝐭𝐠</m:t>
                        </m:r>
                      </m:fName>
                      <m:e>
                        <m:r>
                          <a:rPr lang="en-US" sz="2800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Группа 2"/>
          <p:cNvGrpSpPr/>
          <p:nvPr/>
        </p:nvGrpSpPr>
        <p:grpSpPr>
          <a:xfrm>
            <a:off x="5233082" y="2103281"/>
            <a:ext cx="3603103" cy="3806086"/>
            <a:chOff x="0" y="0"/>
            <a:chExt cx="2475231" cy="2613025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0"/>
              <a:ext cx="2475231" cy="2613025"/>
              <a:chOff x="0" y="0"/>
              <a:chExt cx="2475636" cy="2613108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301924" y="414068"/>
                <a:ext cx="1780434" cy="1702890"/>
                <a:chOff x="0" y="0"/>
                <a:chExt cx="1780434" cy="1702890"/>
              </a:xfrm>
            </p:grpSpPr>
            <p:sp>
              <p:nvSpPr>
                <p:cNvPr id="27" name="Полилиния 26"/>
                <p:cNvSpPr/>
                <p:nvPr/>
              </p:nvSpPr>
              <p:spPr>
                <a:xfrm rot="5583741">
                  <a:off x="901460" y="843957"/>
                  <a:ext cx="870444" cy="847422"/>
                </a:xfrm>
                <a:custGeom>
                  <a:avLst/>
                  <a:gdLst>
                    <a:gd name="connsiteX0" fmla="*/ 891914 w 891914"/>
                    <a:gd name="connsiteY0" fmla="*/ 843055 h 843055"/>
                    <a:gd name="connsiteX1" fmla="*/ 839449 w 891914"/>
                    <a:gd name="connsiteY1" fmla="*/ 528262 h 843055"/>
                    <a:gd name="connsiteX2" fmla="*/ 704537 w 891914"/>
                    <a:gd name="connsiteY2" fmla="*/ 318399 h 843055"/>
                    <a:gd name="connsiteX3" fmla="*/ 509665 w 891914"/>
                    <a:gd name="connsiteY3" fmla="*/ 138517 h 843055"/>
                    <a:gd name="connsiteX4" fmla="*/ 292308 w 891914"/>
                    <a:gd name="connsiteY4" fmla="*/ 41081 h 843055"/>
                    <a:gd name="connsiteX5" fmla="*/ 142406 w 891914"/>
                    <a:gd name="connsiteY5" fmla="*/ 3606 h 843055"/>
                    <a:gd name="connsiteX6" fmla="*/ 0 w 891914"/>
                    <a:gd name="connsiteY6" fmla="*/ 3606 h 84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1914" h="843055">
                      <a:moveTo>
                        <a:pt x="891914" y="843055"/>
                      </a:moveTo>
                      <a:cubicBezTo>
                        <a:pt x="881296" y="729380"/>
                        <a:pt x="870678" y="615705"/>
                        <a:pt x="839449" y="528262"/>
                      </a:cubicBezTo>
                      <a:cubicBezTo>
                        <a:pt x="808219" y="440819"/>
                        <a:pt x="759501" y="383356"/>
                        <a:pt x="704537" y="318399"/>
                      </a:cubicBezTo>
                      <a:cubicBezTo>
                        <a:pt x="649573" y="253442"/>
                        <a:pt x="578370" y="184737"/>
                        <a:pt x="509665" y="138517"/>
                      </a:cubicBezTo>
                      <a:cubicBezTo>
                        <a:pt x="440960" y="92297"/>
                        <a:pt x="353518" y="63566"/>
                        <a:pt x="292308" y="41081"/>
                      </a:cubicBezTo>
                      <a:cubicBezTo>
                        <a:pt x="231098" y="18596"/>
                        <a:pt x="191124" y="9852"/>
                        <a:pt x="142406" y="3606"/>
                      </a:cubicBezTo>
                      <a:cubicBezTo>
                        <a:pt x="93688" y="-2640"/>
                        <a:pt x="46844" y="483"/>
                        <a:pt x="0" y="3606"/>
                      </a:cubicBezTo>
                    </a:path>
                  </a:pathLst>
                </a:custGeom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8" name="Полилиния 27"/>
                <p:cNvSpPr/>
                <p:nvPr/>
              </p:nvSpPr>
              <p:spPr>
                <a:xfrm rot="16396562">
                  <a:off x="4313" y="24447"/>
                  <a:ext cx="891540" cy="842645"/>
                </a:xfrm>
                <a:custGeom>
                  <a:avLst/>
                  <a:gdLst>
                    <a:gd name="connsiteX0" fmla="*/ 891914 w 891914"/>
                    <a:gd name="connsiteY0" fmla="*/ 843055 h 843055"/>
                    <a:gd name="connsiteX1" fmla="*/ 839449 w 891914"/>
                    <a:gd name="connsiteY1" fmla="*/ 528262 h 843055"/>
                    <a:gd name="connsiteX2" fmla="*/ 704537 w 891914"/>
                    <a:gd name="connsiteY2" fmla="*/ 318399 h 843055"/>
                    <a:gd name="connsiteX3" fmla="*/ 509665 w 891914"/>
                    <a:gd name="connsiteY3" fmla="*/ 138517 h 843055"/>
                    <a:gd name="connsiteX4" fmla="*/ 292308 w 891914"/>
                    <a:gd name="connsiteY4" fmla="*/ 41081 h 843055"/>
                    <a:gd name="connsiteX5" fmla="*/ 142406 w 891914"/>
                    <a:gd name="connsiteY5" fmla="*/ 3606 h 843055"/>
                    <a:gd name="connsiteX6" fmla="*/ 0 w 891914"/>
                    <a:gd name="connsiteY6" fmla="*/ 3606 h 84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1914" h="843055">
                      <a:moveTo>
                        <a:pt x="891914" y="843055"/>
                      </a:moveTo>
                      <a:cubicBezTo>
                        <a:pt x="881296" y="729380"/>
                        <a:pt x="870678" y="615705"/>
                        <a:pt x="839449" y="528262"/>
                      </a:cubicBezTo>
                      <a:cubicBezTo>
                        <a:pt x="808219" y="440819"/>
                        <a:pt x="759501" y="383356"/>
                        <a:pt x="704537" y="318399"/>
                      </a:cubicBezTo>
                      <a:cubicBezTo>
                        <a:pt x="649573" y="253442"/>
                        <a:pt x="578370" y="184737"/>
                        <a:pt x="509665" y="138517"/>
                      </a:cubicBezTo>
                      <a:cubicBezTo>
                        <a:pt x="440960" y="92297"/>
                        <a:pt x="353518" y="63566"/>
                        <a:pt x="292308" y="41081"/>
                      </a:cubicBezTo>
                      <a:cubicBezTo>
                        <a:pt x="231098" y="18596"/>
                        <a:pt x="191124" y="9852"/>
                        <a:pt x="142406" y="3606"/>
                      </a:cubicBezTo>
                      <a:cubicBezTo>
                        <a:pt x="93688" y="-2640"/>
                        <a:pt x="46844" y="483"/>
                        <a:pt x="0" y="3606"/>
                      </a:cubicBezTo>
                    </a:path>
                  </a:pathLst>
                </a:custGeom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9" name="Полилиния 28"/>
                <p:cNvSpPr/>
                <p:nvPr/>
              </p:nvSpPr>
              <p:spPr>
                <a:xfrm rot="10800000">
                  <a:off x="0" y="839643"/>
                  <a:ext cx="891540" cy="842645"/>
                </a:xfrm>
                <a:custGeom>
                  <a:avLst/>
                  <a:gdLst>
                    <a:gd name="connsiteX0" fmla="*/ 891914 w 891914"/>
                    <a:gd name="connsiteY0" fmla="*/ 843055 h 843055"/>
                    <a:gd name="connsiteX1" fmla="*/ 839449 w 891914"/>
                    <a:gd name="connsiteY1" fmla="*/ 528262 h 843055"/>
                    <a:gd name="connsiteX2" fmla="*/ 704537 w 891914"/>
                    <a:gd name="connsiteY2" fmla="*/ 318399 h 843055"/>
                    <a:gd name="connsiteX3" fmla="*/ 509665 w 891914"/>
                    <a:gd name="connsiteY3" fmla="*/ 138517 h 843055"/>
                    <a:gd name="connsiteX4" fmla="*/ 292308 w 891914"/>
                    <a:gd name="connsiteY4" fmla="*/ 41081 h 843055"/>
                    <a:gd name="connsiteX5" fmla="*/ 142406 w 891914"/>
                    <a:gd name="connsiteY5" fmla="*/ 3606 h 843055"/>
                    <a:gd name="connsiteX6" fmla="*/ 0 w 891914"/>
                    <a:gd name="connsiteY6" fmla="*/ 3606 h 84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1914" h="843055">
                      <a:moveTo>
                        <a:pt x="891914" y="843055"/>
                      </a:moveTo>
                      <a:cubicBezTo>
                        <a:pt x="881296" y="729380"/>
                        <a:pt x="870678" y="615705"/>
                        <a:pt x="839449" y="528262"/>
                      </a:cubicBezTo>
                      <a:cubicBezTo>
                        <a:pt x="808219" y="440819"/>
                        <a:pt x="759501" y="383356"/>
                        <a:pt x="704537" y="318399"/>
                      </a:cubicBezTo>
                      <a:cubicBezTo>
                        <a:pt x="649573" y="253442"/>
                        <a:pt x="578370" y="184737"/>
                        <a:pt x="509665" y="138517"/>
                      </a:cubicBezTo>
                      <a:cubicBezTo>
                        <a:pt x="440960" y="92297"/>
                        <a:pt x="353518" y="63566"/>
                        <a:pt x="292308" y="41081"/>
                      </a:cubicBezTo>
                      <a:cubicBezTo>
                        <a:pt x="231098" y="18596"/>
                        <a:pt x="191124" y="9852"/>
                        <a:pt x="142406" y="3606"/>
                      </a:cubicBezTo>
                      <a:cubicBezTo>
                        <a:pt x="93688" y="-2640"/>
                        <a:pt x="46844" y="483"/>
                        <a:pt x="0" y="3606"/>
                      </a:cubicBezTo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Полилиния 29"/>
                <p:cNvSpPr/>
                <p:nvPr/>
              </p:nvSpPr>
              <p:spPr>
                <a:xfrm>
                  <a:off x="888520" y="11507"/>
                  <a:ext cx="891914" cy="843055"/>
                </a:xfrm>
                <a:custGeom>
                  <a:avLst/>
                  <a:gdLst>
                    <a:gd name="connsiteX0" fmla="*/ 891914 w 891914"/>
                    <a:gd name="connsiteY0" fmla="*/ 843055 h 843055"/>
                    <a:gd name="connsiteX1" fmla="*/ 839449 w 891914"/>
                    <a:gd name="connsiteY1" fmla="*/ 528262 h 843055"/>
                    <a:gd name="connsiteX2" fmla="*/ 704537 w 891914"/>
                    <a:gd name="connsiteY2" fmla="*/ 318399 h 843055"/>
                    <a:gd name="connsiteX3" fmla="*/ 509665 w 891914"/>
                    <a:gd name="connsiteY3" fmla="*/ 138517 h 843055"/>
                    <a:gd name="connsiteX4" fmla="*/ 292308 w 891914"/>
                    <a:gd name="connsiteY4" fmla="*/ 41081 h 843055"/>
                    <a:gd name="connsiteX5" fmla="*/ 142406 w 891914"/>
                    <a:gd name="connsiteY5" fmla="*/ 3606 h 843055"/>
                    <a:gd name="connsiteX6" fmla="*/ 0 w 891914"/>
                    <a:gd name="connsiteY6" fmla="*/ 3606 h 84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1914" h="843055">
                      <a:moveTo>
                        <a:pt x="891914" y="843055"/>
                      </a:moveTo>
                      <a:cubicBezTo>
                        <a:pt x="881296" y="729380"/>
                        <a:pt x="870678" y="615705"/>
                        <a:pt x="839449" y="528262"/>
                      </a:cubicBezTo>
                      <a:cubicBezTo>
                        <a:pt x="808219" y="440819"/>
                        <a:pt x="759501" y="383356"/>
                        <a:pt x="704537" y="318399"/>
                      </a:cubicBezTo>
                      <a:cubicBezTo>
                        <a:pt x="649573" y="253442"/>
                        <a:pt x="578370" y="184737"/>
                        <a:pt x="509665" y="138517"/>
                      </a:cubicBezTo>
                      <a:cubicBezTo>
                        <a:pt x="440960" y="92297"/>
                        <a:pt x="353518" y="63566"/>
                        <a:pt x="292308" y="41081"/>
                      </a:cubicBezTo>
                      <a:cubicBezTo>
                        <a:pt x="231098" y="18596"/>
                        <a:pt x="191124" y="9852"/>
                        <a:pt x="142406" y="3606"/>
                      </a:cubicBezTo>
                      <a:cubicBezTo>
                        <a:pt x="93688" y="-2640"/>
                        <a:pt x="46844" y="483"/>
                        <a:pt x="0" y="3606"/>
                      </a:cubicBezTo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7" name="Группа 6"/>
              <p:cNvGrpSpPr/>
              <p:nvPr/>
            </p:nvGrpSpPr>
            <p:grpSpPr>
              <a:xfrm>
                <a:off x="0" y="0"/>
                <a:ext cx="2475636" cy="2613108"/>
                <a:chOff x="0" y="-8626"/>
                <a:chExt cx="2475636" cy="2613108"/>
              </a:xfrm>
            </p:grpSpPr>
            <p:grpSp>
              <p:nvGrpSpPr>
                <p:cNvPr id="8" name="Группа 7"/>
                <p:cNvGrpSpPr/>
                <p:nvPr/>
              </p:nvGrpSpPr>
              <p:grpSpPr>
                <a:xfrm>
                  <a:off x="301925" y="382095"/>
                  <a:ext cx="1823908" cy="1720137"/>
                  <a:chOff x="0" y="-49226"/>
                  <a:chExt cx="1823908" cy="1720137"/>
                </a:xfrm>
              </p:grpSpPr>
              <p:sp>
                <p:nvSpPr>
                  <p:cNvPr id="23" name="Полилиния 22"/>
                  <p:cNvSpPr/>
                  <p:nvPr/>
                </p:nvSpPr>
                <p:spPr>
                  <a:xfrm rot="5400000">
                    <a:off x="935966" y="798198"/>
                    <a:ext cx="812800" cy="892810"/>
                  </a:xfrm>
                  <a:custGeom>
                    <a:avLst/>
                    <a:gdLst>
                      <a:gd name="connsiteX0" fmla="*/ 0 w 914400"/>
                      <a:gd name="connsiteY0" fmla="*/ 0 h 824459"/>
                      <a:gd name="connsiteX1" fmla="*/ 0 w 914400"/>
                      <a:gd name="connsiteY1" fmla="*/ 824459 h 824459"/>
                      <a:gd name="connsiteX2" fmla="*/ 914400 w 914400"/>
                      <a:gd name="connsiteY2" fmla="*/ 809469 h 824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14400" h="824459">
                        <a:moveTo>
                          <a:pt x="0" y="0"/>
                        </a:moveTo>
                        <a:lnTo>
                          <a:pt x="0" y="824459"/>
                        </a:lnTo>
                        <a:lnTo>
                          <a:pt x="914400" y="809469"/>
                        </a:lnTo>
                      </a:path>
                    </a:pathLst>
                  </a:cu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4" name="Полилиния 23"/>
                  <p:cNvSpPr/>
                  <p:nvPr/>
                </p:nvSpPr>
                <p:spPr>
                  <a:xfrm rot="16200000">
                    <a:off x="25879" y="-25624"/>
                    <a:ext cx="839449" cy="890697"/>
                  </a:xfrm>
                  <a:custGeom>
                    <a:avLst/>
                    <a:gdLst>
                      <a:gd name="connsiteX0" fmla="*/ 0 w 914400"/>
                      <a:gd name="connsiteY0" fmla="*/ 0 h 824459"/>
                      <a:gd name="connsiteX1" fmla="*/ 0 w 914400"/>
                      <a:gd name="connsiteY1" fmla="*/ 824459 h 824459"/>
                      <a:gd name="connsiteX2" fmla="*/ 914400 w 914400"/>
                      <a:gd name="connsiteY2" fmla="*/ 809469 h 824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14400" h="824459">
                        <a:moveTo>
                          <a:pt x="0" y="0"/>
                        </a:moveTo>
                        <a:lnTo>
                          <a:pt x="0" y="824459"/>
                        </a:lnTo>
                        <a:lnTo>
                          <a:pt x="914400" y="809469"/>
                        </a:lnTo>
                      </a:path>
                    </a:pathLst>
                  </a:cu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5" name="Полилиния 24"/>
                  <p:cNvSpPr/>
                  <p:nvPr/>
                </p:nvSpPr>
                <p:spPr>
                  <a:xfrm rot="10800000">
                    <a:off x="0" y="828391"/>
                    <a:ext cx="899410" cy="842520"/>
                  </a:xfrm>
                  <a:custGeom>
                    <a:avLst/>
                    <a:gdLst>
                      <a:gd name="connsiteX0" fmla="*/ 0 w 914400"/>
                      <a:gd name="connsiteY0" fmla="*/ 0 h 824459"/>
                      <a:gd name="connsiteX1" fmla="*/ 0 w 914400"/>
                      <a:gd name="connsiteY1" fmla="*/ 824459 h 824459"/>
                      <a:gd name="connsiteX2" fmla="*/ 914400 w 914400"/>
                      <a:gd name="connsiteY2" fmla="*/ 809469 h 824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14400" h="824459">
                        <a:moveTo>
                          <a:pt x="0" y="0"/>
                        </a:moveTo>
                        <a:lnTo>
                          <a:pt x="0" y="824459"/>
                        </a:lnTo>
                        <a:lnTo>
                          <a:pt x="914400" y="809469"/>
                        </a:lnTo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accent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accent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6" name="Полилиния 25"/>
                  <p:cNvSpPr/>
                  <p:nvPr/>
                </p:nvSpPr>
                <p:spPr>
                  <a:xfrm>
                    <a:off x="897148" y="-49226"/>
                    <a:ext cx="926760" cy="884507"/>
                  </a:xfrm>
                  <a:custGeom>
                    <a:avLst/>
                    <a:gdLst>
                      <a:gd name="connsiteX0" fmla="*/ 0 w 914400"/>
                      <a:gd name="connsiteY0" fmla="*/ 0 h 824459"/>
                      <a:gd name="connsiteX1" fmla="*/ 0 w 914400"/>
                      <a:gd name="connsiteY1" fmla="*/ 824459 h 824459"/>
                      <a:gd name="connsiteX2" fmla="*/ 914400 w 914400"/>
                      <a:gd name="connsiteY2" fmla="*/ 809469 h 824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14400" h="824459">
                        <a:moveTo>
                          <a:pt x="0" y="0"/>
                        </a:moveTo>
                        <a:lnTo>
                          <a:pt x="0" y="824459"/>
                        </a:lnTo>
                        <a:lnTo>
                          <a:pt x="914400" y="809469"/>
                        </a:lnTo>
                      </a:path>
                    </a:pathLst>
                  </a:custGeom>
                  <a:gradFill flip="none" rotWithShape="1">
                    <a:gsLst>
                      <a:gs pos="0">
                        <a:schemeClr val="accent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accent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accent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cxnSp>
              <p:nvCxnSpPr>
                <p:cNvPr id="9" name="Прямая со стрелкой 8"/>
                <p:cNvCxnSpPr/>
                <p:nvPr/>
              </p:nvCxnSpPr>
              <p:spPr>
                <a:xfrm flipV="1">
                  <a:off x="1190445" y="0"/>
                  <a:ext cx="0" cy="257830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 стрелкой 9"/>
                <p:cNvCxnSpPr/>
                <p:nvPr/>
              </p:nvCxnSpPr>
              <p:spPr>
                <a:xfrm>
                  <a:off x="25879" y="1259457"/>
                  <a:ext cx="2417445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Поле 1374"/>
                <p:cNvSpPr txBox="1"/>
                <p:nvPr/>
              </p:nvSpPr>
              <p:spPr>
                <a:xfrm>
                  <a:off x="2212541" y="974655"/>
                  <a:ext cx="263095" cy="36703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ea typeface="Calibri"/>
                      <a:cs typeface="Times New Roman"/>
                    </a:rPr>
                    <a:t>Х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Поле 1375"/>
                    <p:cNvSpPr txBox="1"/>
                    <p:nvPr/>
                  </p:nvSpPr>
                  <p:spPr>
                    <a:xfrm>
                      <a:off x="803734" y="-8626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2" name="Поле 137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3734" y="-8626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" name="Поле 2016"/>
                    <p:cNvSpPr txBox="1"/>
                    <p:nvPr/>
                  </p:nvSpPr>
                  <p:spPr>
                    <a:xfrm>
                      <a:off x="808511" y="2071761"/>
                      <a:ext cx="501650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3" name="Поле 201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08511" y="2071761"/>
                      <a:ext cx="501650" cy="516890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Поле 2017"/>
                    <p:cNvSpPr txBox="1"/>
                    <p:nvPr/>
                  </p:nvSpPr>
                  <p:spPr>
                    <a:xfrm>
                      <a:off x="1120763" y="2087592"/>
                      <a:ext cx="430375" cy="51689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ru-RU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𝝅</m:t>
                                </m:r>
                              </m:num>
                              <m:den>
                                <m:r>
                                  <a:rPr lang="ru-RU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oMath>
                        </m:oMathPara>
                      </a14:m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4" name="Поле 201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120763" y="2087592"/>
                      <a:ext cx="430375" cy="516890"/>
                    </a:xfrm>
                    <a:prstGeom prst="rect">
                      <a:avLst/>
                    </a:prstGeom>
                    <a:blipFill rotWithShape="1">
                      <a:blip r:embed="rId6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5" name="Поле 2018"/>
                <p:cNvSpPr txBox="1"/>
                <p:nvPr/>
              </p:nvSpPr>
              <p:spPr>
                <a:xfrm>
                  <a:off x="0" y="974785"/>
                  <a:ext cx="371475" cy="36703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dirty="0">
                      <a:effectLst/>
                      <a:ea typeface="Calibri"/>
                      <a:cs typeface="Calibri"/>
                    </a:rPr>
                    <a:t>π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6" name="Поле 2020"/>
                <p:cNvSpPr txBox="1">
                  <a:spLocks noChangeArrowheads="1"/>
                </p:cNvSpPr>
                <p:nvPr/>
              </p:nvSpPr>
              <p:spPr bwMode="auto">
                <a:xfrm>
                  <a:off x="2056144" y="1057456"/>
                  <a:ext cx="194628" cy="2660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b="1" dirty="0">
                      <a:effectLst/>
                      <a:latin typeface="Calibri"/>
                      <a:ea typeface="Calibri"/>
                      <a:cs typeface="Times New Roman"/>
                    </a:rPr>
                    <a:t>0</a:t>
                  </a:r>
                  <a:endParaRPr lang="ru-RU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7" name="Поле 2034"/>
                <p:cNvSpPr txBox="1">
                  <a:spLocks noChangeArrowheads="1"/>
                </p:cNvSpPr>
                <p:nvPr/>
              </p:nvSpPr>
              <p:spPr bwMode="auto">
                <a:xfrm>
                  <a:off x="1406106" y="690113"/>
                  <a:ext cx="347980" cy="4495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4000" b="1" dirty="0">
                      <a:solidFill>
                        <a:srgbClr val="632423"/>
                      </a:solidFill>
                      <a:effectLst/>
                      <a:latin typeface="Calibri"/>
                      <a:ea typeface="Calibri"/>
                      <a:cs typeface="Times New Roman"/>
                    </a:rPr>
                    <a:t>+</a:t>
                  </a:r>
                  <a:endParaRPr lang="ru-RU" sz="4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8" name="Поле 2035"/>
                <p:cNvSpPr txBox="1">
                  <a:spLocks noChangeArrowheads="1"/>
                </p:cNvSpPr>
                <p:nvPr/>
              </p:nvSpPr>
              <p:spPr bwMode="auto">
                <a:xfrm>
                  <a:off x="707366" y="1328468"/>
                  <a:ext cx="347980" cy="4495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4000" b="1" dirty="0">
                      <a:solidFill>
                        <a:srgbClr val="632423"/>
                      </a:solidFill>
                      <a:effectLst/>
                      <a:latin typeface="Calibri"/>
                      <a:ea typeface="Calibri"/>
                      <a:cs typeface="Times New Roman"/>
                    </a:rPr>
                    <a:t>+</a:t>
                  </a:r>
                  <a:endParaRPr lang="ru-RU" sz="4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9" name="Поле 2036"/>
                <p:cNvSpPr txBox="1">
                  <a:spLocks noChangeArrowheads="1"/>
                </p:cNvSpPr>
                <p:nvPr/>
              </p:nvSpPr>
              <p:spPr bwMode="auto">
                <a:xfrm>
                  <a:off x="664234" y="690113"/>
                  <a:ext cx="347980" cy="4495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4000" b="1" dirty="0">
                      <a:effectLst/>
                      <a:latin typeface="Calibri"/>
                      <a:ea typeface="Times New Roman"/>
                      <a:cs typeface="Calibri"/>
                    </a:rPr>
                    <a:t>−</a:t>
                  </a:r>
                  <a:endParaRPr lang="ru-RU" sz="4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0" name="Поле 2037"/>
                <p:cNvSpPr txBox="1">
                  <a:spLocks noChangeArrowheads="1"/>
                </p:cNvSpPr>
                <p:nvPr/>
              </p:nvSpPr>
              <p:spPr bwMode="auto">
                <a:xfrm>
                  <a:off x="1332598" y="1312827"/>
                  <a:ext cx="347980" cy="4495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91440" tIns="45720" rIns="91440" bIns="45720" anchor="t" anchorCtr="0" upright="1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4000" b="1" dirty="0">
                      <a:effectLst/>
                      <a:latin typeface="Calibri"/>
                      <a:ea typeface="Times New Roman"/>
                      <a:cs typeface="Calibri"/>
                    </a:rPr>
                    <a:t>−</a:t>
                  </a:r>
                  <a:endParaRPr lang="ru-RU" sz="4000" dirty="0"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1" name="Поле 2750"/>
                <p:cNvSpPr txBox="1"/>
                <p:nvPr/>
              </p:nvSpPr>
              <p:spPr>
                <a:xfrm>
                  <a:off x="1190556" y="-8626"/>
                  <a:ext cx="263095" cy="36703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ea typeface="Calibri"/>
                      <a:cs typeface="Times New Roman"/>
                    </a:rPr>
                    <a:t>У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2" name="Овал 21"/>
                <p:cNvSpPr/>
                <p:nvPr/>
              </p:nvSpPr>
              <p:spPr>
                <a:xfrm>
                  <a:off x="301923" y="430830"/>
                  <a:ext cx="1793782" cy="1671403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5" name="Поле 606"/>
            <p:cNvSpPr txBox="1">
              <a:spLocks noChangeArrowheads="1"/>
            </p:cNvSpPr>
            <p:nvPr/>
          </p:nvSpPr>
          <p:spPr bwMode="auto">
            <a:xfrm>
              <a:off x="1020102" y="1059638"/>
              <a:ext cx="285069" cy="32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b="1" dirty="0">
                  <a:effectLst/>
                  <a:latin typeface="Calibri"/>
                  <a:ea typeface="Calibri"/>
                  <a:cs typeface="Times New Roman"/>
                </a:rPr>
                <a:t>0</a:t>
              </a:r>
              <a:endParaRPr lang="ru-RU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109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cs typeface="Aharoni" panose="02010803020104030203" pitchFamily="2" charset="-79"/>
                  </a:rPr>
                  <a:t> </a:t>
                </a: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25. </a:t>
                </a: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Решение уравнения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cap="none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i="0" cap="none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ru-RU" sz="2800" b="1" i="1" cap="none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cap="none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ru-RU" sz="2800" b="1" i="1" cap="none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endParaRPr lang="ru-RU" sz="2800" b="1" i="1" cap="none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Группа 2"/>
          <p:cNvGrpSpPr/>
          <p:nvPr/>
        </p:nvGrpSpPr>
        <p:grpSpPr>
          <a:xfrm>
            <a:off x="395536" y="1556793"/>
            <a:ext cx="8431071" cy="4752527"/>
            <a:chOff x="0" y="-214865"/>
            <a:chExt cx="6673538" cy="3669900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-214865"/>
              <a:ext cx="6673538" cy="3669900"/>
              <a:chOff x="0" y="-214865"/>
              <a:chExt cx="6673538" cy="366990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Скругленный прямоугольник 6"/>
                  <p:cNvSpPr/>
                  <p:nvPr/>
                </p:nvSpPr>
                <p:spPr>
                  <a:xfrm>
                    <a:off x="0" y="-214865"/>
                    <a:ext cx="6673538" cy="3669900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9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9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95000"/>
                          <a:shade val="100000"/>
                          <a:satMod val="115000"/>
                        </a:schemeClr>
                      </a:gs>
                    </a:gsLst>
                    <a:lin ang="13500000" scaled="1"/>
                    <a:tileRect/>
                  </a:gra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spcAft>
                        <a:spcPts val="1000"/>
                      </a:spcAft>
                    </a:pPr>
                    <a14:m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ru-RU" sz="2000" b="1" i="1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𝒂</m:t>
                            </m:r>
                          </m:e>
                        </m:d>
                        <m:r>
                          <a:rPr lang="ru-RU" sz="2000" b="1" i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≤</m:t>
                        </m:r>
                        <m:r>
                          <a:rPr lang="en-US" sz="2000" b="1" i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𝟏</m:t>
                        </m:r>
                        <m:r>
                          <a:rPr lang="ru-RU" sz="2000" b="1" i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,  </m:t>
                        </m:r>
                        <m:func>
                          <m:funcPr>
                            <m:ctrlPr>
                              <a:rPr lang="ru-RU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funcPr>
                          <m:fName>
                            <m:r>
                              <a:rPr lang="en-US" sz="2000" b="1" i="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Calibri"/>
                              </a:rPr>
                              <m:t>𝐚𝐫𝐜𝐜𝐨𝐬</m:t>
                            </m:r>
                          </m:fName>
                          <m:e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𝒂</m:t>
                            </m:r>
                          </m:e>
                        </m:func>
                        <m:r>
                          <a:rPr lang="ru-RU" sz="2000" b="1" i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=</m:t>
                        </m:r>
                        <m:r>
                          <a:rPr lang="en-US" sz="2000" b="1" i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𝐭</m:t>
                        </m:r>
                      </m:oMath>
                    </a14:m>
                    <a:r>
                      <a: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ru-RU" sz="2000" b="1" i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⇔</m:t>
                        </m:r>
                      </m:oMath>
                    </a14:m>
                    <a:r>
                      <a:rPr lang="ru-RU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d>
                          <m:dPr>
                            <m:begChr m:val="{"/>
                            <m:endChr m:val=""/>
                            <m:ctrlPr>
                              <a:rPr lang="ru-RU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</m:ctrlPr>
                              </m:eqArrPr>
                              <m:e>
                                <m:func>
                                  <m:funcPr>
                                    <m:ctrlPr>
                                      <a:rPr lang="ru-RU" sz="20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2000" b="1" i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Calibri"/>
                                      </a:rPr>
                                      <m:t>𝐜𝐨𝐬</m:t>
                                    </m:r>
                                  </m:fName>
                                  <m:e>
                                    <m:r>
                                      <a:rPr lang="en-US" sz="2000" b="1" i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𝐭</m:t>
                                    </m:r>
                                    <m:r>
                                      <a:rPr lang="ru-RU" sz="2000" b="1" i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=</m:t>
                                    </m:r>
                                    <m:r>
                                      <a:rPr lang="en-US" sz="20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𝒂</m:t>
                                    </m:r>
                                    <m:r>
                                      <a:rPr lang="ru-RU" sz="2000" b="1" i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, </m:t>
                                    </m:r>
                                  </m:e>
                                </m:func>
                              </m:e>
                              <m:e>
                                <m:r>
                                  <a:rPr lang="en-US" sz="2000" b="1" i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𝟎</m:t>
                                </m:r>
                                <m:r>
                                  <a:rPr lang="ru-RU" sz="2000" b="1" i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 ≤</m:t>
                                </m:r>
                                <m:r>
                                  <a:rPr lang="en-US" sz="2000" b="1" i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𝐭</m:t>
                                </m:r>
                                <m:r>
                                  <a:rPr lang="ru-RU" sz="2000" b="1" i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 ≤ </m:t>
                                </m:r>
                                <m:r>
                                  <a:rPr lang="en-US" sz="2000" b="1" i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𝛑</m:t>
                                </m:r>
                                <m:r>
                                  <a:rPr lang="ru-RU" sz="2000" b="1" i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.</m:t>
                                </m:r>
                              </m:e>
                            </m:eqArr>
                          </m:e>
                        </m:d>
                      </m:oMath>
                    </a14:m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  <a:p>
                    <a:pPr>
                      <a:lnSpc>
                        <a:spcPct val="300000"/>
                      </a:lnSpc>
                      <a:spcAft>
                        <a:spcPts val="1000"/>
                      </a:spcAft>
                    </a:pP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funcPr>
                          <m:fName>
                            <m:r>
                              <a:rPr lang="ru-RU" sz="2000" b="1" i="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Calibri"/>
                              </a:rPr>
                              <m:t>     </m:t>
                            </m:r>
                            <m:r>
                              <a:rPr lang="en-US" sz="2000" b="1" i="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Calibri"/>
                              </a:rPr>
                              <m:t>𝐚𝐫𝐜𝐜𝐨𝐬</m:t>
                            </m:r>
                          </m:fName>
                          <m:e>
                            <m:r>
                              <a:rPr lang="ru-RU" sz="2000" b="1" i="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(− </m:t>
                            </m:r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𝒂</m:t>
                            </m:r>
                          </m:e>
                        </m:func>
                        <m:r>
                          <a:rPr lang="ru-RU" sz="2000" b="1" i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)</m:t>
                        </m:r>
                      </m:oMath>
                    </a14:m>
                    <a:r>
                      <a:rPr lang="ru-RU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rPr>
                      <a:t> </a:t>
                    </a:r>
                    <a:r>
                      <a:rPr lang="ru-RU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= </a:t>
                    </a:r>
                    <a:r>
                      <a:rPr lang="en-US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π </a:t>
                    </a:r>
                    <a:r>
                      <a:rPr lang="ru-RU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− </a:t>
                    </a: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funcPr>
                          <m:fName>
                            <m:r>
                              <a:rPr lang="en-US" sz="2000" b="1" i="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Calibri"/>
                              </a:rPr>
                              <m:t>𝐚𝐫𝐜𝐜𝐨𝐬</m:t>
                            </m:r>
                          </m:fName>
                          <m:e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𝒂</m:t>
                            </m:r>
                            <m:r>
                              <a:rPr lang="ru-RU" sz="2000" b="1" i="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.</m:t>
                            </m:r>
                          </m:e>
                        </m:func>
                      </m:oMath>
                    </a14:m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  <a:p>
                    <a:pPr>
                      <a:lnSpc>
                        <a:spcPct val="150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Задача. Решить уравнение </a:t>
                    </a: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funcPr>
                          <m:fName>
                            <m:r>
                              <a:rPr lang="en-US" sz="2000" b="1" i="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𝐜𝐨𝐬</m:t>
                            </m:r>
                          </m:fName>
                          <m:e>
                            <m:r>
                              <a:rPr lang="en-US" sz="2000" b="1" i="0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𝐭</m:t>
                            </m:r>
                          </m:e>
                        </m:func>
                      </m:oMath>
                    </a14:m>
                    <a:r>
                      <a:rPr lang="en-US" sz="20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= </a:t>
                    </a:r>
                    <a14:m>
                      <m:oMath xmlns:m="http://schemas.openxmlformats.org/officeDocument/2006/math">
                        <m:r>
                          <a:rPr lang="en-US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Calibri"/>
                          </a:rPr>
                          <m:t>𝒂</m:t>
                        </m:r>
                      </m:oMath>
                    </a14:m>
                    <a:r>
                      <a:rPr lang="en-US" sz="20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,</a:t>
                    </a:r>
                    <a:endParaRPr lang="ru-RU" sz="2000" b="1" dirty="0" smtClean="0"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endParaRPr>
                  </a:p>
                  <a:p>
                    <a:pPr>
                      <a:lnSpc>
                        <a:spcPct val="200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	</a:t>
                    </a:r>
                    <a:r>
                      <a:rPr lang="ru-RU" sz="2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		</a:t>
                    </a:r>
                    <a:r>
                      <a:rPr lang="en-US" sz="2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|</a:t>
                    </a:r>
                    <a14:m>
                      <m:oMath xmlns:m="http://schemas.openxmlformats.org/officeDocument/2006/math">
                        <m:r>
                          <a:rPr lang="en-US" sz="2000" b="1" i="1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Calibri"/>
                          </a:rPr>
                          <m:t>𝒂</m:t>
                        </m:r>
                      </m:oMath>
                    </a14:m>
                    <a:r>
                      <a:rPr lang="en-US" sz="2000" b="1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| ≤ 1</a:t>
                    </a:r>
                    <a:endParaRPr lang="ru-RU" sz="2000" b="1" dirty="0"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ea typeface="Cambria Math" pitchFamily="18" charset="0"/>
                      <a:cs typeface="Times New Roman" panose="02020603050405020304" pitchFamily="18" charset="0"/>
                    </a:endParaRPr>
                  </a:p>
                  <a:p>
                    <a:pPr>
                      <a:lnSpc>
                        <a:spcPct val="200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rPr>
                      <a:t>Решение.</a:t>
                    </a:r>
                    <a:r>
                      <a:rPr lang="ru-RU" sz="20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rPr>
                      <a:t>    </a:t>
                    </a:r>
                    <a14:m>
                      <m:oMath xmlns:m="http://schemas.openxmlformats.org/officeDocument/2006/math">
                        <m:r>
                          <a:rPr lang="en-US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𝒕</m:t>
                        </m:r>
                        <m:r>
                          <a:rPr lang="ru-RU" sz="2000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= ± </m:t>
                        </m:r>
                      </m:oMath>
                    </a14:m>
                    <a:r>
                      <a:rPr lang="ru-RU" sz="2000" b="1" i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funcPr>
                          <m:fName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Calibri"/>
                              </a:rPr>
                              <m:t>𝒂𝒓𝒄𝒄𝒐𝒔</m:t>
                            </m:r>
                          </m:fName>
                          <m:e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𝒂</m:t>
                            </m:r>
                            <m:r>
                              <a:rPr lang="ru-RU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+</m:t>
                            </m:r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𝟐</m:t>
                            </m:r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𝝅</m:t>
                            </m:r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𝒌</m:t>
                            </m:r>
                            <m:r>
                              <a:rPr lang="ru-RU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,  </m:t>
                            </m:r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𝒌</m:t>
                            </m:r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 </m:t>
                            </m:r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𝝐</m:t>
                            </m:r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 </m:t>
                            </m:r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𝒁</m:t>
                            </m:r>
                            <m:r>
                              <a:rPr lang="ru-RU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.</m:t>
                            </m:r>
                          </m:e>
                        </m:func>
                      </m:oMath>
                    </a14:m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" name="Скругленный прямоугольник 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0" y="-214865"/>
                    <a:ext cx="6673538" cy="3669900"/>
                  </a:xfrm>
                  <a:prstGeom prst="round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8" name="Группа 7"/>
              <p:cNvGrpSpPr/>
              <p:nvPr/>
            </p:nvGrpSpPr>
            <p:grpSpPr>
              <a:xfrm>
                <a:off x="2985388" y="51758"/>
                <a:ext cx="3687331" cy="2982715"/>
                <a:chOff x="43780" y="0"/>
                <a:chExt cx="3687331" cy="2982715"/>
              </a:xfrm>
            </p:grpSpPr>
            <p:grpSp>
              <p:nvGrpSpPr>
                <p:cNvPr id="9" name="Группа 8"/>
                <p:cNvGrpSpPr/>
                <p:nvPr/>
              </p:nvGrpSpPr>
              <p:grpSpPr>
                <a:xfrm>
                  <a:off x="43780" y="0"/>
                  <a:ext cx="3687331" cy="2982715"/>
                  <a:chOff x="43780" y="0"/>
                  <a:chExt cx="3687331" cy="2982715"/>
                </a:xfrm>
              </p:grpSpPr>
              <p:grpSp>
                <p:nvGrpSpPr>
                  <p:cNvPr id="14" name="Группа 13"/>
                  <p:cNvGrpSpPr/>
                  <p:nvPr/>
                </p:nvGrpSpPr>
                <p:grpSpPr>
                  <a:xfrm>
                    <a:off x="43780" y="0"/>
                    <a:ext cx="3687331" cy="2982715"/>
                    <a:chOff x="43780" y="0"/>
                    <a:chExt cx="3687331" cy="2982715"/>
                  </a:xfrm>
                </p:grpSpPr>
                <p:grpSp>
                  <p:nvGrpSpPr>
                    <p:cNvPr id="17" name="Группа 16"/>
                    <p:cNvGrpSpPr/>
                    <p:nvPr/>
                  </p:nvGrpSpPr>
                  <p:grpSpPr>
                    <a:xfrm>
                      <a:off x="992038" y="508959"/>
                      <a:ext cx="2073538" cy="2099418"/>
                      <a:chOff x="0" y="0"/>
                      <a:chExt cx="2073538" cy="2099418"/>
                    </a:xfrm>
                  </p:grpSpPr>
                  <p:sp>
                    <p:nvSpPr>
                      <p:cNvPr id="32" name="Овал 31"/>
                      <p:cNvSpPr/>
                      <p:nvPr/>
                    </p:nvSpPr>
                    <p:spPr>
                      <a:xfrm>
                        <a:off x="0" y="0"/>
                        <a:ext cx="2068195" cy="2059940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2">
                              <a:lumMod val="75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bg2">
                              <a:lumMod val="75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bg2">
                              <a:lumMod val="75000"/>
                              <a:shade val="100000"/>
                              <a:satMod val="115000"/>
                            </a:schemeClr>
                          </a:gs>
                        </a:gsLst>
                        <a:lin ang="10800000" scaled="1"/>
                        <a:tileRect/>
                      </a:gradFill>
                      <a:ln w="28575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3" name="Хорда 32"/>
                      <p:cNvSpPr/>
                      <p:nvPr/>
                    </p:nvSpPr>
                    <p:spPr>
                      <a:xfrm rot="5400000">
                        <a:off x="-8627" y="17253"/>
                        <a:ext cx="2095500" cy="2068830"/>
                      </a:xfrm>
                      <a:prstGeom prst="chord">
                        <a:avLst>
                          <a:gd name="adj1" fmla="val 5395838"/>
                          <a:gd name="adj2" fmla="val 16214645"/>
                        </a:avLst>
                      </a:prstGeom>
                      <a:gradFill flip="none" rotWithShape="1">
                        <a:gsLst>
                          <a:gs pos="0">
                            <a:schemeClr val="accent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accent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accent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lin ang="2700000" scaled="1"/>
                        <a:tileRect/>
                      </a:gradFill>
                      <a:ln w="28575"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cxnSp>
                  <p:nvCxnSpPr>
                    <p:cNvPr id="18" name="Прямая со стрелкой 17"/>
                    <p:cNvCxnSpPr/>
                    <p:nvPr/>
                  </p:nvCxnSpPr>
                  <p:spPr>
                    <a:xfrm flipV="1">
                      <a:off x="2035834" y="120770"/>
                      <a:ext cx="0" cy="2861945"/>
                    </a:xfrm>
                    <a:prstGeom prst="straightConnector1">
                      <a:avLst/>
                    </a:prstGeom>
                    <a:ln w="285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9" name="Поле 2273"/>
                    <p:cNvSpPr txBox="1"/>
                    <p:nvPr/>
                  </p:nvSpPr>
                  <p:spPr>
                    <a:xfrm>
                      <a:off x="3206032" y="1251157"/>
                      <a:ext cx="270468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mbria Math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" name="Поле 2274"/>
                    <p:cNvSpPr txBox="1"/>
                    <p:nvPr/>
                  </p:nvSpPr>
                  <p:spPr>
                    <a:xfrm>
                      <a:off x="686918" y="1293091"/>
                      <a:ext cx="371475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Cambria Math" pitchFamily="18" charset="0"/>
                          <a:cs typeface="Times New Roman" panose="02020603050405020304" pitchFamily="18" charset="0"/>
                        </a:rPr>
                        <a:t>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" name="Поле 231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19245" y="1319842"/>
                      <a:ext cx="389255" cy="4267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" name="Поле 2356"/>
                    <p:cNvSpPr txBox="1"/>
                    <p:nvPr/>
                  </p:nvSpPr>
                  <p:spPr>
                    <a:xfrm>
                      <a:off x="2035834" y="0"/>
                      <a:ext cx="371475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  <a:latin typeface="Times New Roman" panose="02020603050405020304" pitchFamily="18" charset="0"/>
                          <a:ea typeface="Cambria Math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mbria Math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" name="Поле 235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85668" y="1311216"/>
                      <a:ext cx="250166" cy="32389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4" name="Поле 2360"/>
                        <p:cNvSpPr txBox="1"/>
                        <p:nvPr/>
                      </p:nvSpPr>
                      <p:spPr>
                        <a:xfrm>
                          <a:off x="1049677" y="1496734"/>
                          <a:ext cx="428725" cy="33655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b="1" dirty="0">
                              <a:effectLst/>
                              <a:latin typeface="Times New Roman" panose="02020603050405020304" pitchFamily="18" charset="0"/>
                              <a:ea typeface="Cambria Math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r>
                            <a:rPr lang="en-US" b="1" dirty="0">
                              <a:solidFill>
                                <a:srgbClr val="000000"/>
                              </a:solidFill>
                              <a:latin typeface="Times New Roman" panose="02020603050405020304" pitchFamily="18" charset="0"/>
                              <a:ea typeface="Times New Roman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Calibri"/>
                                </a:rPr>
                                <m:t>𝒂</m:t>
                              </m:r>
                            </m:oMath>
                          </a14:m>
                          <a:endParaRPr lang="ru-RU" i="1" dirty="0">
                            <a:effectLst/>
                            <a:latin typeface="Times New Roman" panose="02020603050405020304" pitchFamily="18" charset="0"/>
                            <a:ea typeface="Cambria Math" pitchFamily="18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4" name="Поле 2360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049677" y="1496734"/>
                          <a:ext cx="428725" cy="336550"/>
                        </a:xfrm>
                        <a:prstGeom prst="rect">
                          <a:avLst/>
                        </a:prstGeom>
                        <a:blipFill rotWithShape="1">
                          <a:blip r:embed="rId4"/>
                          <a:stretch>
                            <a:fillRect l="-8989" t="-4225" b="-9859"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25" name="Прямая соединительная линия 24"/>
                    <p:cNvCxnSpPr/>
                    <p:nvPr/>
                  </p:nvCxnSpPr>
                  <p:spPr>
                    <a:xfrm>
                      <a:off x="1233577" y="914400"/>
                      <a:ext cx="1551305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6" name="Поле 2366"/>
                        <p:cNvSpPr txBox="1"/>
                        <p:nvPr/>
                      </p:nvSpPr>
                      <p:spPr>
                        <a:xfrm>
                          <a:off x="2727802" y="661178"/>
                          <a:ext cx="1003309" cy="41148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ru-RU" b="1" i="1"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b="1" i="0">
                                        <a:effectLst/>
                                        <a:latin typeface="Cambria Math"/>
                                        <a:ea typeface="Calibri"/>
                                        <a:cs typeface="Calibri"/>
                                      </a:rPr>
                                      <m:t>𝐚𝐫𝐜𝐜𝐨𝐬</m:t>
                                    </m:r>
                                  </m:fName>
                                  <m:e>
                                    <m:r>
                                      <a:rPr lang="en-US" b="1" i="1"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𝒂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ru-RU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6" name="Поле 236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727802" y="661178"/>
                          <a:ext cx="1003309" cy="411480"/>
                        </a:xfrm>
                        <a:prstGeom prst="rect">
                          <a:avLst/>
                        </a:prstGeom>
                        <a:blipFill rotWithShape="1">
                          <a:blip r:embed="rId5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7" name="Поле 2367"/>
                        <p:cNvSpPr txBox="1"/>
                        <p:nvPr/>
                      </p:nvSpPr>
                      <p:spPr>
                        <a:xfrm>
                          <a:off x="43780" y="671543"/>
                          <a:ext cx="1175031" cy="41148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ru-RU" b="1" i="1" smtClean="0"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b="1" i="0">
                                        <a:effectLst/>
                                        <a:latin typeface="Cambria Math"/>
                                        <a:ea typeface="Calibri"/>
                                        <a:cs typeface="Calibri"/>
                                      </a:rPr>
                                      <m:t>𝛑</m:t>
                                    </m:r>
                                    <m:r>
                                      <a:rPr lang="ru-RU" b="1" i="0" smtClean="0">
                                        <a:effectLst/>
                                        <a:latin typeface="Cambria Math"/>
                                        <a:ea typeface="Calibri"/>
                                        <a:cs typeface="Calibri"/>
                                      </a:rPr>
                                      <m:t>−</m:t>
                                    </m:r>
                                    <m:r>
                                      <a:rPr lang="en-US" b="1" i="0">
                                        <a:effectLst/>
                                        <a:latin typeface="Cambria Math"/>
                                        <a:ea typeface="Calibri"/>
                                        <a:cs typeface="Calibri"/>
                                      </a:rPr>
                                      <m:t>𝐚𝐫𝐜𝐜𝐨𝐬</m:t>
                                    </m:r>
                                  </m:fName>
                                  <m:e>
                                    <m:r>
                                      <a:rPr lang="en-US" b="1" i="1"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𝒂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ru-RU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7" name="Поле 2367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3780" y="671543"/>
                          <a:ext cx="1175031" cy="411480"/>
                        </a:xfrm>
                        <a:prstGeom prst="rect">
                          <a:avLst/>
                        </a:prstGeom>
                        <a:blipFill rotWithShape="1">
                          <a:blip r:embed="rId6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8" name="Поле 1984"/>
                        <p:cNvSpPr txBox="1"/>
                        <p:nvPr/>
                      </p:nvSpPr>
                      <p:spPr>
                        <a:xfrm>
                          <a:off x="2712380" y="2157420"/>
                          <a:ext cx="1002983" cy="41148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ru-RU" b="1" i="1"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b="1" i="0">
                                        <a:effectLst/>
                                        <a:latin typeface="Cambria Math"/>
                                        <a:ea typeface="Calibri"/>
                                        <a:cs typeface="Calibri"/>
                                      </a:rPr>
                                      <m:t>−</m:t>
                                    </m:r>
                                    <m:r>
                                      <a:rPr lang="en-US" b="1" i="0">
                                        <a:effectLst/>
                                        <a:latin typeface="Cambria Math"/>
                                        <a:ea typeface="Calibri"/>
                                        <a:cs typeface="Calibri"/>
                                      </a:rPr>
                                      <m:t>𝐚𝐫𝐜𝐜𝐨𝐬</m:t>
                                    </m:r>
                                  </m:fName>
                                  <m:e>
                                    <m:r>
                                      <a:rPr lang="en-US" b="1" i="1"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𝒂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ru-RU" dirty="0"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8" name="Поле 1984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712380" y="2157420"/>
                          <a:ext cx="1002983" cy="411480"/>
                        </a:xfrm>
                        <a:prstGeom prst="rect">
                          <a:avLst/>
                        </a:prstGeom>
                        <a:blipFill rotWithShape="1">
                          <a:blip r:embed="rId7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cxnSp>
                  <p:nvCxnSpPr>
                    <p:cNvPr id="29" name="Прямая соединительная линия 28"/>
                    <p:cNvCxnSpPr/>
                    <p:nvPr/>
                  </p:nvCxnSpPr>
                  <p:spPr>
                    <a:xfrm flipV="1">
                      <a:off x="2829464" y="914400"/>
                      <a:ext cx="0" cy="1296035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Прямая соединительная линия 29"/>
                    <p:cNvCxnSpPr/>
                    <p:nvPr/>
                  </p:nvCxnSpPr>
                  <p:spPr>
                    <a:xfrm flipV="1">
                      <a:off x="1207698" y="914400"/>
                      <a:ext cx="22225" cy="60706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" name="Поле 2355"/>
                    <p:cNvSpPr txBox="1"/>
                    <p:nvPr/>
                  </p:nvSpPr>
                  <p:spPr>
                    <a:xfrm>
                      <a:off x="2682815" y="1379533"/>
                      <a:ext cx="371475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•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15" name="Поле 2358"/>
                  <p:cNvSpPr txBox="1"/>
                  <p:nvPr/>
                </p:nvSpPr>
                <p:spPr>
                  <a:xfrm>
                    <a:off x="1078302" y="1388686"/>
                    <a:ext cx="254688" cy="289559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rPr>
                      <a:t>•</a:t>
                    </a:r>
                    <a:endParaRPr lang="ru-RU" sz="2000" dirty="0"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6" name="Поле 2359"/>
                      <p:cNvSpPr txBox="1"/>
                      <p:nvPr/>
                    </p:nvSpPr>
                    <p:spPr>
                      <a:xfrm>
                        <a:off x="2610661" y="1517331"/>
                        <a:ext cx="257891" cy="33171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Calibri"/>
                                </a:rPr>
                                <m:t>𝒂</m:t>
                              </m:r>
                            </m:oMath>
                          </m:oMathPara>
                        </a14:m>
                        <a:endParaRPr lang="ru-RU" dirty="0">
                          <a:effectLst/>
                          <a:latin typeface="Times New Roman" panose="02020603050405020304" pitchFamily="18" charset="0"/>
                          <a:ea typeface="Cambria Math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6" name="Поле 2359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610661" y="1517331"/>
                        <a:ext cx="257891" cy="331710"/>
                      </a:xfrm>
                      <a:prstGeom prst="rect">
                        <a:avLst/>
                      </a:prstGeom>
                      <a:blipFill rotWithShape="1">
                        <a:blip r:embed="rId8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sp>
              <p:nvSpPr>
                <p:cNvPr id="11" name="Поле 2365"/>
                <p:cNvSpPr txBox="1"/>
                <p:nvPr/>
              </p:nvSpPr>
              <p:spPr>
                <a:xfrm>
                  <a:off x="2682815" y="715993"/>
                  <a:ext cx="371475" cy="36703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dirty="0">
                      <a:solidFill>
                        <a:srgbClr val="C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•</a:t>
                  </a:r>
                  <a:endParaRPr lang="ru-RU" sz="2000" dirty="0"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" name="Поле 2364"/>
                <p:cNvSpPr txBox="1"/>
                <p:nvPr/>
              </p:nvSpPr>
              <p:spPr>
                <a:xfrm>
                  <a:off x="1078302" y="741872"/>
                  <a:ext cx="371475" cy="36703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dirty="0">
                      <a:solidFill>
                        <a:srgbClr val="C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•</a:t>
                  </a:r>
                  <a:endParaRPr lang="ru-RU" sz="2000" dirty="0"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" name="Поле 1985"/>
                <p:cNvSpPr txBox="1"/>
                <p:nvPr/>
              </p:nvSpPr>
              <p:spPr>
                <a:xfrm>
                  <a:off x="2682815" y="2040523"/>
                  <a:ext cx="371475" cy="36703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dirty="0">
                      <a:solidFill>
                        <a:schemeClr val="bg2">
                          <a:lumMod val="25000"/>
                        </a:schemeClr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•</a:t>
                  </a:r>
                  <a:endParaRPr lang="ru-RU" sz="2000" dirty="0">
                    <a:solidFill>
                      <a:schemeClr val="bg2">
                        <a:lumMod val="25000"/>
                      </a:schemeClr>
                    </a:solidFill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0" name="Прямая со стрелкой 9"/>
                <p:cNvCxnSpPr/>
                <p:nvPr/>
              </p:nvCxnSpPr>
              <p:spPr>
                <a:xfrm>
                  <a:off x="655607" y="1571084"/>
                  <a:ext cx="2757805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" name="Скругленный прямоугольник 4"/>
            <p:cNvSpPr/>
            <p:nvPr/>
          </p:nvSpPr>
          <p:spPr>
            <a:xfrm>
              <a:off x="1231547" y="2615916"/>
              <a:ext cx="2872258" cy="413816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60671" y="1011814"/>
              <a:ext cx="2617182" cy="417507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405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404664"/>
                <a:ext cx="8260672" cy="1039427"/>
              </a:xfrm>
            </p:spPr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26. Частные случаи </a:t>
                </a: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Решения 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уравнения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ru-RU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а</a:t>
                </a:r>
                <a:endParaRPr lang="ru-RU" sz="28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404664"/>
                <a:ext cx="8260672" cy="1039427"/>
              </a:xfrm>
              <a:blipFill rotWithShape="1">
                <a:blip r:embed="rId2"/>
                <a:stretch>
                  <a:fillRect t="-1170" b="-116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Группа 2"/>
          <p:cNvGrpSpPr/>
          <p:nvPr/>
        </p:nvGrpSpPr>
        <p:grpSpPr>
          <a:xfrm>
            <a:off x="466699" y="1908276"/>
            <a:ext cx="8064896" cy="4463821"/>
            <a:chOff x="219259" y="0"/>
            <a:chExt cx="6139243" cy="3455035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219259" y="0"/>
              <a:ext cx="6139243" cy="3455035"/>
              <a:chOff x="219259" y="0"/>
              <a:chExt cx="6139243" cy="3455035"/>
            </a:xfrm>
          </p:grpSpPr>
          <p:sp>
            <p:nvSpPr>
              <p:cNvPr id="9" name="Скругленный прямоугольник 8"/>
              <p:cNvSpPr/>
              <p:nvPr/>
            </p:nvSpPr>
            <p:spPr>
              <a:xfrm>
                <a:off x="219259" y="0"/>
                <a:ext cx="6139243" cy="3455035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grpSp>
            <p:nvGrpSpPr>
              <p:cNvPr id="10" name="Группа 9"/>
              <p:cNvGrpSpPr/>
              <p:nvPr/>
            </p:nvGrpSpPr>
            <p:grpSpPr>
              <a:xfrm>
                <a:off x="459878" y="951398"/>
                <a:ext cx="5771308" cy="2287355"/>
                <a:chOff x="-40454" y="114636"/>
                <a:chExt cx="5771308" cy="2287355"/>
              </a:xfrm>
            </p:grpSpPr>
            <p:grpSp>
              <p:nvGrpSpPr>
                <p:cNvPr id="11" name="Группа 10"/>
                <p:cNvGrpSpPr/>
                <p:nvPr/>
              </p:nvGrpSpPr>
              <p:grpSpPr>
                <a:xfrm>
                  <a:off x="-40454" y="114636"/>
                  <a:ext cx="5771308" cy="2287355"/>
                  <a:chOff x="-40458" y="114674"/>
                  <a:chExt cx="5771844" cy="2288124"/>
                </a:xfrm>
              </p:grpSpPr>
              <p:grpSp>
                <p:nvGrpSpPr>
                  <p:cNvPr id="34" name="Группа 33"/>
                  <p:cNvGrpSpPr/>
                  <p:nvPr/>
                </p:nvGrpSpPr>
                <p:grpSpPr>
                  <a:xfrm>
                    <a:off x="-40458" y="114674"/>
                    <a:ext cx="5771844" cy="2288124"/>
                    <a:chOff x="-40458" y="114674"/>
                    <a:chExt cx="5771844" cy="2288124"/>
                  </a:xfrm>
                </p:grpSpPr>
                <p:grpSp>
                  <p:nvGrpSpPr>
                    <p:cNvPr id="36" name="Группа 35"/>
                    <p:cNvGrpSpPr/>
                    <p:nvPr/>
                  </p:nvGrpSpPr>
                  <p:grpSpPr>
                    <a:xfrm>
                      <a:off x="126573" y="640091"/>
                      <a:ext cx="5604813" cy="1762707"/>
                      <a:chOff x="14429" y="88001"/>
                      <a:chExt cx="5604813" cy="1762707"/>
                    </a:xfrm>
                  </p:grpSpPr>
                  <p:sp>
                    <p:nvSpPr>
                      <p:cNvPr id="41" name="Блок-схема: ИЛИ 40"/>
                      <p:cNvSpPr/>
                      <p:nvPr/>
                    </p:nvSpPr>
                    <p:spPr>
                      <a:xfrm>
                        <a:off x="174005" y="88001"/>
                        <a:ext cx="1296035" cy="1228725"/>
                      </a:xfrm>
                      <a:prstGeom prst="flowChartOr">
                        <a:avLst/>
                      </a:prstGeom>
                      <a:gradFill flip="none" rotWithShape="1">
                        <a:gsLst>
                          <a:gs pos="0">
                            <a:schemeClr val="accent2">
                              <a:lumMod val="20000"/>
                              <a:lumOff val="8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accent2">
                              <a:lumMod val="20000"/>
                              <a:lumOff val="8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accent2">
                              <a:lumMod val="20000"/>
                              <a:lumOff val="80000"/>
                              <a:shade val="100000"/>
                              <a:satMod val="11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42" name="Поле 2023"/>
                      <p:cNvSpPr txBox="1"/>
                      <p:nvPr/>
                    </p:nvSpPr>
                    <p:spPr>
                      <a:xfrm>
                        <a:off x="14429" y="441538"/>
                        <a:ext cx="408950" cy="37452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3200" b="1" dirty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effectLst/>
                            <a:ea typeface="Calibri"/>
                            <a:cs typeface="Calibri"/>
                          </a:rPr>
                          <a:t>•</a:t>
                        </a:r>
                        <a:endParaRPr lang="ru-RU" sz="3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43" name="Поле 2087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448351" y="451322"/>
                        <a:ext cx="389255" cy="426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2000" b="1" dirty="0">
                            <a:effectLst/>
                            <a:latin typeface="Calibri"/>
                            <a:ea typeface="Calibri"/>
                            <a:cs typeface="Times New Roman"/>
                          </a:rPr>
                          <a:t>0</a:t>
                        </a:r>
                        <a:endParaRPr lang="ru-RU" sz="2000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4" name="Поле 2089"/>
                          <p:cNvSpPr txBox="1"/>
                          <p:nvPr/>
                        </p:nvSpPr>
                        <p:spPr>
                          <a:xfrm>
                            <a:off x="423379" y="1298359"/>
                            <a:ext cx="589574" cy="552349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marL="228600"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ru-RU" sz="16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𝝅</m:t>
                                      </m:r>
                                    </m:num>
                                    <m:den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𝟐</m:t>
                                      </m:r>
                                    </m:den>
                                  </m:f>
                                </m:oMath>
                              </m:oMathPara>
                            </a14:m>
                            <a:endParaRPr lang="ru-RU" sz="1100" dirty="0">
                              <a:solidFill>
                                <a:schemeClr val="tx1"/>
                              </a:solidFill>
                              <a:effectLst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44" name="Поле 2089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423379" y="1298359"/>
                            <a:ext cx="589574" cy="552349"/>
                          </a:xfrm>
                          <a:prstGeom prst="rect">
                            <a:avLst/>
                          </a:prstGeom>
                          <a:blipFill rotWithShape="1">
                            <a:blip r:embed="rId3"/>
                            <a:stretch>
                              <a:fillRect/>
                            </a:stretch>
                          </a:blipFill>
                          <a:ln w="6350">
                            <a:noFill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r>
                              <a:rPr lang="ru-RU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54" name="Поле 2087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343276" y="437452"/>
                        <a:ext cx="389255" cy="426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2000" b="1" dirty="0">
                            <a:effectLst/>
                            <a:latin typeface="Calibri"/>
                            <a:ea typeface="Calibri"/>
                            <a:cs typeface="Times New Roman"/>
                          </a:rPr>
                          <a:t>0</a:t>
                        </a:r>
                        <a:endParaRPr lang="ru-RU" sz="2000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55" name="Поле 2087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5229987" y="462128"/>
                        <a:ext cx="389255" cy="426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rot="0" vert="horz" wrap="square" lIns="91440" tIns="45720" rIns="91440" bIns="45720" anchor="t" anchorCtr="0" upright="1"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2000" b="1" dirty="0">
                            <a:effectLst/>
                            <a:latin typeface="Calibri"/>
                            <a:ea typeface="Calibri"/>
                            <a:cs typeface="Times New Roman"/>
                          </a:rPr>
                          <a:t>0</a:t>
                        </a:r>
                        <a:endParaRPr lang="ru-RU" sz="2000" dirty="0">
                          <a:effectLst/>
                          <a:latin typeface="Calibri"/>
                          <a:ea typeface="Calibri"/>
                          <a:cs typeface="Times New Roman"/>
                        </a:endParaRPr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60" name="Поле 2089"/>
                          <p:cNvSpPr txBox="1"/>
                          <p:nvPr/>
                        </p:nvSpPr>
                        <p:spPr>
                          <a:xfrm>
                            <a:off x="2307689" y="1294092"/>
                            <a:ext cx="589574" cy="552349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marL="228600"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ru-RU" sz="16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𝝅</m:t>
                                      </m:r>
                                    </m:num>
                                    <m:den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𝟐</m:t>
                                      </m:r>
                                    </m:den>
                                  </m:f>
                                </m:oMath>
                              </m:oMathPara>
                            </a14:m>
                            <a:endParaRPr lang="ru-RU" sz="1100" dirty="0">
                              <a:solidFill>
                                <a:schemeClr val="tx1"/>
                              </a:solidFill>
                              <a:effectLst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60" name="Поле 2089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2307689" y="1294092"/>
                            <a:ext cx="589574" cy="552349"/>
                          </a:xfrm>
                          <a:prstGeom prst="rect">
                            <a:avLst/>
                          </a:prstGeom>
                          <a:blipFill rotWithShape="1">
                            <a:blip r:embed="rId4"/>
                            <a:stretch>
                              <a:fillRect/>
                            </a:stretch>
                          </a:blipFill>
                          <a:ln w="6350">
                            <a:noFill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r>
                              <a:rPr lang="ru-RU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61" name="Поле 2089"/>
                          <p:cNvSpPr txBox="1"/>
                          <p:nvPr/>
                        </p:nvSpPr>
                        <p:spPr>
                          <a:xfrm>
                            <a:off x="4216334" y="1298359"/>
                            <a:ext cx="589574" cy="552349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marL="228600"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600" b="1" i="1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ru-RU" sz="16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𝝅</m:t>
                                      </m:r>
                                    </m:num>
                                    <m:den>
                                      <m:r>
                                        <a:rPr lang="en-US" sz="1600" b="1" i="1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𝟐</m:t>
                                      </m:r>
                                    </m:den>
                                  </m:f>
                                </m:oMath>
                              </m:oMathPara>
                            </a14:m>
                            <a:endParaRPr lang="ru-RU" sz="1100" dirty="0">
                              <a:solidFill>
                                <a:schemeClr val="tx1"/>
                              </a:solidFill>
                              <a:effectLst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61" name="Поле 2089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4216334" y="1298359"/>
                            <a:ext cx="589574" cy="552349"/>
                          </a:xfrm>
                          <a:prstGeom prst="rect">
                            <a:avLst/>
                          </a:prstGeom>
                          <a:blipFill rotWithShape="1">
                            <a:blip r:embed="rId5"/>
                            <a:stretch>
                              <a:fillRect/>
                            </a:stretch>
                          </a:blipFill>
                          <a:ln w="6350">
                            <a:noFill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r>
                              <a:rPr lang="ru-RU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p:sp>
                  <p:nvSpPr>
                    <p:cNvPr id="37" name="Поле 2000"/>
                    <p:cNvSpPr txBox="1"/>
                    <p:nvPr/>
                  </p:nvSpPr>
                  <p:spPr>
                    <a:xfrm>
                      <a:off x="758032" y="1609157"/>
                      <a:ext cx="352269" cy="343314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b="1" dirty="0">
                          <a:solidFill>
                            <a:srgbClr val="C00000"/>
                          </a:solidFill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3200" dirty="0">
                        <a:solidFill>
                          <a:srgbClr val="C00000"/>
                        </a:solidFill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8" name="Поле 2003"/>
                    <p:cNvSpPr txBox="1"/>
                    <p:nvPr/>
                  </p:nvSpPr>
                  <p:spPr>
                    <a:xfrm>
                      <a:off x="-40458" y="1051168"/>
                      <a:ext cx="243674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libri"/>
                        </a:rPr>
                        <a:t>π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9" name="Поле 2010"/>
                        <p:cNvSpPr txBox="1"/>
                        <p:nvPr/>
                      </p:nvSpPr>
                      <p:spPr>
                        <a:xfrm>
                          <a:off x="591844" y="146791"/>
                          <a:ext cx="697042" cy="55209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6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9" name="Поле 2010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91844" y="146791"/>
                          <a:ext cx="697042" cy="552090"/>
                        </a:xfrm>
                        <a:prstGeom prst="rect">
                          <a:avLst/>
                        </a:prstGeom>
                        <a:blipFill rotWithShape="1">
                          <a:blip r:embed="rId6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40" name="Поле 2024"/>
                    <p:cNvSpPr txBox="1"/>
                    <p:nvPr/>
                  </p:nvSpPr>
                  <p:spPr>
                    <a:xfrm>
                      <a:off x="1411861" y="990189"/>
                      <a:ext cx="393990" cy="333449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3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6" name="Поле 2010"/>
                        <p:cNvSpPr txBox="1"/>
                        <p:nvPr/>
                      </p:nvSpPr>
                      <p:spPr>
                        <a:xfrm>
                          <a:off x="2475131" y="114674"/>
                          <a:ext cx="697042" cy="55209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6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56" name="Поле 2010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475131" y="114674"/>
                          <a:ext cx="697042" cy="552090"/>
                        </a:xfrm>
                        <a:prstGeom prst="rect">
                          <a:avLst/>
                        </a:prstGeom>
                        <a:blipFill rotWithShape="1">
                          <a:blip r:embed="rId7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57" name="Поле 2010"/>
                        <p:cNvSpPr txBox="1"/>
                        <p:nvPr/>
                      </p:nvSpPr>
                      <p:spPr>
                        <a:xfrm>
                          <a:off x="4383776" y="115336"/>
                          <a:ext cx="697042" cy="55209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6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57" name="Поле 2010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383776" y="115336"/>
                          <a:ext cx="697042" cy="552090"/>
                        </a:xfrm>
                        <a:prstGeom prst="rect">
                          <a:avLst/>
                        </a:prstGeom>
                        <a:blipFill rotWithShape="1">
                          <a:blip r:embed="rId8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58" name="Поле 2003"/>
                    <p:cNvSpPr txBox="1"/>
                    <p:nvPr/>
                  </p:nvSpPr>
                  <p:spPr>
                    <a:xfrm>
                      <a:off x="1909724" y="966930"/>
                      <a:ext cx="185737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libri"/>
                        </a:rPr>
                        <a:t>π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p:txBody>
                </p:sp>
                <p:sp>
                  <p:nvSpPr>
                    <p:cNvPr id="59" name="Поле 2003"/>
                    <p:cNvSpPr txBox="1"/>
                    <p:nvPr/>
                  </p:nvSpPr>
                  <p:spPr>
                    <a:xfrm>
                      <a:off x="3802330" y="994308"/>
                      <a:ext cx="185737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libri"/>
                        </a:rPr>
                        <a:t>π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p:txBody>
                </p:sp>
              </p:grpSp>
              <p:sp>
                <p:nvSpPr>
                  <p:cNvPr id="35" name="Поле 1999"/>
                  <p:cNvSpPr txBox="1"/>
                  <p:nvPr/>
                </p:nvSpPr>
                <p:spPr>
                  <a:xfrm>
                    <a:off x="776378" y="390720"/>
                    <a:ext cx="352269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3200" b="1" dirty="0">
                        <a:solidFill>
                          <a:srgbClr val="C0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3200" dirty="0">
                      <a:solidFill>
                        <a:srgbClr val="C00000"/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grpSp>
              <p:nvGrpSpPr>
                <p:cNvPr id="12" name="Группа 11"/>
                <p:cNvGrpSpPr/>
                <p:nvPr/>
              </p:nvGrpSpPr>
              <p:grpSpPr>
                <a:xfrm>
                  <a:off x="2002407" y="368390"/>
                  <a:ext cx="1461564" cy="1595341"/>
                  <a:chOff x="173607" y="299378"/>
                  <a:chExt cx="1461564" cy="1595341"/>
                </a:xfrm>
              </p:grpSpPr>
              <p:sp>
                <p:nvSpPr>
                  <p:cNvPr id="29" name="Блок-схема: ИЛИ 28"/>
                  <p:cNvSpPr/>
                  <p:nvPr/>
                </p:nvSpPr>
                <p:spPr>
                  <a:xfrm>
                    <a:off x="339136" y="550894"/>
                    <a:ext cx="1296035" cy="1228725"/>
                  </a:xfrm>
                  <a:prstGeom prst="flowChartOr">
                    <a:avLst/>
                  </a:prstGeom>
                  <a:gradFill flip="none" rotWithShape="1">
                    <a:gsLst>
                      <a:gs pos="0">
                        <a:schemeClr val="accent5">
                          <a:lumMod val="20000"/>
                          <a:lumOff val="80000"/>
                          <a:shade val="30000"/>
                          <a:satMod val="115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  <a:shade val="67500"/>
                          <a:satMod val="115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  <a:shade val="100000"/>
                          <a:satMod val="11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6" name="Поле 2022"/>
                  <p:cNvSpPr txBox="1"/>
                  <p:nvPr/>
                </p:nvSpPr>
                <p:spPr>
                  <a:xfrm>
                    <a:off x="828183" y="299378"/>
                    <a:ext cx="371475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32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32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5" name="Поле 2022"/>
                  <p:cNvSpPr txBox="1"/>
                  <p:nvPr/>
                </p:nvSpPr>
                <p:spPr>
                  <a:xfrm>
                    <a:off x="828183" y="1527689"/>
                    <a:ext cx="371475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32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32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6" name="Поле 2022"/>
                  <p:cNvSpPr txBox="1"/>
                  <p:nvPr/>
                </p:nvSpPr>
                <p:spPr>
                  <a:xfrm>
                    <a:off x="173607" y="897985"/>
                    <a:ext cx="371475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32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32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grpSp>
              <p:nvGrpSpPr>
                <p:cNvPr id="13" name="Группа 12"/>
                <p:cNvGrpSpPr/>
                <p:nvPr/>
              </p:nvGrpSpPr>
              <p:grpSpPr>
                <a:xfrm>
                  <a:off x="3278233" y="391250"/>
                  <a:ext cx="2266580" cy="1572482"/>
                  <a:chOff x="-482884" y="330865"/>
                  <a:chExt cx="2266580" cy="1572482"/>
                </a:xfrm>
              </p:grpSpPr>
              <p:sp>
                <p:nvSpPr>
                  <p:cNvPr id="19" name="Блок-схема: ИЛИ 18"/>
                  <p:cNvSpPr/>
                  <p:nvPr/>
                </p:nvSpPr>
                <p:spPr>
                  <a:xfrm>
                    <a:off x="301924" y="560717"/>
                    <a:ext cx="1296035" cy="1228725"/>
                  </a:xfrm>
                  <a:prstGeom prst="flowChartOr">
                    <a:avLst/>
                  </a:prstGeom>
                  <a:gradFill flip="none" rotWithShape="1">
                    <a:gsLst>
                      <a:gs pos="0">
                        <a:schemeClr val="bg2">
                          <a:lumMod val="90000"/>
                          <a:shade val="30000"/>
                          <a:satMod val="115000"/>
                        </a:schemeClr>
                      </a:gs>
                      <a:gs pos="50000">
                        <a:schemeClr val="bg2">
                          <a:lumMod val="90000"/>
                          <a:shade val="67500"/>
                          <a:satMod val="115000"/>
                        </a:schemeClr>
                      </a:gs>
                      <a:gs pos="100000">
                        <a:schemeClr val="bg2">
                          <a:lumMod val="90000"/>
                          <a:shade val="100000"/>
                          <a:satMod val="11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15" name="Поле 1995"/>
                  <p:cNvSpPr txBox="1"/>
                  <p:nvPr/>
                </p:nvSpPr>
                <p:spPr>
                  <a:xfrm>
                    <a:off x="785004" y="362310"/>
                    <a:ext cx="371475" cy="34454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endParaRPr lang="ru-RU" sz="11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16" name="Поле 2002"/>
                  <p:cNvSpPr txBox="1"/>
                  <p:nvPr/>
                </p:nvSpPr>
                <p:spPr>
                  <a:xfrm>
                    <a:off x="129396" y="940279"/>
                    <a:ext cx="351790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endParaRPr lang="ru-RU" sz="11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18" name="Поле 2067"/>
                  <p:cNvSpPr txBox="1"/>
                  <p:nvPr/>
                </p:nvSpPr>
                <p:spPr>
                  <a:xfrm>
                    <a:off x="133720" y="929472"/>
                    <a:ext cx="371475" cy="34417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3200" b="1" dirty="0">
                        <a:solidFill>
                          <a:srgbClr val="C0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3200" dirty="0">
                      <a:solidFill>
                        <a:srgbClr val="C00000"/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8" name="Поле 2067"/>
                  <p:cNvSpPr txBox="1"/>
                  <p:nvPr/>
                </p:nvSpPr>
                <p:spPr>
                  <a:xfrm>
                    <a:off x="-482884" y="933590"/>
                    <a:ext cx="371475" cy="34417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3200" b="1" dirty="0">
                        <a:solidFill>
                          <a:srgbClr val="C0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3200" dirty="0">
                      <a:solidFill>
                        <a:srgbClr val="C00000"/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1" name="Поле 2067"/>
                  <p:cNvSpPr txBox="1"/>
                  <p:nvPr/>
                </p:nvSpPr>
                <p:spPr>
                  <a:xfrm>
                    <a:off x="785004" y="330865"/>
                    <a:ext cx="371475" cy="34417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32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32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2" name="Поле 2067"/>
                  <p:cNvSpPr txBox="1"/>
                  <p:nvPr/>
                </p:nvSpPr>
                <p:spPr>
                  <a:xfrm>
                    <a:off x="785004" y="1559177"/>
                    <a:ext cx="371475" cy="34417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32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32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3" name="Поле 2067"/>
                  <p:cNvSpPr txBox="1"/>
                  <p:nvPr/>
                </p:nvSpPr>
                <p:spPr>
                  <a:xfrm>
                    <a:off x="1412221" y="928957"/>
                    <a:ext cx="371475" cy="34417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32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32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</p:grpSp>
        </p:grpSp>
        <p:grpSp>
          <p:nvGrpSpPr>
            <p:cNvPr id="5" name="Группа 4"/>
            <p:cNvGrpSpPr/>
            <p:nvPr/>
          </p:nvGrpSpPr>
          <p:grpSpPr>
            <a:xfrm>
              <a:off x="552091" y="103517"/>
              <a:ext cx="5417388" cy="741872"/>
              <a:chOff x="0" y="0"/>
              <a:chExt cx="5417388" cy="74187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Поле 2171"/>
                  <p:cNvSpPr txBox="1"/>
                  <p:nvPr/>
                </p:nvSpPr>
                <p:spPr>
                  <a:xfrm>
                    <a:off x="0" y="0"/>
                    <a:ext cx="1777041" cy="73324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funcPr>
                          <m:fName>
                            <m:r>
                              <a:rPr lang="en-US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𝐜𝐨𝐬</m:t>
                            </m:r>
                          </m:fName>
                          <m:e>
                            <m:r>
                              <a:rPr lang="en-US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𝐭</m:t>
                            </m:r>
                            <m:r>
                              <a:rPr lang="en-US" sz="2000" b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=</m:t>
                            </m:r>
                            <m:r>
                              <a:rPr lang="en-US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𝟎</m:t>
                            </m:r>
                          </m:e>
                        </m:func>
                      </m:oMath>
                    </a14:m>
                    <a:r>
                      <a:rPr lang="en-US" sz="2000" b="1" dirty="0">
                        <a:effectLst/>
                        <a:ea typeface="Times New Roman"/>
                        <a:cs typeface="Times New Roman"/>
                      </a:rPr>
                      <a:t>,</a:t>
                    </a:r>
                    <a:endParaRPr lang="ru-RU" sz="2000" dirty="0">
                      <a:effectLst/>
                      <a:ea typeface="Calibri"/>
                      <a:cs typeface="Times New Roman"/>
                    </a:endParaRPr>
                  </a:p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Times New Roman"/>
                      </a:rPr>
                      <a:t>t = </a:t>
                    </a:r>
                    <a14:m>
                      <m:oMath xmlns:m="http://schemas.openxmlformats.org/officeDocument/2006/math">
                        <m:f>
                          <m:fPr>
                            <m:ctrlPr>
                              <a:rPr lang="ru-RU" sz="20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𝛑</m:t>
                            </m:r>
                          </m:num>
                          <m:den>
                            <m:r>
                              <a:rPr lang="en-US" sz="20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𝟐</m:t>
                            </m:r>
                          </m:den>
                        </m:f>
                      </m:oMath>
                    </a14:m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Times New Roman"/>
                      </a:rPr>
                      <a:t> + </a:t>
                    </a: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Calibri"/>
                      </a:rPr>
                      <a:t>π</a:t>
                    </a: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Times New Roman"/>
                      </a:rPr>
                      <a:t>k, k </a:t>
                    </a: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Calibri"/>
                      </a:rPr>
                      <a:t>ϵ</a:t>
                    </a: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Times New Roman"/>
                      </a:rPr>
                      <a:t> Z.</a:t>
                    </a:r>
                    <a:endParaRPr lang="ru-RU" sz="20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6" name="Поле 217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0" y="0"/>
                    <a:ext cx="1777041" cy="733245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 t="-1935"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Поле 2180"/>
                  <p:cNvSpPr txBox="1"/>
                  <p:nvPr/>
                </p:nvSpPr>
                <p:spPr>
                  <a:xfrm>
                    <a:off x="1777041" y="0"/>
                    <a:ext cx="1777041" cy="73324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funcPr>
                          <m:fName>
                            <m:r>
                              <a:rPr lang="en-US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𝐜𝐨𝐬</m:t>
                            </m:r>
                          </m:fName>
                          <m:e>
                            <m:r>
                              <a:rPr lang="en-US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𝐭</m:t>
                            </m:r>
                            <m:r>
                              <a:rPr lang="en-US" sz="2000" b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=</m:t>
                            </m:r>
                            <m:r>
                              <a:rPr lang="en-US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𝟏</m:t>
                            </m:r>
                          </m:e>
                        </m:func>
                      </m:oMath>
                    </a14:m>
                    <a:r>
                      <a:rPr lang="en-US" sz="2000" b="1" dirty="0">
                        <a:effectLst/>
                        <a:ea typeface="Times New Roman"/>
                        <a:cs typeface="Times New Roman"/>
                      </a:rPr>
                      <a:t>,</a:t>
                    </a:r>
                    <a:endParaRPr lang="ru-RU" sz="2000" dirty="0">
                      <a:effectLst/>
                      <a:ea typeface="Calibri"/>
                      <a:cs typeface="Times New Roman"/>
                    </a:endParaRPr>
                  </a:p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Times New Roman"/>
                      </a:rPr>
                      <a:t>t = </a:t>
                    </a:r>
                    <a14:m>
                      <m:oMath xmlns:m="http://schemas.openxmlformats.org/officeDocument/2006/math">
                        <m:r>
                          <a:rPr lang="en-US" sz="20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</m:oMath>
                    </a14:m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Calibri"/>
                      </a:rPr>
                      <a:t>π</a:t>
                    </a: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Times New Roman"/>
                      </a:rPr>
                      <a:t>k, k </a:t>
                    </a: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Calibri"/>
                      </a:rPr>
                      <a:t>ϵ</a:t>
                    </a: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Times New Roman"/>
                      </a:rPr>
                      <a:t> Z.</a:t>
                    </a:r>
                    <a:endParaRPr lang="ru-RU" sz="20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7" name="Поле 218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7041" y="0"/>
                    <a:ext cx="1777041" cy="733245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 t="-1935"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Поле 2185"/>
                  <p:cNvSpPr txBox="1"/>
                  <p:nvPr/>
                </p:nvSpPr>
                <p:spPr>
                  <a:xfrm>
                    <a:off x="3640347" y="8627"/>
                    <a:ext cx="1777041" cy="73324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funcPr>
                          <m:fName>
                            <m:r>
                              <a:rPr lang="en-US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𝐜𝐨𝐬</m:t>
                            </m:r>
                          </m:fName>
                          <m:e>
                            <m:r>
                              <a:rPr lang="en-US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𝐭</m:t>
                            </m:r>
                            <m:r>
                              <a:rPr lang="en-US" sz="2000" b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=</m:t>
                            </m:r>
                            <m:r>
                              <a:rPr lang="en-US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−</m:t>
                            </m:r>
                            <m:r>
                              <a:rPr lang="en-US" sz="2000" b="1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𝟏</m:t>
                            </m:r>
                          </m:e>
                        </m:func>
                      </m:oMath>
                    </a14:m>
                    <a:r>
                      <a:rPr lang="en-US" sz="2000" b="1" dirty="0">
                        <a:effectLst/>
                        <a:ea typeface="Times New Roman"/>
                        <a:cs typeface="Times New Roman"/>
                      </a:rPr>
                      <a:t>,</a:t>
                    </a:r>
                    <a:endParaRPr lang="ru-RU" sz="2000" dirty="0">
                      <a:effectLst/>
                      <a:ea typeface="Calibri"/>
                      <a:cs typeface="Times New Roman"/>
                    </a:endParaRPr>
                  </a:p>
                  <a:p>
                    <a:pPr algn="ctr">
                      <a:lnSpc>
                        <a:spcPct val="115000"/>
                      </a:lnSpc>
                      <a:spcAft>
                        <a:spcPts val="0"/>
                      </a:spcAft>
                    </a:pP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Times New Roman"/>
                      </a:rPr>
                      <a:t>t = </a:t>
                    </a: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Calibri"/>
                      </a:rPr>
                      <a:t>π</a:t>
                    </a:r>
                    <a:r>
                      <a:rPr lang="ru-RU" sz="2000" b="1" dirty="0">
                        <a:effectLst/>
                        <a:latin typeface="Cambria Math"/>
                        <a:ea typeface="Times New Roman"/>
                        <a:cs typeface="Times New Roman"/>
                      </a:rPr>
                      <a:t> +  </a:t>
                    </a:r>
                    <a14:m>
                      <m:oMath xmlns:m="http://schemas.openxmlformats.org/officeDocument/2006/math">
                        <m:r>
                          <a:rPr lang="en-US" sz="20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</m:oMath>
                    </a14:m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Calibri"/>
                      </a:rPr>
                      <a:t>π</a:t>
                    </a: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Times New Roman"/>
                      </a:rPr>
                      <a:t>k, k </a:t>
                    </a: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Calibri"/>
                      </a:rPr>
                      <a:t>ϵ</a:t>
                    </a:r>
                    <a:r>
                      <a:rPr lang="en-US" sz="2000" b="1" dirty="0">
                        <a:effectLst/>
                        <a:latin typeface="Cambria Math"/>
                        <a:ea typeface="Times New Roman"/>
                        <a:cs typeface="Times New Roman"/>
                      </a:rPr>
                      <a:t> Z.</a:t>
                    </a:r>
                    <a:endParaRPr lang="ru-RU" sz="20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mc:Choice>
            <mc:Fallback xmlns="">
              <p:sp>
                <p:nvSpPr>
                  <p:cNvPr id="8" name="Поле 218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40347" y="8627"/>
                    <a:ext cx="1777041" cy="733245"/>
                  </a:xfrm>
                  <a:prstGeom prst="rect">
                    <a:avLst/>
                  </a:prstGeom>
                  <a:blipFill rotWithShape="1">
                    <a:blip r:embed="rId11"/>
                    <a:stretch>
                      <a:fillRect t="-1935"/>
                    </a:stretch>
                  </a:blipFill>
                  <a:ln w="6350">
                    <a:noFill/>
                  </a:ln>
                  <a:effectLst/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394556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27. </a:t>
                </a: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Решение уравнения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i="0" cap="none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ru-RU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ru-RU" sz="2800" b="1" i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endParaRPr lang="ru-RU" sz="2800" i="1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Группа 2"/>
          <p:cNvGrpSpPr/>
          <p:nvPr/>
        </p:nvGrpSpPr>
        <p:grpSpPr>
          <a:xfrm>
            <a:off x="611560" y="1902092"/>
            <a:ext cx="8208912" cy="4263212"/>
            <a:chOff x="0" y="0"/>
            <a:chExt cx="6632575" cy="3455035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0"/>
              <a:ext cx="6632575" cy="3455035"/>
              <a:chOff x="0" y="0"/>
              <a:chExt cx="6632575" cy="345503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Скругленный прямоугольник 6"/>
                  <p:cNvSpPr/>
                  <p:nvPr/>
                </p:nvSpPr>
                <p:spPr>
                  <a:xfrm>
                    <a:off x="0" y="0"/>
                    <a:ext cx="6632575" cy="3455035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accent5">
                          <a:shade val="30000"/>
                          <a:satMod val="115000"/>
                          <a:lumMod val="18000"/>
                          <a:lumOff val="82000"/>
                        </a:schemeClr>
                      </a:gs>
                      <a:gs pos="50000">
                        <a:schemeClr val="accent5">
                          <a:lumMod val="20000"/>
                          <a:lumOff val="80000"/>
                          <a:shade val="67500"/>
                          <a:satMod val="115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  <a:shade val="100000"/>
                          <a:satMod val="115000"/>
                        </a:schemeClr>
                      </a:gs>
                    </a:gsLst>
                    <a:lin ang="13500000" scaled="1"/>
                    <a:tileRect/>
                  </a:gradFill>
                  <a:effectLst>
                    <a:glow rad="228600">
                      <a:schemeClr val="accent5">
                        <a:satMod val="175000"/>
                        <a:alpha val="40000"/>
                      </a:schemeClr>
                    </a:glo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179705">
                      <a:lnSpc>
                        <a:spcPct val="200000"/>
                      </a:lnSpc>
                      <a:spcAft>
                        <a:spcPts val="1000"/>
                      </a:spcAft>
                    </a:pPr>
                    <a14:m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ru-RU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dPr>
                          <m:e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𝒂</m:t>
                            </m:r>
                          </m:e>
                        </m:d>
                        <m:r>
                          <a:rPr lang="ru-RU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≤</m:t>
                        </m:r>
                        <m:r>
                          <a:rPr lang="en-US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𝟏</m:t>
                        </m:r>
                        <m:r>
                          <a:rPr lang="ru-RU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,  </m:t>
                        </m:r>
                        <m:func>
                          <m:funcPr>
                            <m:ctrlPr>
                              <a:rPr lang="ru-RU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funcPr>
                          <m:fName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Calibri"/>
                              </a:rPr>
                              <m:t>𝐚𝐫𝐜</m:t>
                            </m:r>
                          </m:fName>
                          <m:e>
                            <m:func>
                              <m:funcPr>
                                <m:ctrlPr>
                                  <a:rPr lang="ru-RU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</m:ctrlPr>
                              </m:funcPr>
                              <m:fName>
                                <m:r>
                                  <a:rPr lang="en-US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Calibri"/>
                                  </a:rPr>
                                  <m:t>𝐬𝐢𝐧</m:t>
                                </m:r>
                              </m:fName>
                              <m:e>
                                <m:r>
                                  <a:rPr lang="en-US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𝐚</m:t>
                                </m:r>
                              </m:e>
                            </m:func>
                          </m:e>
                        </m:func>
                        <m:r>
                          <a:rPr lang="ru-RU" b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=</m:t>
                        </m:r>
                        <m:r>
                          <a:rPr lang="en-US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𝐭</m:t>
                        </m:r>
                      </m:oMath>
                    </a14:m>
                    <a:r>
                      <a:rPr lang="en-US" b="1" dirty="0">
                        <a:solidFill>
                          <a:srgbClr val="000000"/>
                        </a:solidFill>
                        <a:effectLst/>
                        <a:ea typeface="Times New Roman"/>
                        <a:cs typeface="Calibri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a:rPr lang="ru-RU" b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⇔</m:t>
                        </m:r>
                      </m:oMath>
                    </a14:m>
                    <a:r>
                      <a:rPr lang="ru-RU" b="1" dirty="0">
                        <a:solidFill>
                          <a:srgbClr val="000000"/>
                        </a:solidFill>
                        <a:effectLst/>
                        <a:ea typeface="Times New Roman"/>
                        <a:cs typeface="Calibri"/>
                      </a:rPr>
                      <a:t> </a:t>
                    </a:r>
                    <a14:m>
                      <m:oMath xmlns:m="http://schemas.openxmlformats.org/officeDocument/2006/math">
                        <m:d>
                          <m:dPr>
                            <m:begChr m:val="{"/>
                            <m:endChr m:val=""/>
                            <m:ctrlPr>
                              <a:rPr lang="ru-RU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ru-RU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</m:ctrlPr>
                              </m:eqArrPr>
                              <m:e>
                                <m:func>
                                  <m:funcPr>
                                    <m:ctrlPr>
                                      <a:rPr lang="ru-RU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Calibri"/>
                                      </a:rPr>
                                      <m:t>𝐬𝐢𝐧</m:t>
                                    </m:r>
                                  </m:fName>
                                  <m:e>
                                    <m:r>
                                      <a:rPr lang="en-US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𝐭</m:t>
                                    </m:r>
                                    <m:r>
                                      <a:rPr lang="ru-RU" b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=</m:t>
                                    </m:r>
                                    <m:r>
                                      <a:rPr lang="en-US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𝐚</m:t>
                                    </m:r>
                                  </m:e>
                                </m:func>
                              </m:e>
                              <m:e>
                                <m:r>
                                  <a:rPr lang="ru-RU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ru-RU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𝛑</m:t>
                                    </m:r>
                                  </m:num>
                                  <m:den>
                                    <m:r>
                                      <a:rPr lang="ru-RU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𝟐</m:t>
                                    </m:r>
                                  </m:den>
                                </m:f>
                                <m:r>
                                  <a:rPr lang="ru-RU" b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 ≤</m:t>
                                </m:r>
                                <m:r>
                                  <a:rPr lang="en-US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𝐭</m:t>
                                </m:r>
                                <m:r>
                                  <a:rPr lang="ru-RU" b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 ≤ </m:t>
                                </m:r>
                                <m:f>
                                  <m:fPr>
                                    <m:ctrlPr>
                                      <a:rPr lang="ru-RU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𝛑</m:t>
                                    </m:r>
                                  </m:num>
                                  <m:den>
                                    <m:r>
                                      <a:rPr lang="en-US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Calibri"/>
                                      </a:rPr>
                                      <m:t>𝟐</m:t>
                                    </m:r>
                                  </m:den>
                                </m:f>
                                <m:r>
                                  <a:rPr lang="ru-RU" b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.</m:t>
                                </m:r>
                              </m:e>
                            </m:eqArr>
                          </m:e>
                        </m:d>
                      </m:oMath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  <a:p>
                    <a:pPr marL="179705">
                      <a:lnSpc>
                        <a:spcPct val="200000"/>
                      </a:lnSpc>
                      <a:spcAft>
                        <a:spcPts val="1000"/>
                      </a:spcAft>
                    </a:pP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funcPr>
                          <m:fName>
                            <m:r>
                              <a:rPr lang="ru-RU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Calibri"/>
                              </a:rPr>
                              <m:t>     </m:t>
                            </m:r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Calibri"/>
                              </a:rPr>
                              <m:t>𝐚𝐫𝐜𝐬𝐢𝐧</m:t>
                            </m:r>
                          </m:fName>
                          <m:e>
                            <m:r>
                              <a:rPr lang="ru-RU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(</m:t>
                            </m:r>
                            <m:r>
                              <a:rPr lang="ru-RU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−</m:t>
                            </m:r>
                            <m:r>
                              <a:rPr lang="ru-RU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 </m:t>
                            </m:r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𝐚</m:t>
                            </m:r>
                          </m:e>
                        </m:func>
                        <m:r>
                          <a:rPr lang="ru-RU" b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)</m:t>
                        </m:r>
                      </m:oMath>
                    </a14:m>
                    <a:r>
                      <a:rPr lang="ru-RU" b="1" dirty="0">
                        <a:solidFill>
                          <a:srgbClr val="000000"/>
                        </a:solidFill>
                        <a:effectLst/>
                        <a:ea typeface="Times New Roman"/>
                        <a:cs typeface="Times New Roman"/>
                      </a:rPr>
                      <a:t> = </a:t>
                    </a:r>
                    <a:r>
                      <a:rPr lang="ru-RU" b="1" dirty="0">
                        <a:solidFill>
                          <a:srgbClr val="000000"/>
                        </a:solidFill>
                        <a:effectLst/>
                        <a:ea typeface="Times New Roman"/>
                        <a:cs typeface="Calibri"/>
                      </a:rPr>
                      <a:t>− </a:t>
                    </a: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funcPr>
                          <m:fName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Calibri"/>
                              </a:rPr>
                              <m:t>𝐚𝐫𝐜𝐬𝐢𝐧</m:t>
                            </m:r>
                          </m:fName>
                          <m:e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𝐚</m:t>
                            </m:r>
                            <m:r>
                              <a:rPr lang="ru-RU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.</m:t>
                            </m:r>
                          </m:e>
                        </m:func>
                      </m:oMath>
                    </a14:m>
                    <a:endParaRPr lang="ru-RU" dirty="0" smtClean="0">
                      <a:effectLst/>
                      <a:ea typeface="Calibri"/>
                      <a:cs typeface="Times New Roman"/>
                    </a:endParaRPr>
                  </a:p>
                  <a:p>
                    <a:pPr marL="179705">
                      <a:lnSpc>
                        <a:spcPct val="200000"/>
                      </a:lnSpc>
                      <a:spcAft>
                        <a:spcPts val="1000"/>
                      </a:spcAft>
                    </a:pPr>
                    <a:r>
                      <a:rPr lang="ru-RU" b="1" dirty="0" smtClean="0">
                        <a:solidFill>
                          <a:srgbClr val="000000"/>
                        </a:solidFill>
                        <a:effectLst/>
                        <a:latin typeface="Cambria Math"/>
                        <a:ea typeface="Calibri"/>
                        <a:cs typeface="Times New Roman"/>
                      </a:rPr>
                      <a:t>Задача</a:t>
                    </a:r>
                    <a:r>
                      <a:rPr lang="ru-RU" b="1" dirty="0">
                        <a:solidFill>
                          <a:srgbClr val="000000"/>
                        </a:solidFill>
                        <a:effectLst/>
                        <a:latin typeface="Cambria Math"/>
                        <a:ea typeface="Calibri"/>
                        <a:cs typeface="Times New Roman"/>
                      </a:rPr>
                      <a:t>. Решить уравнение</a:t>
                    </a:r>
                    <a:r>
                      <a:rPr lang="ru-RU" b="1" dirty="0">
                        <a:solidFill>
                          <a:srgbClr val="000000"/>
                        </a:solidFill>
                        <a:effectLst/>
                        <a:ea typeface="Calibri"/>
                        <a:cs typeface="Times New Roman"/>
                      </a:rPr>
                      <a:t> </a:t>
                    </a: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funcPr>
                          <m:fName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𝐬𝐢𝐧</m:t>
                            </m:r>
                          </m:fName>
                          <m:e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𝐭</m:t>
                            </m:r>
                            <m:r>
                              <a:rPr lang="ru-RU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=</m:t>
                            </m:r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𝐚</m:t>
                            </m:r>
                            <m:r>
                              <a:rPr lang="ru-RU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, </m:t>
                            </m:r>
                          </m:e>
                        </m:func>
                      </m:oMath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  <a:p>
                    <a:pPr marL="1078865" indent="269875" algn="ctr">
                      <a:lnSpc>
                        <a:spcPct val="200000"/>
                      </a:lnSpc>
                      <a:spcAft>
                        <a:spcPts val="10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|"/>
                              <m:endChr m:val="|"/>
                              <m:ctrlPr>
                                <a:rPr lang="ru-RU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𝐚</m:t>
                              </m:r>
                            </m:e>
                          </m:d>
                          <m:r>
                            <a:rPr lang="ru-RU" b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≤</m:t>
                          </m:r>
                          <m:r>
                            <a:rPr lang="en-US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𝟏</m:t>
                          </m:r>
                        </m:oMath>
                      </m:oMathPara>
                    </a14:m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  <a:p>
                    <a:pPr marL="179705">
                      <a:lnSpc>
                        <a:spcPct val="200000"/>
                      </a:lnSpc>
                      <a:spcAft>
                        <a:spcPts val="1000"/>
                      </a:spcAft>
                    </a:pPr>
                    <a:r>
                      <a:rPr lang="ru-RU" b="1" dirty="0">
                        <a:solidFill>
                          <a:srgbClr val="000000"/>
                        </a:solidFill>
                        <a:effectLst/>
                        <a:latin typeface="Cambria Math"/>
                        <a:ea typeface="Times New Roman"/>
                        <a:cs typeface="Times New Roman"/>
                      </a:rPr>
                      <a:t>Решение.</a:t>
                    </a:r>
                    <a:r>
                      <a:rPr lang="ru-RU" b="1" dirty="0">
                        <a:solidFill>
                          <a:srgbClr val="000000"/>
                        </a:solidFill>
                        <a:effectLst/>
                        <a:ea typeface="Times New Roman"/>
                        <a:cs typeface="Times New Roman"/>
                      </a:rPr>
                      <a:t>  </a:t>
                    </a:r>
                    <a14:m>
                      <m:oMath xmlns:m="http://schemas.openxmlformats.org/officeDocument/2006/math">
                        <m:r>
                          <a:rPr lang="en-US" b="1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𝐭</m:t>
                        </m:r>
                        <m:r>
                          <a:rPr lang="ru-RU" b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m:t>=</m:t>
                        </m:r>
                        <m:sSup>
                          <m:sSupPr>
                            <m:ctrlPr>
                              <a:rPr lang="ru-RU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ru-RU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(</m:t>
                            </m:r>
                            <m:r>
                              <a:rPr lang="ru-RU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−</m:t>
                            </m:r>
                            <m:r>
                              <a:rPr lang="ru-RU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𝟏</m:t>
                            </m:r>
                            <m:r>
                              <a:rPr lang="ru-RU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)</m:t>
                            </m:r>
                          </m:e>
                          <m:sup>
                            <m:r>
                              <a:rPr lang="ru-RU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𝐧</m:t>
                            </m:r>
                          </m:sup>
                        </m:sSup>
                      </m:oMath>
                    </a14:m>
                    <a:r>
                      <a:rPr lang="ru-RU" b="1" dirty="0">
                        <a:solidFill>
                          <a:srgbClr val="000000"/>
                        </a:solidFill>
                        <a:effectLst/>
                        <a:ea typeface="Times New Roman"/>
                        <a:cs typeface="Times New Roman"/>
                      </a:rPr>
                      <a:t> </a:t>
                    </a:r>
                    <a14:m>
                      <m:oMath xmlns:m="http://schemas.openxmlformats.org/officeDocument/2006/math">
                        <m:func>
                          <m:funcPr>
                            <m:ctrlPr>
                              <a:rPr lang="ru-RU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</m:ctrlPr>
                          </m:funcPr>
                          <m:fName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Calibri"/>
                              </a:rPr>
                              <m:t>𝐚𝐫𝐜𝐬𝐢𝐧</m:t>
                            </m:r>
                          </m:fName>
                          <m:e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𝐚</m:t>
                            </m:r>
                            <m:r>
                              <a:rPr lang="ru-RU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+</m:t>
                            </m:r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𝛑</m:t>
                            </m:r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𝐧</m:t>
                            </m:r>
                            <m:r>
                              <a:rPr lang="ru-RU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,  </m:t>
                            </m:r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𝐧</m:t>
                            </m:r>
                            <m:r>
                              <a:rPr lang="en-US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 </m:t>
                            </m:r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𝛜</m:t>
                            </m:r>
                            <m:r>
                              <a:rPr lang="en-US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 </m:t>
                            </m:r>
                            <m:r>
                              <a:rPr lang="en-US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𝐙</m:t>
                            </m:r>
                            <m:r>
                              <a:rPr lang="ru-RU" b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.</m:t>
                            </m:r>
                          </m:e>
                        </m:func>
                      </m:oMath>
                    </a14:m>
                    <a:r>
                      <a:rPr lang="en-US" b="1" dirty="0">
                        <a:solidFill>
                          <a:srgbClr val="000000"/>
                        </a:solidFill>
                        <a:effectLst/>
                        <a:ea typeface="Times New Roman"/>
                        <a:cs typeface="Times New Roman"/>
                      </a:rPr>
                      <a:t> </a:t>
                    </a:r>
                    <a:endParaRPr lang="ru-RU" dirty="0">
                      <a:effectLst/>
                      <a:ea typeface="Calibri"/>
                      <a:cs typeface="Times New Roman"/>
                    </a:endParaRPr>
                  </a:p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100" dirty="0">
                        <a:effectLst/>
                        <a:ea typeface="Calibri"/>
                        <a:cs typeface="Times New Roman"/>
                      </a:rPr>
                      <a:t> </a:t>
                    </a:r>
                  </a:p>
                </p:txBody>
              </p:sp>
            </mc:Choice>
            <mc:Fallback xmlns="">
              <p:sp>
                <p:nvSpPr>
                  <p:cNvPr id="7" name="Скругленный прямоугольник 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0" y="0"/>
                    <a:ext cx="6632575" cy="3455035"/>
                  </a:xfrm>
                  <a:prstGeom prst="round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  <a:effectLst>
                    <a:glow rad="228600">
                      <a:schemeClr val="accent5">
                        <a:satMod val="175000"/>
                        <a:alpha val="40000"/>
                      </a:schemeClr>
                    </a:glow>
                  </a:effectLst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8" name="Группа 7"/>
              <p:cNvGrpSpPr/>
              <p:nvPr/>
            </p:nvGrpSpPr>
            <p:grpSpPr>
              <a:xfrm>
                <a:off x="2898476" y="155275"/>
                <a:ext cx="3734098" cy="3098875"/>
                <a:chOff x="41935" y="43133"/>
                <a:chExt cx="3734973" cy="3099002"/>
              </a:xfrm>
            </p:grpSpPr>
            <p:sp>
              <p:nvSpPr>
                <p:cNvPr id="9" name="Поле 2155"/>
                <p:cNvSpPr txBox="1"/>
                <p:nvPr/>
              </p:nvSpPr>
              <p:spPr>
                <a:xfrm>
                  <a:off x="693802" y="1248410"/>
                  <a:ext cx="371475" cy="36703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dirty="0">
                      <a:effectLst/>
                      <a:latin typeface="Cambria Math" pitchFamily="18" charset="0"/>
                      <a:ea typeface="Cambria Math" pitchFamily="18" charset="0"/>
                      <a:cs typeface="Calibri"/>
                    </a:rPr>
                    <a:t>π</a:t>
                  </a:r>
                  <a:endParaRPr lang="ru-RU" sz="20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p:grpSp>
              <p:nvGrpSpPr>
                <p:cNvPr id="10" name="Группа 9"/>
                <p:cNvGrpSpPr/>
                <p:nvPr/>
              </p:nvGrpSpPr>
              <p:grpSpPr>
                <a:xfrm>
                  <a:off x="41935" y="43133"/>
                  <a:ext cx="3734973" cy="3099002"/>
                  <a:chOff x="41935" y="43133"/>
                  <a:chExt cx="3734973" cy="3099002"/>
                </a:xfrm>
              </p:grpSpPr>
              <p:grpSp>
                <p:nvGrpSpPr>
                  <p:cNvPr id="13" name="Группа 12"/>
                  <p:cNvGrpSpPr/>
                  <p:nvPr/>
                </p:nvGrpSpPr>
                <p:grpSpPr>
                  <a:xfrm>
                    <a:off x="690113" y="43133"/>
                    <a:ext cx="3086795" cy="3099002"/>
                    <a:chOff x="0" y="1"/>
                    <a:chExt cx="3086795" cy="3099002"/>
                  </a:xfrm>
                </p:grpSpPr>
                <p:sp>
                  <p:nvSpPr>
                    <p:cNvPr id="22" name="Овал 21"/>
                    <p:cNvSpPr/>
                    <p:nvPr/>
                  </p:nvSpPr>
                  <p:spPr>
                    <a:xfrm>
                      <a:off x="327804" y="465827"/>
                      <a:ext cx="2068195" cy="2059940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  <a:ln w="3810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" name="Хорда 22"/>
                    <p:cNvSpPr/>
                    <p:nvPr/>
                  </p:nvSpPr>
                  <p:spPr>
                    <a:xfrm rot="10800000">
                      <a:off x="336430" y="465827"/>
                      <a:ext cx="2072640" cy="2068830"/>
                    </a:xfrm>
                    <a:prstGeom prst="chord">
                      <a:avLst>
                        <a:gd name="adj1" fmla="val 5395838"/>
                        <a:gd name="adj2" fmla="val 16214645"/>
                      </a:avLst>
                    </a:prstGeom>
                    <a:gradFill flip="none" rotWithShape="1">
                      <a:gsLst>
                        <a:gs pos="0">
                          <a:schemeClr val="accent2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  <a:ln w="38100"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4" name="Поле 2159"/>
                    <p:cNvSpPr txBox="1"/>
                    <p:nvPr/>
                  </p:nvSpPr>
                  <p:spPr>
                    <a:xfrm>
                      <a:off x="2634292" y="1125828"/>
                      <a:ext cx="239144" cy="393458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Cambria Math" pitchFamily="18" charset="0"/>
                          <a:ea typeface="Cambria Math" pitchFamily="18" charset="0"/>
                          <a:cs typeface="Times New Roman"/>
                        </a:rPr>
                        <a:t>х</a:t>
                      </a:r>
                      <a:endParaRPr lang="ru-RU" sz="2400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p:txBody>
                </p:sp>
                <p:sp>
                  <p:nvSpPr>
                    <p:cNvPr id="25" name="Поле 215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92007" y="1244624"/>
                      <a:ext cx="293298" cy="31285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6" name="Поле 215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112807" y="1242204"/>
                      <a:ext cx="389255" cy="4267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7" name="Поле 2164"/>
                        <p:cNvSpPr txBox="1"/>
                        <p:nvPr/>
                      </p:nvSpPr>
                      <p:spPr>
                        <a:xfrm>
                          <a:off x="1086667" y="569344"/>
                          <a:ext cx="371475" cy="36703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>
                                    <a:solidFill>
                                      <a:srgbClr val="000000"/>
                                    </a:solidFill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𝒂</m:t>
                                </m:r>
                              </m:oMath>
                            </m:oMathPara>
                          </a14:m>
                          <a:endParaRPr lang="ru-RU" sz="20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7" name="Поле 2164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086667" y="569344"/>
                          <a:ext cx="371475" cy="367030"/>
                        </a:xfrm>
                        <a:prstGeom prst="rect">
                          <a:avLst/>
                        </a:prstGeom>
                        <a:blipFill rotWithShape="1">
                          <a:blip r:embed="rId4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8" name="Поле 2163"/>
                        <p:cNvSpPr txBox="1"/>
                        <p:nvPr/>
                      </p:nvSpPr>
                      <p:spPr>
                        <a:xfrm>
                          <a:off x="955684" y="1984076"/>
                          <a:ext cx="516890" cy="33655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US" sz="2000" b="1" i="1" dirty="0">
                              <a:effectLst/>
                              <a:ea typeface="Calibri"/>
                              <a:cs typeface="Calibri"/>
                            </a:rPr>
                            <a:t>-</a:t>
                          </a:r>
                          <a:r>
                            <a:rPr lang="en-US" sz="2000" b="1" dirty="0">
                              <a:solidFill>
                                <a:srgbClr val="000000"/>
                              </a:solidFill>
                              <a:ea typeface="Times New Roman"/>
                              <a:cs typeface="Calibri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Times New Roman"/>
                                  <a:cs typeface="Calibri"/>
                                </a:rPr>
                                <m:t>𝒂</m:t>
                              </m:r>
                            </m:oMath>
                          </a14:m>
                          <a:endParaRPr lang="ru-RU" sz="20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8" name="Поле 216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955684" y="1984076"/>
                          <a:ext cx="516890" cy="336550"/>
                        </a:xfrm>
                        <a:prstGeom prst="rect">
                          <a:avLst/>
                        </a:prstGeom>
                        <a:blipFill rotWithShape="1">
                          <a:blip r:embed="rId5"/>
                          <a:stretch>
                            <a:fillRect l="-9524" t="-4412" b="-25000"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29" name="Поле 2153"/>
                    <p:cNvSpPr txBox="1"/>
                    <p:nvPr/>
                  </p:nvSpPr>
                  <p:spPr>
                    <a:xfrm>
                      <a:off x="414068" y="658067"/>
                      <a:ext cx="371475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cxnSp>
                  <p:nvCxnSpPr>
                    <p:cNvPr id="30" name="Прямая со стрелкой 29"/>
                    <p:cNvCxnSpPr/>
                    <p:nvPr/>
                  </p:nvCxnSpPr>
                  <p:spPr>
                    <a:xfrm>
                      <a:off x="0" y="1500996"/>
                      <a:ext cx="2870200" cy="0"/>
                    </a:xfrm>
                    <a:prstGeom prst="straightConnector1">
                      <a:avLst/>
                    </a:prstGeom>
                    <a:ln w="285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" name="Поле 2178"/>
                    <p:cNvSpPr txBox="1"/>
                    <p:nvPr/>
                  </p:nvSpPr>
                  <p:spPr>
                    <a:xfrm>
                      <a:off x="2012925" y="2126088"/>
                      <a:ext cx="1073870" cy="358176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b="1" dirty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arc sin </a:t>
                      </a:r>
                      <a:r>
                        <a:rPr lang="en-US" b="1" dirty="0" smtClean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b="1" i="1" dirty="0" smtClean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US" b="1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b="1" dirty="0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a:t>)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2" name="Поле 2179"/>
                    <p:cNvSpPr txBox="1"/>
                    <p:nvPr/>
                  </p:nvSpPr>
                  <p:spPr>
                    <a:xfrm>
                      <a:off x="2165230" y="619171"/>
                      <a:ext cx="898523" cy="25209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b="1" dirty="0">
                          <a:effectLst/>
                          <a:latin typeface="Cambria Math"/>
                          <a:ea typeface="Calibri"/>
                          <a:cs typeface="Times New Roman"/>
                        </a:rPr>
                        <a:t>arc  sin</a:t>
                      </a:r>
                      <a:r>
                        <a:rPr lang="en-US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3" name="Поле 2135"/>
                        <p:cNvSpPr txBox="1"/>
                        <p:nvPr/>
                      </p:nvSpPr>
                      <p:spPr>
                        <a:xfrm>
                          <a:off x="901617" y="1"/>
                          <a:ext cx="484145" cy="619171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2286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6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3" name="Поле 2135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901617" y="1"/>
                          <a:ext cx="484145" cy="619171"/>
                        </a:xfrm>
                        <a:prstGeom prst="rect">
                          <a:avLst/>
                        </a:prstGeom>
                        <a:blipFill rotWithShape="1">
                          <a:blip r:embed="rId6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4" name="Поле 2136"/>
                        <p:cNvSpPr txBox="1"/>
                        <p:nvPr/>
                      </p:nvSpPr>
                      <p:spPr>
                        <a:xfrm>
                          <a:off x="1125747" y="2484264"/>
                          <a:ext cx="520029" cy="614739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marL="228600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lang="en-US" sz="16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6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4" name="Поле 213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125747" y="2484264"/>
                          <a:ext cx="520029" cy="614739"/>
                        </a:xfrm>
                        <a:prstGeom prst="rect">
                          <a:avLst/>
                        </a:prstGeom>
                        <a:blipFill rotWithShape="1">
                          <a:blip r:embed="rId7"/>
                          <a:stretch>
                            <a:fillRect r="-952"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14" name="Прямая со стрелкой 13"/>
                  <p:cNvCxnSpPr/>
                  <p:nvPr/>
                </p:nvCxnSpPr>
                <p:spPr>
                  <a:xfrm flipV="1">
                    <a:off x="2061713" y="112144"/>
                    <a:ext cx="0" cy="2795270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Поле 2175"/>
                  <p:cNvSpPr txBox="1"/>
                  <p:nvPr/>
                </p:nvSpPr>
                <p:spPr>
                  <a:xfrm>
                    <a:off x="2046949" y="43133"/>
                    <a:ext cx="371475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 smtClean="0"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 </a:t>
                    </a:r>
                    <a:r>
                      <a:rPr lang="ru-RU" sz="2000" b="1" dirty="0" smtClean="0"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У</a:t>
                    </a:r>
                    <a:endParaRPr lang="ru-RU" sz="20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cxnSp>
                <p:nvCxnSpPr>
                  <p:cNvPr id="16" name="Прямая соединительная линия 15"/>
                  <p:cNvCxnSpPr/>
                  <p:nvPr/>
                </p:nvCxnSpPr>
                <p:spPr>
                  <a:xfrm>
                    <a:off x="1233577" y="914400"/>
                    <a:ext cx="162674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7" name="Поле 2173"/>
                      <p:cNvSpPr txBox="1"/>
                      <p:nvPr/>
                    </p:nvSpPr>
                    <p:spPr>
                      <a:xfrm>
                        <a:off x="41935" y="741872"/>
                        <a:ext cx="1234768" cy="448956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lang="en-US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𝛑</m:t>
                              </m:r>
                              <m:r>
                                <a:rPr lang="en-US" b="1" i="1">
                                  <a:effectLst/>
                                  <a:latin typeface="Cambria Math"/>
                                  <a:ea typeface="Calibri"/>
                                  <a:cs typeface="Calibri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ru-RU" b="1" i="1"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</m:ctrlPr>
                                </m:funcPr>
                                <m:fName>
                                  <m:r>
                                    <a:rPr lang="en-US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  <m:t>𝐚𝐫𝐜</m:t>
                                  </m:r>
                                </m:fName>
                                <m:e>
                                  <m:func>
                                    <m:funcPr>
                                      <m:ctrlPr>
                                        <a:rPr lang="ru-RU" b="1" i="1">
                                          <a:effectLst/>
                                          <a:latin typeface="Cambria Math"/>
                                          <a:ea typeface="Times New Roman"/>
                                          <a:cs typeface="Calibri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b="1" i="1">
                                          <a:effectLst/>
                                          <a:latin typeface="Cambria Math"/>
                                          <a:ea typeface="Calibri"/>
                                          <a:cs typeface="Calibri"/>
                                        </a:rPr>
                                        <m:t>𝐬𝐢𝐧</m:t>
                                      </m:r>
                                    </m:fName>
                                    <m:e>
                                      <m:r>
                                        <a:rPr lang="en-US" b="1" i="1">
                                          <a:effectLst/>
                                          <a:latin typeface="Cambria Math"/>
                                          <a:ea typeface="Times New Roman"/>
                                          <a:cs typeface="Calibri"/>
                                        </a:rPr>
                                        <m:t>𝒂</m:t>
                                      </m:r>
                                    </m:e>
                                  </m:func>
                                </m:e>
                              </m:func>
                            </m:oMath>
                          </m:oMathPara>
                        </a14:m>
                        <a:endParaRPr lang="ru-RU" sz="20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7" name="Поле 217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1935" y="741872"/>
                        <a:ext cx="1234768" cy="448956"/>
                      </a:xfrm>
                      <a:prstGeom prst="rect">
                        <a:avLst/>
                      </a:prstGeom>
                      <a:blipFill rotWithShape="1">
                        <a:blip r:embed="rId8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18" name="Прямая соединительная линия 17"/>
                  <p:cNvCxnSpPr/>
                  <p:nvPr/>
                </p:nvCxnSpPr>
                <p:spPr>
                  <a:xfrm flipV="1">
                    <a:off x="2855343" y="914400"/>
                    <a:ext cx="0" cy="1296035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>
                    <a:off x="2053086" y="2191110"/>
                    <a:ext cx="756857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Поле 2168"/>
                  <p:cNvSpPr txBox="1"/>
                  <p:nvPr/>
                </p:nvSpPr>
                <p:spPr>
                  <a:xfrm>
                    <a:off x="1904241" y="712168"/>
                    <a:ext cx="371475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solidFill>
                          <a:schemeClr val="tx1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solidFill>
                        <a:schemeClr val="tx1"/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1" name="Поле 2162"/>
                  <p:cNvSpPr txBox="1"/>
                  <p:nvPr/>
                </p:nvSpPr>
                <p:spPr>
                  <a:xfrm>
                    <a:off x="1904241" y="1981278"/>
                    <a:ext cx="371475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solidFill>
                          <a:schemeClr val="tx1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solidFill>
                        <a:schemeClr val="tx1"/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sp>
              <p:nvSpPr>
                <p:cNvPr id="11" name="Поле 2161"/>
                <p:cNvSpPr txBox="1"/>
                <p:nvPr/>
              </p:nvSpPr>
              <p:spPr>
                <a:xfrm>
                  <a:off x="2703038" y="2021230"/>
                  <a:ext cx="371475" cy="26098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400" b="1" dirty="0">
                      <a:solidFill>
                        <a:srgbClr val="C00000"/>
                      </a:solidFill>
                      <a:effectLst/>
                      <a:ea typeface="Calibri"/>
                      <a:cs typeface="Calibri"/>
                    </a:rPr>
                    <a:t>•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2" name="Поле 2172"/>
                <p:cNvSpPr txBox="1"/>
                <p:nvPr/>
              </p:nvSpPr>
              <p:spPr>
                <a:xfrm>
                  <a:off x="2733910" y="703169"/>
                  <a:ext cx="371475" cy="36703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400" b="1" dirty="0">
                      <a:solidFill>
                        <a:srgbClr val="C00000"/>
                      </a:solidFill>
                      <a:effectLst/>
                      <a:ea typeface="Calibri"/>
                      <a:cs typeface="Calibri"/>
                    </a:rPr>
                    <a:t>•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</p:grpSp>
        </p:grpSp>
        <p:sp>
          <p:nvSpPr>
            <p:cNvPr id="5" name="Скругленный прямоугольник 4"/>
            <p:cNvSpPr/>
            <p:nvPr/>
          </p:nvSpPr>
          <p:spPr>
            <a:xfrm>
              <a:off x="416523" y="1142899"/>
              <a:ext cx="2337758" cy="4352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1218048" y="2801836"/>
              <a:ext cx="2712781" cy="4352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4919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28. Частные случаи </a:t>
                </a: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Решения </a:t>
                </a:r>
                <a:r>
                  <a:rPr lang="ru-RU" sz="2800" b="1" dirty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уравнения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ru-RU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ru-RU" sz="2800" b="1" i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endParaRPr lang="ru-RU" sz="2800" b="1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1176" b="-123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Группа 2"/>
          <p:cNvGrpSpPr/>
          <p:nvPr/>
        </p:nvGrpSpPr>
        <p:grpSpPr>
          <a:xfrm>
            <a:off x="825652" y="2004792"/>
            <a:ext cx="7276727" cy="3959765"/>
            <a:chOff x="0" y="0"/>
            <a:chExt cx="6632575" cy="3455035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0"/>
              <a:ext cx="6632575" cy="3455035"/>
              <a:chOff x="0" y="0"/>
              <a:chExt cx="6632575" cy="3455035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0" y="0"/>
                <a:ext cx="6632575" cy="3455035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  <a:shade val="30000"/>
                      <a:satMod val="115000"/>
                    </a:schemeClr>
                  </a:gs>
                  <a:gs pos="5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grpSp>
            <p:nvGrpSpPr>
              <p:cNvPr id="9" name="Группа 8"/>
              <p:cNvGrpSpPr/>
              <p:nvPr/>
            </p:nvGrpSpPr>
            <p:grpSpPr>
              <a:xfrm>
                <a:off x="465826" y="862641"/>
                <a:ext cx="5808538" cy="2435225"/>
                <a:chOff x="0" y="-17253"/>
                <a:chExt cx="5808538" cy="2435225"/>
              </a:xfrm>
            </p:grpSpPr>
            <p:grpSp>
              <p:nvGrpSpPr>
                <p:cNvPr id="10" name="Группа 9"/>
                <p:cNvGrpSpPr/>
                <p:nvPr/>
              </p:nvGrpSpPr>
              <p:grpSpPr>
                <a:xfrm>
                  <a:off x="2035834" y="310260"/>
                  <a:ext cx="1627109" cy="1632521"/>
                  <a:chOff x="0" y="-26179"/>
                  <a:chExt cx="1627204" cy="1633105"/>
                </a:xfrm>
              </p:grpSpPr>
              <p:sp>
                <p:nvSpPr>
                  <p:cNvPr id="36" name="Блок-схема: ИЛИ 35"/>
                  <p:cNvSpPr/>
                  <p:nvPr/>
                </p:nvSpPr>
                <p:spPr>
                  <a:xfrm>
                    <a:off x="155275" y="207034"/>
                    <a:ext cx="1296035" cy="1228725"/>
                  </a:xfrm>
                  <a:prstGeom prst="flowChartOr">
                    <a:avLst/>
                  </a:prstGeom>
                  <a:gradFill flip="none" rotWithShape="1">
                    <a:gsLst>
                      <a:gs pos="0">
                        <a:schemeClr val="accent2">
                          <a:lumMod val="20000"/>
                          <a:lumOff val="80000"/>
                          <a:shade val="30000"/>
                          <a:satMod val="115000"/>
                        </a:schemeClr>
                      </a:gs>
                      <a:gs pos="50000">
                        <a:schemeClr val="accent2">
                          <a:lumMod val="20000"/>
                          <a:lumOff val="80000"/>
                          <a:shade val="67500"/>
                          <a:satMod val="115000"/>
                        </a:schemeClr>
                      </a:gs>
                      <a:gs pos="100000">
                        <a:schemeClr val="accent2">
                          <a:lumMod val="20000"/>
                          <a:lumOff val="80000"/>
                          <a:shade val="100000"/>
                          <a:satMod val="11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7" name="Поле 2144"/>
                  <p:cNvSpPr txBox="1"/>
                  <p:nvPr/>
                </p:nvSpPr>
                <p:spPr>
                  <a:xfrm>
                    <a:off x="1275414" y="592604"/>
                    <a:ext cx="351790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38" name="Поле 2110"/>
                  <p:cNvSpPr txBox="1"/>
                  <p:nvPr/>
                </p:nvSpPr>
                <p:spPr>
                  <a:xfrm>
                    <a:off x="628938" y="-26179"/>
                    <a:ext cx="371475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solidFill>
                          <a:srgbClr val="C0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solidFill>
                        <a:srgbClr val="C00000"/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39" name="Поле 2109"/>
                  <p:cNvSpPr txBox="1"/>
                  <p:nvPr/>
                </p:nvSpPr>
                <p:spPr>
                  <a:xfrm>
                    <a:off x="0" y="603849"/>
                    <a:ext cx="416445" cy="404506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0" name="Поле 2108"/>
                  <p:cNvSpPr txBox="1"/>
                  <p:nvPr/>
                </p:nvSpPr>
                <p:spPr>
                  <a:xfrm>
                    <a:off x="628938" y="1175368"/>
                    <a:ext cx="371475" cy="431558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grpSp>
              <p:nvGrpSpPr>
                <p:cNvPr id="11" name="Группа 10"/>
                <p:cNvGrpSpPr/>
                <p:nvPr/>
              </p:nvGrpSpPr>
              <p:grpSpPr>
                <a:xfrm>
                  <a:off x="3959525" y="332397"/>
                  <a:ext cx="1645473" cy="1578152"/>
                  <a:chOff x="0" y="-29916"/>
                  <a:chExt cx="1645673" cy="1578346"/>
                </a:xfrm>
              </p:grpSpPr>
              <p:sp>
                <p:nvSpPr>
                  <p:cNvPr id="31" name="Блок-схема: ИЛИ 30"/>
                  <p:cNvSpPr/>
                  <p:nvPr/>
                </p:nvSpPr>
                <p:spPr>
                  <a:xfrm>
                    <a:off x="163901" y="198408"/>
                    <a:ext cx="1296035" cy="1228725"/>
                  </a:xfrm>
                  <a:prstGeom prst="flowChartOr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  <a:shade val="30000"/>
                          <a:satMod val="115000"/>
                        </a:schemeClr>
                      </a:gs>
                      <a:gs pos="50000">
                        <a:schemeClr val="accent4">
                          <a:lumMod val="20000"/>
                          <a:lumOff val="80000"/>
                          <a:shade val="67500"/>
                          <a:satMod val="115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  <a:shade val="100000"/>
                          <a:satMod val="11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2" name="Поле 2106"/>
                  <p:cNvSpPr txBox="1"/>
                  <p:nvPr/>
                </p:nvSpPr>
                <p:spPr>
                  <a:xfrm>
                    <a:off x="626180" y="-29916"/>
                    <a:ext cx="371475" cy="34480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33" name="Поле 2104"/>
                  <p:cNvSpPr txBox="1"/>
                  <p:nvPr/>
                </p:nvSpPr>
                <p:spPr>
                  <a:xfrm>
                    <a:off x="638354" y="1181400"/>
                    <a:ext cx="351790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solidFill>
                          <a:srgbClr val="C0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solidFill>
                        <a:srgbClr val="C00000"/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34" name="Поле 2102"/>
                  <p:cNvSpPr txBox="1"/>
                  <p:nvPr/>
                </p:nvSpPr>
                <p:spPr>
                  <a:xfrm>
                    <a:off x="1274198" y="565085"/>
                    <a:ext cx="371475" cy="35115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35" name="Поле 2101"/>
                  <p:cNvSpPr txBox="1"/>
                  <p:nvPr/>
                </p:nvSpPr>
                <p:spPr>
                  <a:xfrm>
                    <a:off x="0" y="559003"/>
                    <a:ext cx="371475" cy="34417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grpSp>
              <p:nvGrpSpPr>
                <p:cNvPr id="12" name="Группа 11"/>
                <p:cNvGrpSpPr/>
                <p:nvPr/>
              </p:nvGrpSpPr>
              <p:grpSpPr>
                <a:xfrm>
                  <a:off x="0" y="-17253"/>
                  <a:ext cx="5808538" cy="2435225"/>
                  <a:chOff x="0" y="-17253"/>
                  <a:chExt cx="5808538" cy="2435225"/>
                </a:xfrm>
              </p:grpSpPr>
              <p:grpSp>
                <p:nvGrpSpPr>
                  <p:cNvPr id="13" name="Группа 12"/>
                  <p:cNvGrpSpPr/>
                  <p:nvPr/>
                </p:nvGrpSpPr>
                <p:grpSpPr>
                  <a:xfrm>
                    <a:off x="0" y="-17253"/>
                    <a:ext cx="5808538" cy="2435225"/>
                    <a:chOff x="0" y="-17253"/>
                    <a:chExt cx="5808538" cy="2435225"/>
                  </a:xfrm>
                </p:grpSpPr>
                <p:sp>
                  <p:nvSpPr>
                    <p:cNvPr id="18" name="Блок-схема: ИЛИ 17"/>
                    <p:cNvSpPr/>
                    <p:nvPr/>
                  </p:nvSpPr>
                  <p:spPr>
                    <a:xfrm>
                      <a:off x="276046" y="552090"/>
                      <a:ext cx="1296035" cy="1228725"/>
                    </a:xfrm>
                    <a:prstGeom prst="flowChartOr">
                      <a:avLst/>
                    </a:prstGeom>
                    <a:gradFill flip="none" rotWithShape="1">
                      <a:gsLst>
                        <a:gs pos="0">
                          <a:schemeClr val="bg2">
                            <a:lumMod val="90000"/>
                            <a:shade val="30000"/>
                            <a:satMod val="115000"/>
                          </a:schemeClr>
                        </a:gs>
                        <a:gs pos="50000">
                          <a:schemeClr val="bg2">
                            <a:lumMod val="90000"/>
                            <a:shade val="67500"/>
                            <a:satMod val="115000"/>
                          </a:schemeClr>
                        </a:gs>
                        <a:gs pos="100000">
                          <a:schemeClr val="bg2">
                            <a:lumMod val="9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" name="Поле 2095"/>
                    <p:cNvSpPr txBox="1"/>
                    <p:nvPr/>
                  </p:nvSpPr>
                  <p:spPr>
                    <a:xfrm>
                      <a:off x="0" y="974785"/>
                      <a:ext cx="371475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libri"/>
                        </a:rPr>
                        <a:t>π</a:t>
                      </a:r>
                      <a:endParaRPr lang="ru-RU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0" name="Поле 2148"/>
                        <p:cNvSpPr txBox="1"/>
                        <p:nvPr/>
                      </p:nvSpPr>
                      <p:spPr>
                        <a:xfrm>
                          <a:off x="586597" y="0"/>
                          <a:ext cx="697230" cy="80899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0" name="Поле 2148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86597" y="0"/>
                          <a:ext cx="697230" cy="808990"/>
                        </a:xfrm>
                        <a:prstGeom prst="rect">
                          <a:avLst/>
                        </a:prstGeom>
                        <a:blipFill rotWithShape="1">
                          <a:blip r:embed="rId3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21" name="Поле 209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552755" y="974785"/>
                      <a:ext cx="389255" cy="4267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2" name="Поле 2091"/>
                        <p:cNvSpPr txBox="1"/>
                        <p:nvPr/>
                      </p:nvSpPr>
                      <p:spPr>
                        <a:xfrm>
                          <a:off x="586559" y="1811547"/>
                          <a:ext cx="483117" cy="606425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ru-RU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2" name="Поле 2091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86559" y="1811547"/>
                          <a:ext cx="483117" cy="606425"/>
                        </a:xfrm>
                        <a:prstGeom prst="rect">
                          <a:avLst/>
                        </a:prstGeom>
                        <a:blipFill rotWithShape="1">
                          <a:blip r:embed="rId4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3" name="Поле 2752"/>
                        <p:cNvSpPr txBox="1"/>
                        <p:nvPr/>
                      </p:nvSpPr>
                      <p:spPr>
                        <a:xfrm>
                          <a:off x="2511260" y="1"/>
                          <a:ext cx="697230" cy="560693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3" name="Поле 275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511260" y="1"/>
                          <a:ext cx="697230" cy="560693"/>
                        </a:xfrm>
                        <a:prstGeom prst="rect">
                          <a:avLst/>
                        </a:prstGeom>
                        <a:blipFill rotWithShape="1">
                          <a:blip r:embed="rId5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4" name="Поле 2753"/>
                        <p:cNvSpPr txBox="1"/>
                        <p:nvPr/>
                      </p:nvSpPr>
                      <p:spPr>
                        <a:xfrm>
                          <a:off x="4432470" y="-17253"/>
                          <a:ext cx="697230" cy="560642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4" name="Поле 275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432470" y="-17253"/>
                          <a:ext cx="697230" cy="560642"/>
                        </a:xfrm>
                        <a:prstGeom prst="rect">
                          <a:avLst/>
                        </a:prstGeom>
                        <a:blipFill rotWithShape="1">
                          <a:blip r:embed="rId6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25" name="Поле 275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487058" y="974017"/>
                      <a:ext cx="389255" cy="4267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6" name="Поле 275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419283" y="974785"/>
                      <a:ext cx="389255" cy="4267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7" name="Поле 2756"/>
                    <p:cNvSpPr txBox="1"/>
                    <p:nvPr/>
                  </p:nvSpPr>
                  <p:spPr>
                    <a:xfrm>
                      <a:off x="1876257" y="974017"/>
                      <a:ext cx="371475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libri"/>
                        </a:rPr>
                        <a:t>π</a:t>
                      </a:r>
                      <a:endParaRPr lang="ru-RU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p:txBody>
                </p:sp>
                <p:sp>
                  <p:nvSpPr>
                    <p:cNvPr id="28" name="Поле 2757"/>
                    <p:cNvSpPr txBox="1"/>
                    <p:nvPr/>
                  </p:nvSpPr>
                  <p:spPr>
                    <a:xfrm>
                      <a:off x="3834263" y="958728"/>
                      <a:ext cx="371475" cy="36703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Calibri"/>
                        </a:rPr>
                        <a:t>π</a:t>
                      </a:r>
                      <a:endParaRPr lang="ru-RU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9" name="Поле 2758"/>
                        <p:cNvSpPr txBox="1"/>
                        <p:nvPr/>
                      </p:nvSpPr>
                      <p:spPr>
                        <a:xfrm>
                          <a:off x="2553072" y="1789267"/>
                          <a:ext cx="483117" cy="606425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ru-RU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9" name="Поле 2758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553072" y="1789267"/>
                          <a:ext cx="483117" cy="606425"/>
                        </a:xfrm>
                        <a:prstGeom prst="rect">
                          <a:avLst/>
                        </a:prstGeom>
                        <a:blipFill rotWithShape="1">
                          <a:blip r:embed="rId7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0" name="Поле 2759"/>
                        <p:cNvSpPr txBox="1"/>
                        <p:nvPr/>
                      </p:nvSpPr>
                      <p:spPr>
                        <a:xfrm>
                          <a:off x="4478920" y="1797872"/>
                          <a:ext cx="483117" cy="606425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ru-RU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1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0" name="Поле 2759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478920" y="1797872"/>
                          <a:ext cx="483117" cy="606425"/>
                        </a:xfrm>
                        <a:prstGeom prst="rect">
                          <a:avLst/>
                        </a:prstGeom>
                        <a:blipFill rotWithShape="1">
                          <a:blip r:embed="rId8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sp>
                <p:nvSpPr>
                  <p:cNvPr id="14" name="Поле 2097"/>
                  <p:cNvSpPr txBox="1"/>
                  <p:nvPr/>
                </p:nvSpPr>
                <p:spPr>
                  <a:xfrm>
                    <a:off x="759317" y="327803"/>
                    <a:ext cx="351790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15" name="Поле 2096"/>
                  <p:cNvSpPr txBox="1"/>
                  <p:nvPr/>
                </p:nvSpPr>
                <p:spPr>
                  <a:xfrm>
                    <a:off x="759317" y="1543565"/>
                    <a:ext cx="351790" cy="36703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solidFill>
                        <a:schemeClr val="accent3">
                          <a:lumMod val="50000"/>
                        </a:schemeClr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16" name="Поле 2093"/>
                  <p:cNvSpPr txBox="1"/>
                  <p:nvPr/>
                </p:nvSpPr>
                <p:spPr>
                  <a:xfrm>
                    <a:off x="1399546" y="933649"/>
                    <a:ext cx="236667" cy="37465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solidFill>
                          <a:srgbClr val="C0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solidFill>
                        <a:srgbClr val="C00000"/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17" name="Поле 2181"/>
                  <p:cNvSpPr txBox="1"/>
                  <p:nvPr/>
                </p:nvSpPr>
                <p:spPr>
                  <a:xfrm>
                    <a:off x="110991" y="924947"/>
                    <a:ext cx="408940" cy="37465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800" b="1" dirty="0">
                        <a:solidFill>
                          <a:srgbClr val="C00000"/>
                        </a:solidFill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800" dirty="0">
                      <a:solidFill>
                        <a:srgbClr val="C00000"/>
                      </a:solidFill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Поле 2864"/>
                <p:cNvSpPr txBox="1"/>
                <p:nvPr/>
              </p:nvSpPr>
              <p:spPr>
                <a:xfrm>
                  <a:off x="465826" y="169503"/>
                  <a:ext cx="1854678" cy="707366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600"/>
                    </a:spcAft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en-US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𝐬𝐢𝐧</m:t>
                          </m:r>
                        </m:fName>
                        <m:e>
                          <m:r>
                            <a:rPr lang="en-US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  <m:r>
                            <a:rPr lang="en-US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=</m:t>
                          </m:r>
                          <m:r>
                            <a:rPr lang="en-US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𝟎</m:t>
                          </m:r>
                        </m:e>
                      </m:func>
                    </m:oMath>
                  </a14:m>
                  <a:r>
                    <a:rPr lang="en-US" sz="2000" b="1" dirty="0">
                      <a:effectLst/>
                      <a:ea typeface="Times New Roman"/>
                      <a:cs typeface="Times New Roman"/>
                    </a:rPr>
                    <a:t>,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  <a:p>
                  <a:pPr algn="ctr">
                    <a:lnSpc>
                      <a:spcPct val="115000"/>
                    </a:lnSpc>
                    <a:spcAft>
                      <a:spcPts val="600"/>
                    </a:spcAft>
                  </a:pP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Times New Roman"/>
                    </a:rPr>
                    <a:t>t = </a:t>
                  </a: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Calibri"/>
                    </a:rPr>
                    <a:t>π</a:t>
                  </a: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Times New Roman"/>
                    </a:rPr>
                    <a:t>n, n </a:t>
                  </a: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Calibri"/>
                    </a:rPr>
                    <a:t>ϵ</a:t>
                  </a: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Times New Roman"/>
                    </a:rPr>
                    <a:t> Z.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5" name="Поле 28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826" y="169503"/>
                  <a:ext cx="1854678" cy="707366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t="-2256" b="-16541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Поле 2865"/>
                <p:cNvSpPr txBox="1"/>
                <p:nvPr/>
              </p:nvSpPr>
              <p:spPr>
                <a:xfrm>
                  <a:off x="2213208" y="176751"/>
                  <a:ext cx="1917646" cy="7588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0"/>
                    </a:spcAft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en-US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𝐬𝐢𝐧</m:t>
                          </m:r>
                        </m:fName>
                        <m:e>
                          <m:r>
                            <a:rPr lang="en-US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  <m:r>
                            <a:rPr lang="en-US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=</m:t>
                          </m:r>
                          <m:r>
                            <a:rPr lang="en-US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𝟏</m:t>
                          </m:r>
                        </m:e>
                      </m:func>
                    </m:oMath>
                  </a14:m>
                  <a:r>
                    <a:rPr lang="en-US" sz="2000" b="1" dirty="0">
                      <a:effectLst/>
                      <a:ea typeface="Times New Roman"/>
                      <a:cs typeface="Times New Roman"/>
                    </a:rPr>
                    <a:t>,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  <a:p>
                  <a:pPr algn="ctr">
                    <a:lnSpc>
                      <a:spcPct val="115000"/>
                    </a:lnSpc>
                    <a:spcAft>
                      <a:spcPts val="0"/>
                    </a:spcAft>
                  </a:pP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Times New Roman"/>
                    </a:rPr>
                    <a:t>t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𝛑</m:t>
                          </m:r>
                        </m:num>
                        <m:den>
                          <m:r>
                            <a:rPr lang="en-US" sz="2000" b="1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Times New Roman"/>
                    </a:rPr>
                    <a:t> + 2</a:t>
                  </a: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Calibri"/>
                    </a:rPr>
                    <a:t>π</a:t>
                  </a: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Times New Roman"/>
                    </a:rPr>
                    <a:t>n, n </a:t>
                  </a: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Calibri"/>
                    </a:rPr>
                    <a:t>ϵ</a:t>
                  </a: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Times New Roman"/>
                    </a:rPr>
                    <a:t> Z.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6" name="Поле 28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13208" y="176751"/>
                  <a:ext cx="1917646" cy="758825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l="-2899" t="-2098" r="-2319" b="-8392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Поле 2866"/>
                <p:cNvSpPr txBox="1"/>
                <p:nvPr/>
              </p:nvSpPr>
              <p:spPr>
                <a:xfrm>
                  <a:off x="4135936" y="172528"/>
                  <a:ext cx="2232292" cy="759124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0"/>
                    </a:spcAft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en-US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𝐬𝐢𝐧</m:t>
                          </m:r>
                        </m:fName>
                        <m:e>
                          <m:r>
                            <a:rPr lang="en-US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  <m:r>
                            <a:rPr lang="en-US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=−</m:t>
                          </m:r>
                          <m:r>
                            <a:rPr lang="en-US" sz="2000" b="1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𝟏</m:t>
                          </m:r>
                        </m:e>
                      </m:func>
                    </m:oMath>
                  </a14:m>
                  <a:r>
                    <a:rPr lang="en-US" sz="2000" b="1" dirty="0">
                      <a:effectLst/>
                      <a:ea typeface="Times New Roman"/>
                      <a:cs typeface="Times New Roman"/>
                    </a:rPr>
                    <a:t>,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  <a:p>
                  <a:pPr algn="ctr">
                    <a:lnSpc>
                      <a:spcPct val="115000"/>
                    </a:lnSpc>
                    <a:spcAft>
                      <a:spcPts val="0"/>
                    </a:spcAft>
                  </a:pP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Times New Roman"/>
                    </a:rPr>
                    <a:t>t = </a:t>
                  </a:r>
                  <a14:m>
                    <m:oMath xmlns:m="http://schemas.openxmlformats.org/officeDocument/2006/math">
                      <m:r>
                        <a:rPr lang="en-US" sz="2000" b="1" i="1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− </m:t>
                      </m:r>
                      <m:f>
                        <m:fPr>
                          <m:ctrlPr>
                            <a:rPr lang="ru-RU" sz="2000" b="1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𝛑</m:t>
                          </m:r>
                        </m:num>
                        <m:den>
                          <m:r>
                            <a:rPr lang="en-US" sz="2000" b="1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𝟐</m:t>
                          </m:r>
                        </m:den>
                      </m:f>
                    </m:oMath>
                  </a14:m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Times New Roman"/>
                    </a:rPr>
                    <a:t> + 2</a:t>
                  </a: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Calibri"/>
                    </a:rPr>
                    <a:t>π</a:t>
                  </a: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Times New Roman"/>
                    </a:rPr>
                    <a:t>n, n </a:t>
                  </a: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Calibri"/>
                    </a:rPr>
                    <a:t>ϵ</a:t>
                  </a:r>
                  <a:r>
                    <a:rPr lang="en-US" sz="2000" b="1" dirty="0">
                      <a:effectLst/>
                      <a:latin typeface="Cambria Math"/>
                      <a:ea typeface="Times New Roman"/>
                      <a:cs typeface="Times New Roman"/>
                    </a:rPr>
                    <a:t> Z.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7" name="Поле 28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35936" y="172528"/>
                  <a:ext cx="2232292" cy="759124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l="-1244" t="-2098" r="-746" b="-8392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8111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122" y="260648"/>
            <a:ext cx="8260672" cy="103942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ТРИГОНОМЕТРИЧЕСКИЕ ФУНКЦИИ ЧИСЛОВОГО АРГУМЕНТА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11560" y="1628800"/>
            <a:ext cx="8168542" cy="5100964"/>
            <a:chOff x="-359888" y="111308"/>
            <a:chExt cx="7255358" cy="479464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Скругленный прямоугольник 3"/>
                <p:cNvSpPr/>
                <p:nvPr/>
              </p:nvSpPr>
              <p:spPr>
                <a:xfrm>
                  <a:off x="-359888" y="111308"/>
                  <a:ext cx="7255358" cy="4794647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  <a:scene3d>
                    <a:camera prst="orthographicFront"/>
                    <a:lightRig rig="flat" dir="tl">
                      <a:rot lat="0" lon="0" rev="6600000"/>
                    </a:lightRig>
                  </a:scene3d>
                  <a:sp3d extrusionH="25400" contourW="8890">
                    <a:bevelT w="38100" h="31750"/>
                    <a:contourClr>
                      <a:schemeClr val="accent2">
                        <a:shade val="75000"/>
                      </a:schemeClr>
                    </a:contourClr>
                  </a:sp3d>
                </a:bodyPr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ru-RU" b="1" dirty="0" smtClean="0">
                      <a:solidFill>
                        <a:schemeClr val="tx1"/>
                      </a:solidFill>
                      <a:latin typeface="Arial Black" pitchFamily="34" charset="0"/>
                      <a:ea typeface="Cambria Math" pitchFamily="18" charset="0"/>
                      <a:cs typeface="Times New Roman"/>
                    </a:rPr>
                    <a:t>Рассмотр</a:t>
                  </a:r>
                  <a:r>
                    <a:rPr lang="ru-RU" b="1" dirty="0" smtClean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mbria Math" pitchFamily="18" charset="0"/>
                      <a:cs typeface="Times New Roman"/>
                    </a:rPr>
                    <a:t>им единичную окружность </a:t>
                  </a:r>
                  <a:r>
                    <a:rPr lang="en-US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mbria Math" pitchFamily="18" charset="0"/>
                      <a:cs typeface="Times New Roman"/>
                    </a:rPr>
                    <a:t>R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mbria Math" pitchFamily="18" charset="0"/>
                      <a:cs typeface="Times New Roman"/>
                    </a:rPr>
                    <a:t> = 1 с центром в т. О(0;0).</a:t>
                  </a:r>
                  <a:endParaRPr lang="ru-RU" dirty="0">
                    <a:solidFill>
                      <a:schemeClr val="tx1"/>
                    </a:solidFill>
                    <a:effectLst/>
                    <a:latin typeface="Arial Black" pitchFamily="34" charset="0"/>
                    <a:ea typeface="Cambria Math" pitchFamily="18" charset="0"/>
                    <a:cs typeface="Times New Roman"/>
                  </a:endParaRPr>
                </a:p>
                <a:p>
                  <a:pPr>
                    <a:spcAft>
                      <a:spcPts val="1000"/>
                    </a:spcAft>
                  </a:pPr>
                  <a:r>
                    <a:rPr lang="en-US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OA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 – начальный радиус.</a:t>
                  </a:r>
                  <a:endParaRPr lang="ru-RU" dirty="0">
                    <a:solidFill>
                      <a:schemeClr val="tx1"/>
                    </a:solidFill>
                    <a:effectLst/>
                    <a:latin typeface="Arial Black" pitchFamily="34" charset="0"/>
                    <a:ea typeface="Calibri"/>
                    <a:cs typeface="Times New Roman"/>
                  </a:endParaRPr>
                </a:p>
                <a:p>
                  <a:pPr>
                    <a:spcAft>
                      <a:spcPts val="1000"/>
                    </a:spcAft>
                  </a:pP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Calibri"/>
                    </a:rPr>
                    <a:t>α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 – угол поворота: ОА 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Calibri"/>
                    </a:rPr>
                    <a:t>→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 ОМ, А 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Calibri"/>
                    </a:rPr>
                    <a:t>→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 М.</a:t>
                  </a:r>
                  <a:endParaRPr lang="ru-RU" dirty="0">
                    <a:solidFill>
                      <a:schemeClr val="tx1"/>
                    </a:solidFill>
                    <a:effectLst/>
                    <a:latin typeface="Arial Black" pitchFamily="34" charset="0"/>
                    <a:ea typeface="Calibri"/>
                    <a:cs typeface="Times New Roman"/>
                  </a:endParaRPr>
                </a:p>
                <a:p>
                  <a:pPr>
                    <a:spcAft>
                      <a:spcPts val="1000"/>
                    </a:spcAft>
                  </a:pPr>
                  <a:r>
                    <a:rPr lang="en-US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t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 – длина дуги А͝В: </a:t>
                  </a:r>
                  <a:r>
                    <a:rPr lang="en-US" b="1" dirty="0" smtClean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t</a:t>
                  </a:r>
                  <a:r>
                    <a:rPr lang="ru-RU" b="1" dirty="0" smtClean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 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= </a:t>
                  </a:r>
                  <a:r>
                    <a:rPr lang="en-US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Calibri"/>
                    </a:rPr>
                    <a:t>A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͝</a:t>
                  </a:r>
                  <a:r>
                    <a:rPr lang="en-US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Calibri"/>
                    </a:rPr>
                    <a:t>B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Calibri"/>
                    </a:rPr>
                    <a:t>.</a:t>
                  </a:r>
                  <a:endParaRPr lang="ru-RU" dirty="0">
                    <a:solidFill>
                      <a:schemeClr val="tx1"/>
                    </a:solidFill>
                    <a:effectLst/>
                    <a:latin typeface="Arial Black" pitchFamily="34" charset="0"/>
                    <a:ea typeface="Calibri"/>
                    <a:cs typeface="Times New Roman"/>
                  </a:endParaRPr>
                </a:p>
                <a:p>
                  <a:pPr>
                    <a:spcAft>
                      <a:spcPts val="1000"/>
                    </a:spcAft>
                  </a:pPr>
                  <a:r>
                    <a:rPr lang="en-US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t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 – криволинейная координата </a:t>
                  </a:r>
                  <a:endParaRPr lang="ru-RU" b="1" dirty="0" smtClean="0">
                    <a:solidFill>
                      <a:schemeClr val="tx1"/>
                    </a:solidFill>
                    <a:effectLst/>
                    <a:latin typeface="Arial Black" pitchFamily="34" charset="0"/>
                    <a:ea typeface="Calibri"/>
                    <a:cs typeface="Times New Roman"/>
                  </a:endParaRPr>
                </a:p>
                <a:p>
                  <a:pPr>
                    <a:spcAft>
                      <a:spcPts val="1000"/>
                    </a:spcAft>
                  </a:pPr>
                  <a:r>
                    <a:rPr lang="ru-RU" b="1" dirty="0" smtClean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точки 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М: </a:t>
                  </a:r>
                  <a:r>
                    <a:rPr lang="ru-RU" b="1" dirty="0" smtClean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М(</a:t>
                  </a:r>
                  <a:r>
                    <a:rPr lang="en-US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t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) = М(х</a:t>
                  </a:r>
                  <a:r>
                    <a:rPr lang="ru-RU" b="1" baseline="-25000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0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; у</a:t>
                  </a:r>
                  <a:r>
                    <a:rPr lang="ru-RU" b="1" baseline="-25000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0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)</a:t>
                  </a:r>
                  <a:endParaRPr lang="ru-RU" dirty="0">
                    <a:solidFill>
                      <a:schemeClr val="tx1"/>
                    </a:solidFill>
                    <a:effectLst/>
                    <a:latin typeface="Arial Black" pitchFamily="34" charset="0"/>
                    <a:ea typeface="Calibri"/>
                    <a:cs typeface="Times New Roman"/>
                  </a:endParaRPr>
                </a:p>
                <a:p>
                  <a:pPr>
                    <a:spcAft>
                      <a:spcPts val="1000"/>
                    </a:spcAft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𝐜𝐨𝐬</m:t>
                          </m:r>
                        </m:fName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= </a:t>
                  </a:r>
                  <a:r>
                    <a:rPr lang="en-US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x</a:t>
                  </a:r>
                  <a:r>
                    <a:rPr lang="ru-RU" b="1" baseline="-25000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0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,  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–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1 ≤ </a:t>
                  </a:r>
                  <a14:m>
                    <m:oMath xmlns:m="http://schemas.openxmlformats.org/officeDocument/2006/math">
                      <m:func>
                        <m:funcPr>
                          <m:ctrlP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𝐜𝐨𝐬</m:t>
                          </m:r>
                        </m:fName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≤ 1;</a:t>
                  </a:r>
                  <a:endParaRPr lang="ru-RU" dirty="0">
                    <a:solidFill>
                      <a:schemeClr val="tx1"/>
                    </a:solidFill>
                    <a:effectLst/>
                    <a:latin typeface="Arial Black" pitchFamily="34" charset="0"/>
                    <a:ea typeface="Calibri"/>
                    <a:cs typeface="Times New Roman"/>
                  </a:endParaRPr>
                </a:p>
                <a:p>
                  <a:pPr>
                    <a:spcAft>
                      <a:spcPts val="1000"/>
                    </a:spcAft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𝐬𝐢𝐧</m:t>
                          </m:r>
                        </m:fName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= у</a:t>
                  </a:r>
                  <a:r>
                    <a:rPr lang="ru-RU" b="1" baseline="-25000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0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,  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Calibri"/>
                      <a:cs typeface="Times New Roman"/>
                    </a:rPr>
                    <a:t>–</a:t>
                  </a:r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1 ≤ </a:t>
                  </a:r>
                  <a14:m>
                    <m:oMath xmlns:m="http://schemas.openxmlformats.org/officeDocument/2006/math">
                      <m:func>
                        <m:funcPr>
                          <m:ctrlP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𝐬𝐢𝐧</m:t>
                          </m:r>
                        </m:fName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  <m:r>
                        <a:rPr lang="ru-RU" b="1" i="1">
                          <a:solidFill>
                            <a:schemeClr val="tx1"/>
                          </a:solidFill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 </m:t>
                      </m:r>
                    </m:oMath>
                  </a14:m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≤ 1;</a:t>
                  </a:r>
                  <a:endParaRPr lang="ru-RU" dirty="0">
                    <a:solidFill>
                      <a:schemeClr val="tx1"/>
                    </a:solidFill>
                    <a:effectLst/>
                    <a:latin typeface="Arial Black" pitchFamily="34" charset="0"/>
                    <a:ea typeface="Calibri"/>
                    <a:cs typeface="Times New Roman"/>
                  </a:endParaRPr>
                </a:p>
                <a:p>
                  <a:pPr>
                    <a:spcAft>
                      <a:spcPts val="1000"/>
                    </a:spcAft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𝐠</m:t>
                          </m:r>
                        </m:fName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=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ru-RU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ru-RU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𝐬𝐢𝐧</m:t>
                              </m:r>
                            </m:fName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𝐭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ru-RU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ru-RU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𝐜𝐨𝐬</m:t>
                              </m:r>
                            </m:fName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𝐭</m:t>
                              </m:r>
                            </m:e>
                          </m:func>
                        </m:den>
                      </m:f>
                    </m:oMath>
                  </a14:m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,   </a:t>
                  </a:r>
                  <a14:m>
                    <m:oMath xmlns:m="http://schemas.openxmlformats.org/officeDocument/2006/math">
                      <m:func>
                        <m:funcPr>
                          <m:ctrlP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𝐜𝐨𝐬</m:t>
                          </m:r>
                        </m:fName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≠ 0;</a:t>
                  </a:r>
                  <a:endParaRPr lang="ru-RU" dirty="0">
                    <a:solidFill>
                      <a:schemeClr val="tx1"/>
                    </a:solidFill>
                    <a:effectLst/>
                    <a:latin typeface="Arial Black" pitchFamily="34" charset="0"/>
                    <a:ea typeface="Calibri"/>
                    <a:cs typeface="Times New Roman"/>
                  </a:endParaRPr>
                </a:p>
                <a:p>
                  <a:pPr>
                    <a:spcAft>
                      <a:spcPts val="1000"/>
                    </a:spcAft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𝐜𝐭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𝐠</m:t>
                          </m:r>
                        </m:fName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=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ru-RU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ru-RU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𝐜𝐨𝐬</m:t>
                              </m:r>
                            </m:fName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𝐭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ru-RU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ru-RU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𝐬𝐢𝐧</m:t>
                              </m:r>
                            </m:fName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𝐭</m:t>
                              </m:r>
                            </m:e>
                          </m:func>
                        </m:den>
                      </m:f>
                    </m:oMath>
                  </a14:m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,  </a:t>
                  </a:r>
                  <a14:m>
                    <m:oMath xmlns:m="http://schemas.openxmlformats.org/officeDocument/2006/math">
                      <m:func>
                        <m:funcPr>
                          <m:ctrlP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𝐬𝐢𝐧</m:t>
                          </m:r>
                        </m:fName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ru-RU" b="1" dirty="0">
                      <a:solidFill>
                        <a:schemeClr val="tx1"/>
                      </a:solidFill>
                      <a:effectLst/>
                      <a:latin typeface="Arial Black" pitchFamily="34" charset="0"/>
                      <a:ea typeface="Times New Roman"/>
                      <a:cs typeface="Times New Roman"/>
                    </a:rPr>
                    <a:t> ≠ 0.</a:t>
                  </a:r>
                  <a:endParaRPr lang="ru-RU" dirty="0">
                    <a:solidFill>
                      <a:schemeClr val="tx1"/>
                    </a:solidFill>
                    <a:effectLst/>
                    <a:latin typeface="Arial Black" pitchFamily="34" charset="0"/>
                    <a:ea typeface="Calibri"/>
                    <a:cs typeface="Times New Roman"/>
                  </a:endParaRPr>
                </a:p>
                <a:p>
                  <a:pPr>
                    <a:spcAft>
                      <a:spcPts val="1000"/>
                    </a:spcAft>
                  </a:pPr>
                  <a:r>
                    <a:rPr lang="ru-RU" dirty="0">
                      <a:solidFill>
                        <a:srgbClr val="000000"/>
                      </a:solidFill>
                      <a:effectLst/>
                      <a:ea typeface="Calibri"/>
                      <a:cs typeface="Times New Roman"/>
                    </a:rPr>
                    <a:t> </a:t>
                  </a:r>
                  <a:endParaRPr lang="ru-RU" dirty="0">
                    <a:effectLst/>
                    <a:ea typeface="Calibri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4" name="Скругленный прямоугольник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59888" y="111308"/>
                  <a:ext cx="7255358" cy="4794647"/>
                </a:xfrm>
                <a:prstGeom prst="round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" name="Группа 4"/>
            <p:cNvGrpSpPr/>
            <p:nvPr/>
          </p:nvGrpSpPr>
          <p:grpSpPr>
            <a:xfrm>
              <a:off x="3088257" y="923514"/>
              <a:ext cx="3536949" cy="3294432"/>
              <a:chOff x="0" y="-92527"/>
              <a:chExt cx="3813631" cy="3553706"/>
            </a:xfrm>
          </p:grpSpPr>
          <p:sp>
            <p:nvSpPr>
              <p:cNvPr id="6" name="Поле 15"/>
              <p:cNvSpPr txBox="1"/>
              <p:nvPr/>
            </p:nvSpPr>
            <p:spPr>
              <a:xfrm>
                <a:off x="2605177" y="1506742"/>
                <a:ext cx="471805" cy="434693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Cambria Math" pitchFamily="18" charset="0"/>
                    <a:ea typeface="Cambria Math" pitchFamily="18" charset="0"/>
                    <a:cs typeface="Times New Roman"/>
                  </a:rPr>
                  <a:t>x</a:t>
                </a:r>
                <a:r>
                  <a:rPr lang="en-US" sz="2000" b="1" baseline="-25000" dirty="0">
                    <a:solidFill>
                      <a:srgbClr val="000000"/>
                    </a:solidFill>
                    <a:effectLst/>
                    <a:latin typeface="Cambria Math" pitchFamily="18" charset="0"/>
                    <a:ea typeface="Cambria Math" pitchFamily="18" charset="0"/>
                    <a:cs typeface="Times New Roman"/>
                  </a:rPr>
                  <a:t>0</a:t>
                </a:r>
                <a:endParaRPr lang="ru-RU" sz="2000" dirty="0">
                  <a:effectLst/>
                  <a:latin typeface="Cambria Math" pitchFamily="18" charset="0"/>
                  <a:ea typeface="Cambria Math" pitchFamily="18" charset="0"/>
                  <a:cs typeface="Times New Roman"/>
                </a:endParaRPr>
              </a:p>
            </p:txBody>
          </p:sp>
          <p:grpSp>
            <p:nvGrpSpPr>
              <p:cNvPr id="7" name="Группа 6"/>
              <p:cNvGrpSpPr/>
              <p:nvPr/>
            </p:nvGrpSpPr>
            <p:grpSpPr>
              <a:xfrm>
                <a:off x="0" y="-92527"/>
                <a:ext cx="3813631" cy="3553706"/>
                <a:chOff x="0" y="-92527"/>
                <a:chExt cx="3813631" cy="3553706"/>
              </a:xfrm>
            </p:grpSpPr>
            <p:grpSp>
              <p:nvGrpSpPr>
                <p:cNvPr id="8" name="Группа 7"/>
                <p:cNvGrpSpPr/>
                <p:nvPr/>
              </p:nvGrpSpPr>
              <p:grpSpPr>
                <a:xfrm>
                  <a:off x="0" y="-92527"/>
                  <a:ext cx="3813631" cy="3553706"/>
                  <a:chOff x="0" y="-92527"/>
                  <a:chExt cx="3813631" cy="3553706"/>
                </a:xfrm>
              </p:grpSpPr>
              <p:sp>
                <p:nvSpPr>
                  <p:cNvPr id="12" name="Овал 11"/>
                  <p:cNvSpPr/>
                  <p:nvPr/>
                </p:nvSpPr>
                <p:spPr>
                  <a:xfrm>
                    <a:off x="419792" y="431320"/>
                    <a:ext cx="2792818" cy="2858135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cxnSp>
                <p:nvCxnSpPr>
                  <p:cNvPr id="13" name="Прямая со стрелкой 12"/>
                  <p:cNvCxnSpPr/>
                  <p:nvPr/>
                </p:nvCxnSpPr>
                <p:spPr>
                  <a:xfrm flipV="1">
                    <a:off x="1765767" y="8626"/>
                    <a:ext cx="28420" cy="3452553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Прямая со стрелкой 13"/>
                  <p:cNvCxnSpPr/>
                  <p:nvPr/>
                </p:nvCxnSpPr>
                <p:spPr>
                  <a:xfrm flipV="1">
                    <a:off x="0" y="1854679"/>
                    <a:ext cx="3736981" cy="17144"/>
                  </a:xfrm>
                  <a:prstGeom prst="straightConnector1">
                    <a:avLst/>
                  </a:prstGeom>
                  <a:ln w="3810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Прямая соединительная линия 14"/>
                  <p:cNvCxnSpPr/>
                  <p:nvPr/>
                </p:nvCxnSpPr>
                <p:spPr>
                  <a:xfrm flipV="1">
                    <a:off x="1794295" y="724619"/>
                    <a:ext cx="861695" cy="1124585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" name="Поле 6"/>
                  <p:cNvSpPr txBox="1"/>
                  <p:nvPr/>
                </p:nvSpPr>
                <p:spPr>
                  <a:xfrm>
                    <a:off x="1485470" y="1525312"/>
                    <a:ext cx="337185" cy="365433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 smtClean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O</a:t>
                    </a:r>
                    <a:endParaRPr lang="ru-RU" sz="20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17" name="Поле 7"/>
                  <p:cNvSpPr txBox="1"/>
                  <p:nvPr/>
                </p:nvSpPr>
                <p:spPr>
                  <a:xfrm>
                    <a:off x="3476446" y="1397481"/>
                    <a:ext cx="337185" cy="466318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X</a:t>
                    </a:r>
                    <a:endParaRPr lang="ru-RU" sz="20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18" name="Поле 8"/>
                  <p:cNvSpPr txBox="1"/>
                  <p:nvPr/>
                </p:nvSpPr>
                <p:spPr>
                  <a:xfrm>
                    <a:off x="1824865" y="-92527"/>
                    <a:ext cx="337185" cy="420822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 smtClean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У</a:t>
                    </a:r>
                    <a:endParaRPr lang="ru-RU" sz="20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19" name="Поле 9"/>
                  <p:cNvSpPr txBox="1"/>
                  <p:nvPr/>
                </p:nvSpPr>
                <p:spPr>
                  <a:xfrm>
                    <a:off x="2448183" y="292752"/>
                    <a:ext cx="707295" cy="466090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М</a:t>
                    </a:r>
                    <a:r>
                      <a:rPr lang="en-US" sz="2000" b="1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(t)</a:t>
                    </a:r>
                    <a:endParaRPr lang="ru-RU" sz="20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20" name="Поле 11"/>
                  <p:cNvSpPr txBox="1"/>
                  <p:nvPr/>
                </p:nvSpPr>
                <p:spPr>
                  <a:xfrm>
                    <a:off x="1776694" y="316239"/>
                    <a:ext cx="491835" cy="449064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y</a:t>
                    </a:r>
                    <a:r>
                      <a:rPr lang="en-US" sz="2000" b="1" baseline="-25000" dirty="0">
                        <a:solidFill>
                          <a:srgbClr val="000000"/>
                        </a:solidFill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0</a:t>
                    </a:r>
                    <a:endParaRPr lang="ru-RU" sz="20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21" name="Поле 13"/>
                  <p:cNvSpPr txBox="1"/>
                  <p:nvPr/>
                </p:nvSpPr>
                <p:spPr>
                  <a:xfrm>
                    <a:off x="3045253" y="1607511"/>
                    <a:ext cx="337185" cy="32829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flipH="1">
                    <a:off x="1794295" y="724619"/>
                    <a:ext cx="841905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flipH="1" flipV="1">
                    <a:off x="2656936" y="724619"/>
                    <a:ext cx="177" cy="112426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6" name="Поле 22"/>
                      <p:cNvSpPr txBox="1"/>
                      <p:nvPr/>
                    </p:nvSpPr>
                    <p:spPr>
                      <a:xfrm>
                        <a:off x="2329131" y="1802920"/>
                        <a:ext cx="638356" cy="440894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unc>
                                <m:funcPr>
                                  <m:ctrlPr>
                                    <a:rPr lang="ru-RU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uncPr>
                                <m:fName>
                                  <m:r>
                                    <a:rPr lang="ru-RU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𝐜𝐨𝐬</m:t>
                                  </m:r>
                                </m:fName>
                                <m:e>
                                  <m: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𝐭</m:t>
                                  </m:r>
                                </m:e>
                              </m:func>
                            </m:oMath>
                          </m:oMathPara>
                        </a14:m>
                        <a:endParaRPr lang="ru-RU" sz="20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6" name="Поле 2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329131" y="1802920"/>
                        <a:ext cx="638356" cy="440894"/>
                      </a:xfrm>
                      <a:prstGeom prst="rect">
                        <a:avLst/>
                      </a:prstGeom>
                      <a:blipFill rotWithShape="1">
                        <a:blip r:embed="rId3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27" name="Поле 23"/>
                      <p:cNvSpPr txBox="1"/>
                      <p:nvPr/>
                    </p:nvSpPr>
                    <p:spPr>
                      <a:xfrm>
                        <a:off x="1136009" y="431320"/>
                        <a:ext cx="587403" cy="39625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unc>
                                <m:funcPr>
                                  <m:ctrlPr>
                                    <a:rPr lang="ru-RU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uncPr>
                                <m:fName>
                                  <m:r>
                                    <a:rPr lang="ru-RU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𝐬𝐢𝐧</m:t>
                                  </m:r>
                                </m:fName>
                                <m:e>
                                  <m: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𝐭</m:t>
                                  </m:r>
                                </m:e>
                              </m:func>
                            </m:oMath>
                          </m:oMathPara>
                        </a14:m>
                        <a:endParaRPr lang="ru-RU" sz="20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27" name="Поле 23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136009" y="431320"/>
                        <a:ext cx="587403" cy="396250"/>
                      </a:xfrm>
                      <a:prstGeom prst="rect">
                        <a:avLst/>
                      </a:prstGeom>
                      <a:blipFill rotWithShape="1">
                        <a:blip r:embed="rId4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28" name="Полилиния 27"/>
                  <p:cNvSpPr/>
                  <p:nvPr/>
                </p:nvSpPr>
                <p:spPr>
                  <a:xfrm>
                    <a:off x="2156604" y="1397479"/>
                    <a:ext cx="257299" cy="464695"/>
                  </a:xfrm>
                  <a:custGeom>
                    <a:avLst/>
                    <a:gdLst>
                      <a:gd name="connsiteX0" fmla="*/ 239843 w 257299"/>
                      <a:gd name="connsiteY0" fmla="*/ 464695 h 464695"/>
                      <a:gd name="connsiteX1" fmla="*/ 232348 w 257299"/>
                      <a:gd name="connsiteY1" fmla="*/ 194872 h 464695"/>
                      <a:gd name="connsiteX2" fmla="*/ 0 w 257299"/>
                      <a:gd name="connsiteY2" fmla="*/ 0 h 4646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57299" h="464695">
                        <a:moveTo>
                          <a:pt x="239843" y="464695"/>
                        </a:moveTo>
                        <a:cubicBezTo>
                          <a:pt x="256082" y="368508"/>
                          <a:pt x="272322" y="272321"/>
                          <a:pt x="232348" y="194872"/>
                        </a:cubicBezTo>
                        <a:cubicBezTo>
                          <a:pt x="192374" y="117423"/>
                          <a:pt x="96187" y="58711"/>
                          <a:pt x="0" y="0"/>
                        </a:cubicBezTo>
                      </a:path>
                    </a:pathLst>
                  </a:custGeom>
                  <a:ln w="19050">
                    <a:solidFill>
                      <a:schemeClr val="tx1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9" name="Поле 26"/>
                  <p:cNvSpPr txBox="1"/>
                  <p:nvPr/>
                </p:nvSpPr>
                <p:spPr>
                  <a:xfrm>
                    <a:off x="2967487" y="785496"/>
                    <a:ext cx="337185" cy="439947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mbria Math" pitchFamily="18" charset="0"/>
                        <a:cs typeface="Times New Roman" pitchFamily="18" charset="0"/>
                      </a:rPr>
                      <a:t>t</a:t>
                    </a:r>
                    <a:endParaRPr lang="ru-RU" sz="2000" dirty="0">
                      <a:effectLst/>
                      <a:latin typeface="Times New Roman" pitchFamily="18" charset="0"/>
                      <a:ea typeface="Cambria Math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" name="Поле 27"/>
                  <p:cNvSpPr txBox="1"/>
                  <p:nvPr/>
                </p:nvSpPr>
                <p:spPr>
                  <a:xfrm>
                    <a:off x="1992702" y="1397480"/>
                    <a:ext cx="337185" cy="44906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mbria Math" pitchFamily="18" charset="0"/>
                        <a:cs typeface="Times New Roman" pitchFamily="18" charset="0"/>
                      </a:rPr>
                      <a:t>α</a:t>
                    </a:r>
                    <a:endParaRPr lang="ru-RU" sz="2400" dirty="0">
                      <a:effectLst/>
                      <a:latin typeface="Times New Roman" pitchFamily="18" charset="0"/>
                      <a:ea typeface="Cambria Math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1" name="Полилиния 30"/>
                  <p:cNvSpPr/>
                  <p:nvPr/>
                </p:nvSpPr>
                <p:spPr>
                  <a:xfrm rot="21427765">
                    <a:off x="3019246" y="612475"/>
                    <a:ext cx="474980" cy="1046480"/>
                  </a:xfrm>
                  <a:custGeom>
                    <a:avLst/>
                    <a:gdLst>
                      <a:gd name="connsiteX0" fmla="*/ 487180 w 487180"/>
                      <a:gd name="connsiteY0" fmla="*/ 816964 h 816964"/>
                      <a:gd name="connsiteX1" fmla="*/ 329783 w 487180"/>
                      <a:gd name="connsiteY1" fmla="*/ 322288 h 816964"/>
                      <a:gd name="connsiteX2" fmla="*/ 0 w 487180"/>
                      <a:gd name="connsiteY2" fmla="*/ 0 h 816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180" h="816964">
                        <a:moveTo>
                          <a:pt x="487180" y="816964"/>
                        </a:moveTo>
                        <a:cubicBezTo>
                          <a:pt x="449080" y="637706"/>
                          <a:pt x="410980" y="458449"/>
                          <a:pt x="329783" y="322288"/>
                        </a:cubicBezTo>
                        <a:cubicBezTo>
                          <a:pt x="248586" y="186127"/>
                          <a:pt x="124293" y="93063"/>
                          <a:pt x="0" y="0"/>
                        </a:cubicBezTo>
                      </a:path>
                    </a:pathLst>
                  </a:custGeom>
                  <a:ln w="38100">
                    <a:solidFill>
                      <a:srgbClr val="C0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2" name="Полилиния 31"/>
                  <p:cNvSpPr/>
                  <p:nvPr/>
                </p:nvSpPr>
                <p:spPr>
                  <a:xfrm rot="3430593">
                    <a:off x="2976114" y="1992701"/>
                    <a:ext cx="636171" cy="944505"/>
                  </a:xfrm>
                  <a:custGeom>
                    <a:avLst/>
                    <a:gdLst>
                      <a:gd name="connsiteX0" fmla="*/ 487180 w 487180"/>
                      <a:gd name="connsiteY0" fmla="*/ 816964 h 816964"/>
                      <a:gd name="connsiteX1" fmla="*/ 329783 w 487180"/>
                      <a:gd name="connsiteY1" fmla="*/ 322288 h 816964"/>
                      <a:gd name="connsiteX2" fmla="*/ 0 w 487180"/>
                      <a:gd name="connsiteY2" fmla="*/ 0 h 816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180" h="816964">
                        <a:moveTo>
                          <a:pt x="487180" y="816964"/>
                        </a:moveTo>
                        <a:cubicBezTo>
                          <a:pt x="449080" y="637706"/>
                          <a:pt x="410980" y="458449"/>
                          <a:pt x="329783" y="322288"/>
                        </a:cubicBezTo>
                        <a:cubicBezTo>
                          <a:pt x="248586" y="186127"/>
                          <a:pt x="124293" y="93063"/>
                          <a:pt x="0" y="0"/>
                        </a:cubicBezTo>
                      </a:path>
                    </a:pathLst>
                  </a:custGeom>
                  <a:ln w="38100">
                    <a:solidFill>
                      <a:srgbClr val="00B050"/>
                    </a:solidFill>
                    <a:headEnd type="arrow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3" name="Поле 117"/>
                  <p:cNvSpPr txBox="1"/>
                  <p:nvPr/>
                </p:nvSpPr>
                <p:spPr>
                  <a:xfrm>
                    <a:off x="3355676" y="2398143"/>
                    <a:ext cx="457200" cy="46418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solidFill>
                          <a:srgbClr val="00B050"/>
                        </a:solidFill>
                        <a:effectLst/>
                        <a:ea typeface="Calibri"/>
                        <a:cs typeface="Times New Roman"/>
                      </a:rPr>
                      <a:t>–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34" name="Поле 118"/>
                  <p:cNvSpPr txBox="1"/>
                  <p:nvPr/>
                </p:nvSpPr>
                <p:spPr>
                  <a:xfrm>
                    <a:off x="3278038" y="724619"/>
                    <a:ext cx="457200" cy="46469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400" b="1" dirty="0">
                        <a:solidFill>
                          <a:srgbClr val="C00000"/>
                        </a:solidFill>
                        <a:effectLst/>
                        <a:ea typeface="Calibri"/>
                        <a:cs typeface="Times New Roman"/>
                      </a:rPr>
                      <a:t>+</a:t>
                    </a:r>
                    <a:endParaRPr lang="ru-RU" sz="24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sp>
              <p:nvSpPr>
                <p:cNvPr id="9" name="Поле 10"/>
                <p:cNvSpPr txBox="1"/>
                <p:nvPr/>
              </p:nvSpPr>
              <p:spPr>
                <a:xfrm>
                  <a:off x="3187083" y="1501414"/>
                  <a:ext cx="337185" cy="32829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000" b="1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rPr>
                    <a:t>A</a:t>
                  </a:r>
                  <a:endParaRPr lang="ru-RU" sz="20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p:sp>
              <p:nvSpPr>
                <p:cNvPr id="10" name="Поле 12"/>
                <p:cNvSpPr txBox="1"/>
                <p:nvPr/>
              </p:nvSpPr>
              <p:spPr>
                <a:xfrm>
                  <a:off x="2965310" y="1550147"/>
                  <a:ext cx="266570" cy="283907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600" b="1" dirty="0">
                      <a:effectLst/>
                      <a:latin typeface="Cambria Math" pitchFamily="18" charset="0"/>
                      <a:ea typeface="Cambria Math" pitchFamily="18" charset="0"/>
                      <a:cs typeface="Aharoni" pitchFamily="2" charset="-79"/>
                    </a:rPr>
                    <a:t>1</a:t>
                  </a:r>
                  <a:endParaRPr lang="ru-RU" sz="1600" dirty="0">
                    <a:effectLst/>
                    <a:latin typeface="Cambria Math" pitchFamily="18" charset="0"/>
                    <a:ea typeface="Cambria Math" pitchFamily="18" charset="0"/>
                    <a:cs typeface="Aharoni" pitchFamily="2" charset="-79"/>
                  </a:endParaRPr>
                </a:p>
              </p:txBody>
            </p:sp>
            <p:sp>
              <p:nvSpPr>
                <p:cNvPr id="11" name="Поле 14"/>
                <p:cNvSpPr txBox="1"/>
                <p:nvPr/>
              </p:nvSpPr>
              <p:spPr>
                <a:xfrm>
                  <a:off x="2487398" y="431320"/>
                  <a:ext cx="337185" cy="491301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800" b="1" dirty="0" smtClean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8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35" name="Поле 14"/>
                <p:cNvSpPr txBox="1"/>
                <p:nvPr/>
              </p:nvSpPr>
              <p:spPr>
                <a:xfrm>
                  <a:off x="1597174" y="470655"/>
                  <a:ext cx="337185" cy="32829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400" b="1" dirty="0" smtClean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36" name="Поле 14"/>
                <p:cNvSpPr txBox="1"/>
                <p:nvPr/>
              </p:nvSpPr>
              <p:spPr>
                <a:xfrm>
                  <a:off x="2479716" y="1607927"/>
                  <a:ext cx="337185" cy="32829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400" b="1" dirty="0" smtClean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2789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</a:rPr>
                  <a:t>29. </a:t>
                </a:r>
                <a:r>
                  <a:rPr lang="ru-RU" sz="2800" b="1" dirty="0" smtClean="0">
                    <a:solidFill>
                      <a:srgbClr val="7030A0"/>
                    </a:solidFill>
                    <a:ea typeface="Cambria Math" pitchFamily="18" charset="0"/>
                  </a:rPr>
                  <a:t>Решение уравнения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i="0" cap="none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𝐭𝐠</m:t>
                        </m:r>
                      </m:fName>
                      <m:e>
                        <m:r>
                          <a:rPr lang="ru-RU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cap="none" dirty="0">
                    <a:solidFill>
                      <a:srgbClr val="7030A0"/>
                    </a:solidFill>
                  </a:rPr>
                  <a:t> = </a:t>
                </a:r>
                <a:r>
                  <a:rPr lang="ru-RU" sz="2800" b="1" i="1" cap="none" dirty="0">
                    <a:solidFill>
                      <a:srgbClr val="7030A0"/>
                    </a:solidFill>
                  </a:rPr>
                  <a:t>а</a:t>
                </a:r>
                <a:endParaRPr lang="ru-RU" sz="2800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4" name="Группа 163"/>
          <p:cNvGrpSpPr/>
          <p:nvPr/>
        </p:nvGrpSpPr>
        <p:grpSpPr>
          <a:xfrm>
            <a:off x="971600" y="1762132"/>
            <a:ext cx="7303507" cy="4416397"/>
            <a:chOff x="971600" y="1762132"/>
            <a:chExt cx="7303507" cy="4416397"/>
          </a:xfrm>
        </p:grpSpPr>
        <p:grpSp>
          <p:nvGrpSpPr>
            <p:cNvPr id="161" name="Группа 160"/>
            <p:cNvGrpSpPr/>
            <p:nvPr/>
          </p:nvGrpSpPr>
          <p:grpSpPr>
            <a:xfrm>
              <a:off x="971600" y="1762132"/>
              <a:ext cx="7303507" cy="4416397"/>
              <a:chOff x="1244282" y="2768974"/>
              <a:chExt cx="6655435" cy="3769995"/>
            </a:xfrm>
          </p:grpSpPr>
          <p:grpSp>
            <p:nvGrpSpPr>
              <p:cNvPr id="118" name="Группа 117"/>
              <p:cNvGrpSpPr/>
              <p:nvPr/>
            </p:nvGrpSpPr>
            <p:grpSpPr>
              <a:xfrm>
                <a:off x="1244282" y="2768974"/>
                <a:ext cx="6655435" cy="3769995"/>
                <a:chOff x="0" y="0"/>
                <a:chExt cx="6655633" cy="3770026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9" name="Скругленный прямоугольник 118"/>
                    <p:cNvSpPr/>
                    <p:nvPr/>
                  </p:nvSpPr>
                  <p:spPr>
                    <a:xfrm>
                      <a:off x="0" y="0"/>
                      <a:ext cx="6655633" cy="3770026"/>
                    </a:xfrm>
                    <a:prstGeom prst="round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288290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14:m>
                        <m:oMath xmlns:m="http://schemas.openxmlformats.org/officeDocument/2006/math">
                          <m:func>
                            <m:funcPr>
                              <m:ctrlP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en-US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𝒂𝒓𝒄𝒕𝒈</m:t>
                              </m:r>
                            </m:fName>
                            <m:e>
                              <m: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𝒂</m:t>
                              </m:r>
                              <m: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=</m:t>
                              </m:r>
                              <m: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𝒙</m:t>
                              </m:r>
                            </m:e>
                          </m:func>
                        </m:oMath>
                      </a14:m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a:t>⇔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 </a:t>
                      </a:r>
                      <a14:m>
                        <m:oMath xmlns:m="http://schemas.openxmlformats.org/officeDocument/2006/math">
                          <m:d>
                            <m:dPr>
                              <m:begChr m:val="{"/>
                              <m:endChr m:val=""/>
                              <m:ctrlP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ru-RU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</m:ctrlPr>
                                </m:eqArrPr>
                                <m:e>
                                  <m:func>
                                    <m:funcPr>
                                      <m:ctrlP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𝒕𝒈</m:t>
                                      </m:r>
                                    </m:fName>
                                    <m:e>
                                      <m:r>
                                        <a:rPr lang="en-US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𝒙</m:t>
                                      </m:r>
                                      <m: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=</m:t>
                                      </m:r>
                                      <m:r>
                                        <a:rPr lang="en-US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𝒂</m:t>
                                      </m:r>
                                      <m: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,</m:t>
                                      </m:r>
                                    </m:e>
                                  </m:func>
                                </m:e>
                                <m:e>
                                  <m:r>
                                    <a:rPr lang="ru-RU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− </m:t>
                                  </m:r>
                                  <m:f>
                                    <m:fPr>
                                      <m:ctrlP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𝝅</m:t>
                                      </m:r>
                                    </m:num>
                                    <m:den>
                                      <m:r>
                                        <a:rPr lang="en-US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𝟐</m:t>
                                      </m:r>
                                    </m:den>
                                  </m:f>
                                  <m:r>
                                    <a:rPr lang="ru-RU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 ˂ </m:t>
                                  </m:r>
                                  <m:r>
                                    <a:rPr lang="en-US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𝒙</m:t>
                                  </m:r>
                                  <m:r>
                                    <a:rPr lang="ru-RU" sz="20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Times New Roman"/>
                                    </a:rPr>
                                    <m:t> ˂ </m:t>
                                  </m:r>
                                  <m:f>
                                    <m:fPr>
                                      <m:ctrlP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𝝅</m:t>
                                      </m:r>
                                    </m:num>
                                    <m:den>
                                      <m:r>
                                        <a:rPr lang="en-US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𝟐</m:t>
                                      </m:r>
                                      <m: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Times New Roman"/>
                                          <a:cs typeface="Times New Roman"/>
                                        </a:rPr>
                                        <m:t> .</m:t>
                                      </m:r>
                                    </m:den>
                                  </m:f>
                                </m:e>
                              </m:eqArr>
                            </m:e>
                          </m:d>
                        </m:oMath>
                      </a14:m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 </a:t>
                      </a:r>
                      <a:endParaRPr lang="ru-RU" sz="2000" b="1" dirty="0">
                        <a:effectLst/>
                        <a:ea typeface="Calibri"/>
                        <a:cs typeface="Times New Roman"/>
                      </a:endParaRPr>
                    </a:p>
                    <a:p>
                      <a:pPr marL="288290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14:m>
                        <m:oMath xmlns:m="http://schemas.openxmlformats.org/officeDocument/2006/math">
                          <m:func>
                            <m:funcPr>
                              <m:ctrlP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en-US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𝒂𝒓𝒄𝒕𝒈</m:t>
                              </m:r>
                            </m:fName>
                            <m:e>
                              <m: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(− </m:t>
                              </m:r>
                              <m: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𝒂</m:t>
                              </m:r>
                              <m: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)</m:t>
                              </m:r>
                            </m:e>
                          </m:func>
                        </m:oMath>
                      </a14:m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 = </a:t>
                      </a:r>
                      <a14:m>
                        <m:oMath xmlns:m="http://schemas.openxmlformats.org/officeDocument/2006/math">
                          <m:r>
                            <a:rPr lang="ru-RU" sz="20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−</m:t>
                          </m:r>
                          <m:func>
                            <m:funcPr>
                              <m:ctrlP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en-US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𝒂𝒓𝒄𝒕𝒈</m:t>
                              </m:r>
                            </m:fName>
                            <m:e>
                              <m: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𝒂</m:t>
                              </m:r>
                            </m:e>
                          </m:func>
                        </m:oMath>
                      </a14:m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Calibri"/>
                          <a:cs typeface="Times New Roman"/>
                        </a:rPr>
                        <a:t> </a:t>
                      </a:r>
                      <a:endParaRPr lang="ru-RU" sz="2000" b="1" dirty="0">
                        <a:effectLst/>
                        <a:ea typeface="Calibri"/>
                        <a:cs typeface="Times New Roman"/>
                      </a:endParaRPr>
                    </a:p>
                    <a:p>
                      <a:pPr marL="288290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a:t>Задача. Решить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a:t>уравнение</a:t>
                      </a:r>
                    </a:p>
                    <a:p>
                      <a:pPr marL="288290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 </a:t>
                      </a:r>
                      <a14:m>
                        <m:oMath xmlns:m="http://schemas.openxmlformats.org/officeDocument/2006/math">
                          <m:func>
                            <m:funcPr>
                              <m:ctrlP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𝒕</m:t>
                              </m:r>
                              <m:r>
                                <a:rPr lang="en-US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𝒈</m:t>
                              </m:r>
                            </m:fName>
                            <m:e>
                              <m: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𝒙</m:t>
                              </m:r>
                              <m:r>
                                <a:rPr lang="ru-RU" sz="2000" b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=</m:t>
                              </m:r>
                              <m: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𝒂</m:t>
                              </m:r>
                            </m:e>
                          </m:func>
                        </m:oMath>
                      </a14:m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Calibri"/>
                          <a:cs typeface="Times New Roman"/>
                        </a:rPr>
                        <a:t> </a:t>
                      </a:r>
                      <a:endParaRPr lang="ru-RU" sz="2000" b="1" dirty="0">
                        <a:effectLst/>
                        <a:ea typeface="Calibri"/>
                        <a:cs typeface="Times New Roman"/>
                      </a:endParaRPr>
                    </a:p>
                    <a:p>
                      <a:pPr marL="288290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a:t>Решение.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a:t>х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= </a:t>
                      </a:r>
                      <a14:m>
                        <m:oMath xmlns:m="http://schemas.openxmlformats.org/officeDocument/2006/math">
                          <m:func>
                            <m:funcPr>
                              <m:ctrlP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en-US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𝒂𝒓𝒄𝒕𝒈</m:t>
                              </m:r>
                            </m:fName>
                            <m:e>
                              <m: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𝒂</m:t>
                              </m:r>
                              <m:r>
                                <a:rPr lang="ru-RU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+</m:t>
                              </m:r>
                              <m:r>
                                <a:rPr lang="en-US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Calibri"/>
                                </a:rPr>
                                <m:t>𝝅</m:t>
                              </m:r>
                              <m:r>
                                <a:rPr lang="en-US" sz="20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Times New Roman"/>
                                  <a:cs typeface="Times New Roman"/>
                                </a:rPr>
                                <m:t>𝒌</m:t>
                              </m:r>
                            </m:e>
                          </m:func>
                        </m:oMath>
                      </a14:m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k 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Calibri"/>
                        </a:rPr>
                        <a:t>ϵ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 </a:t>
                      </a:r>
                      <a14:m>
                        <m:oMath xmlns:m="http://schemas.openxmlformats.org/officeDocument/2006/math">
                          <m:r>
                            <a:rPr lang="en-US" sz="20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Calibri"/>
                            </a:rPr>
                            <m:t>𝒁</m:t>
                          </m:r>
                        </m:oMath>
                      </a14:m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b="1" dirty="0">
                        <a:effectLst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ea typeface="Calibri"/>
                          <a:cs typeface="Times New Roman"/>
                        </a:rPr>
                        <a:t> </a:t>
                      </a:r>
                    </a:p>
                  </p:txBody>
                </p:sp>
              </mc:Choice>
              <mc:Fallback xmlns="">
                <p:sp>
                  <p:nvSpPr>
                    <p:cNvPr id="119" name="Скругленный прямоугольник 118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0" y="0"/>
                      <a:ext cx="6655633" cy="3770026"/>
                    </a:xfrm>
                    <a:prstGeom prst="roundRect">
                      <a:avLst/>
                    </a:prstGeom>
                    <a:blipFill rotWithShape="1"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grpSp>
              <p:nvGrpSpPr>
                <p:cNvPr id="120" name="Группа 119"/>
                <p:cNvGrpSpPr/>
                <p:nvPr/>
              </p:nvGrpSpPr>
              <p:grpSpPr>
                <a:xfrm>
                  <a:off x="3741863" y="345057"/>
                  <a:ext cx="2747748" cy="2826397"/>
                  <a:chOff x="-2001" y="0"/>
                  <a:chExt cx="2747748" cy="2826397"/>
                </a:xfrm>
              </p:grpSpPr>
              <p:grpSp>
                <p:nvGrpSpPr>
                  <p:cNvPr id="123" name="Группа 122"/>
                  <p:cNvGrpSpPr/>
                  <p:nvPr/>
                </p:nvGrpSpPr>
                <p:grpSpPr>
                  <a:xfrm>
                    <a:off x="-2001" y="0"/>
                    <a:ext cx="2747748" cy="2826397"/>
                    <a:chOff x="-2001" y="0"/>
                    <a:chExt cx="2747748" cy="2826397"/>
                  </a:xfrm>
                </p:grpSpPr>
                <p:grpSp>
                  <p:nvGrpSpPr>
                    <p:cNvPr id="125" name="Группа 124"/>
                    <p:cNvGrpSpPr/>
                    <p:nvPr/>
                  </p:nvGrpSpPr>
                  <p:grpSpPr>
                    <a:xfrm>
                      <a:off x="-2001" y="0"/>
                      <a:ext cx="2747748" cy="2826397"/>
                      <a:chOff x="-2001" y="0"/>
                      <a:chExt cx="2747748" cy="2826397"/>
                    </a:xfrm>
                  </p:grpSpPr>
                  <p:cxnSp>
                    <p:nvCxnSpPr>
                      <p:cNvPr id="133" name="Прямая со стрелкой 132"/>
                      <p:cNvCxnSpPr/>
                      <p:nvPr/>
                    </p:nvCxnSpPr>
                    <p:spPr>
                      <a:xfrm>
                        <a:off x="60385" y="1449238"/>
                        <a:ext cx="2634615" cy="0"/>
                      </a:xfrm>
                      <a:prstGeom prst="straightConnector1">
                        <a:avLst/>
                      </a:prstGeom>
                      <a:ln w="28575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4" name="Прямая со стрелкой 133"/>
                      <p:cNvCxnSpPr/>
                      <p:nvPr/>
                    </p:nvCxnSpPr>
                    <p:spPr>
                      <a:xfrm flipV="1">
                        <a:off x="1380226" y="103517"/>
                        <a:ext cx="0" cy="2722880"/>
                      </a:xfrm>
                      <a:prstGeom prst="straightConnector1">
                        <a:avLst/>
                      </a:prstGeom>
                      <a:ln w="28575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35" name="Полилиния 134"/>
                      <p:cNvSpPr/>
                      <p:nvPr/>
                    </p:nvSpPr>
                    <p:spPr>
                      <a:xfrm>
                        <a:off x="1371600" y="103517"/>
                        <a:ext cx="254635" cy="1348105"/>
                      </a:xfrm>
                      <a:custGeom>
                        <a:avLst/>
                        <a:gdLst>
                          <a:gd name="connsiteX0" fmla="*/ 0 w 472191"/>
                          <a:gd name="connsiteY0" fmla="*/ 1079292 h 1079292"/>
                          <a:gd name="connsiteX1" fmla="*/ 247338 w 472191"/>
                          <a:gd name="connsiteY1" fmla="*/ 824459 h 1079292"/>
                          <a:gd name="connsiteX2" fmla="*/ 382250 w 472191"/>
                          <a:gd name="connsiteY2" fmla="*/ 562131 h 1079292"/>
                          <a:gd name="connsiteX3" fmla="*/ 472191 w 472191"/>
                          <a:gd name="connsiteY3" fmla="*/ 0 h 10792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72191" h="1079292">
                            <a:moveTo>
                              <a:pt x="0" y="1079292"/>
                            </a:moveTo>
                            <a:cubicBezTo>
                              <a:pt x="91815" y="994972"/>
                              <a:pt x="183630" y="910653"/>
                              <a:pt x="247338" y="824459"/>
                            </a:cubicBezTo>
                            <a:cubicBezTo>
                              <a:pt x="311046" y="738265"/>
                              <a:pt x="344775" y="699541"/>
                              <a:pt x="382250" y="562131"/>
                            </a:cubicBezTo>
                            <a:cubicBezTo>
                              <a:pt x="419725" y="424721"/>
                              <a:pt x="457201" y="91190"/>
                              <a:pt x="472191" y="0"/>
                            </a:cubicBezTo>
                          </a:path>
                        </a:pathLst>
                      </a:custGeom>
                      <a:ln w="28575">
                        <a:solidFill>
                          <a:srgbClr val="0070C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36" name="Полилиния 135"/>
                      <p:cNvSpPr/>
                      <p:nvPr/>
                    </p:nvSpPr>
                    <p:spPr>
                      <a:xfrm rot="10800000">
                        <a:off x="1802921" y="1449238"/>
                        <a:ext cx="232410" cy="1372870"/>
                      </a:xfrm>
                      <a:custGeom>
                        <a:avLst/>
                        <a:gdLst>
                          <a:gd name="connsiteX0" fmla="*/ 0 w 472191"/>
                          <a:gd name="connsiteY0" fmla="*/ 1079292 h 1079292"/>
                          <a:gd name="connsiteX1" fmla="*/ 247338 w 472191"/>
                          <a:gd name="connsiteY1" fmla="*/ 824459 h 1079292"/>
                          <a:gd name="connsiteX2" fmla="*/ 382250 w 472191"/>
                          <a:gd name="connsiteY2" fmla="*/ 562131 h 1079292"/>
                          <a:gd name="connsiteX3" fmla="*/ 472191 w 472191"/>
                          <a:gd name="connsiteY3" fmla="*/ 0 h 10792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72191" h="1079292">
                            <a:moveTo>
                              <a:pt x="0" y="1079292"/>
                            </a:moveTo>
                            <a:cubicBezTo>
                              <a:pt x="91815" y="994972"/>
                              <a:pt x="183630" y="910653"/>
                              <a:pt x="247338" y="824459"/>
                            </a:cubicBezTo>
                            <a:cubicBezTo>
                              <a:pt x="311046" y="738265"/>
                              <a:pt x="344775" y="699541"/>
                              <a:pt x="382250" y="562131"/>
                            </a:cubicBezTo>
                            <a:cubicBezTo>
                              <a:pt x="419725" y="424721"/>
                              <a:pt x="457201" y="91190"/>
                              <a:pt x="472191" y="0"/>
                            </a:cubicBezTo>
                          </a:path>
                        </a:pathLst>
                      </a:custGeom>
                      <a:ln w="28575">
                        <a:solidFill>
                          <a:srgbClr val="0070C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37" name="Полилиния 136"/>
                      <p:cNvSpPr/>
                      <p:nvPr/>
                    </p:nvSpPr>
                    <p:spPr>
                      <a:xfrm rot="10800000">
                        <a:off x="1130060" y="1449238"/>
                        <a:ext cx="238760" cy="1372870"/>
                      </a:xfrm>
                      <a:custGeom>
                        <a:avLst/>
                        <a:gdLst>
                          <a:gd name="connsiteX0" fmla="*/ 0 w 472191"/>
                          <a:gd name="connsiteY0" fmla="*/ 1079292 h 1079292"/>
                          <a:gd name="connsiteX1" fmla="*/ 247338 w 472191"/>
                          <a:gd name="connsiteY1" fmla="*/ 824459 h 1079292"/>
                          <a:gd name="connsiteX2" fmla="*/ 382250 w 472191"/>
                          <a:gd name="connsiteY2" fmla="*/ 562131 h 1079292"/>
                          <a:gd name="connsiteX3" fmla="*/ 472191 w 472191"/>
                          <a:gd name="connsiteY3" fmla="*/ 0 h 10792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72191" h="1079292">
                            <a:moveTo>
                              <a:pt x="0" y="1079292"/>
                            </a:moveTo>
                            <a:cubicBezTo>
                              <a:pt x="91815" y="994972"/>
                              <a:pt x="183630" y="910653"/>
                              <a:pt x="247338" y="824459"/>
                            </a:cubicBezTo>
                            <a:cubicBezTo>
                              <a:pt x="311046" y="738265"/>
                              <a:pt x="344775" y="699541"/>
                              <a:pt x="382250" y="562131"/>
                            </a:cubicBezTo>
                            <a:cubicBezTo>
                              <a:pt x="419725" y="424721"/>
                              <a:pt x="457201" y="91190"/>
                              <a:pt x="472191" y="0"/>
                            </a:cubicBezTo>
                          </a:path>
                        </a:pathLst>
                      </a:custGeom>
                      <a:ln w="28575">
                        <a:solidFill>
                          <a:srgbClr val="0070C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38" name="Полилиния 137"/>
                      <p:cNvSpPr/>
                      <p:nvPr/>
                    </p:nvSpPr>
                    <p:spPr>
                      <a:xfrm rot="10800000">
                        <a:off x="508959" y="1457864"/>
                        <a:ext cx="209550" cy="1365885"/>
                      </a:xfrm>
                      <a:custGeom>
                        <a:avLst/>
                        <a:gdLst>
                          <a:gd name="connsiteX0" fmla="*/ 0 w 472191"/>
                          <a:gd name="connsiteY0" fmla="*/ 1079292 h 1079292"/>
                          <a:gd name="connsiteX1" fmla="*/ 247338 w 472191"/>
                          <a:gd name="connsiteY1" fmla="*/ 824459 h 1079292"/>
                          <a:gd name="connsiteX2" fmla="*/ 382250 w 472191"/>
                          <a:gd name="connsiteY2" fmla="*/ 562131 h 1079292"/>
                          <a:gd name="connsiteX3" fmla="*/ 472191 w 472191"/>
                          <a:gd name="connsiteY3" fmla="*/ 0 h 10792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72191" h="1079292">
                            <a:moveTo>
                              <a:pt x="0" y="1079292"/>
                            </a:moveTo>
                            <a:cubicBezTo>
                              <a:pt x="91815" y="994972"/>
                              <a:pt x="183630" y="910653"/>
                              <a:pt x="247338" y="824459"/>
                            </a:cubicBezTo>
                            <a:cubicBezTo>
                              <a:pt x="311046" y="738265"/>
                              <a:pt x="344775" y="699541"/>
                              <a:pt x="382250" y="562131"/>
                            </a:cubicBezTo>
                            <a:cubicBezTo>
                              <a:pt x="419725" y="424721"/>
                              <a:pt x="457201" y="91190"/>
                              <a:pt x="472191" y="0"/>
                            </a:cubicBezTo>
                          </a:path>
                        </a:pathLst>
                      </a:custGeom>
                      <a:ln w="28575">
                        <a:solidFill>
                          <a:srgbClr val="0070C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39" name="Полилиния 138"/>
                      <p:cNvSpPr/>
                      <p:nvPr/>
                    </p:nvSpPr>
                    <p:spPr>
                      <a:xfrm>
                        <a:off x="2035834" y="103517"/>
                        <a:ext cx="254635" cy="1348105"/>
                      </a:xfrm>
                      <a:custGeom>
                        <a:avLst/>
                        <a:gdLst>
                          <a:gd name="connsiteX0" fmla="*/ 0 w 472191"/>
                          <a:gd name="connsiteY0" fmla="*/ 1079292 h 1079292"/>
                          <a:gd name="connsiteX1" fmla="*/ 247338 w 472191"/>
                          <a:gd name="connsiteY1" fmla="*/ 824459 h 1079292"/>
                          <a:gd name="connsiteX2" fmla="*/ 382250 w 472191"/>
                          <a:gd name="connsiteY2" fmla="*/ 562131 h 1079292"/>
                          <a:gd name="connsiteX3" fmla="*/ 472191 w 472191"/>
                          <a:gd name="connsiteY3" fmla="*/ 0 h 10792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72191" h="1079292">
                            <a:moveTo>
                              <a:pt x="0" y="1079292"/>
                            </a:moveTo>
                            <a:cubicBezTo>
                              <a:pt x="91815" y="994972"/>
                              <a:pt x="183630" y="910653"/>
                              <a:pt x="247338" y="824459"/>
                            </a:cubicBezTo>
                            <a:cubicBezTo>
                              <a:pt x="311046" y="738265"/>
                              <a:pt x="344775" y="699541"/>
                              <a:pt x="382250" y="562131"/>
                            </a:cubicBezTo>
                            <a:cubicBezTo>
                              <a:pt x="419725" y="424721"/>
                              <a:pt x="457201" y="91190"/>
                              <a:pt x="472191" y="0"/>
                            </a:cubicBezTo>
                          </a:path>
                        </a:pathLst>
                      </a:custGeom>
                      <a:ln w="28575">
                        <a:solidFill>
                          <a:srgbClr val="0070C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40" name="Полилиния 139"/>
                      <p:cNvSpPr/>
                      <p:nvPr/>
                    </p:nvSpPr>
                    <p:spPr>
                      <a:xfrm>
                        <a:off x="715992" y="103517"/>
                        <a:ext cx="239395" cy="1348105"/>
                      </a:xfrm>
                      <a:custGeom>
                        <a:avLst/>
                        <a:gdLst>
                          <a:gd name="connsiteX0" fmla="*/ 0 w 472191"/>
                          <a:gd name="connsiteY0" fmla="*/ 1079292 h 1079292"/>
                          <a:gd name="connsiteX1" fmla="*/ 247338 w 472191"/>
                          <a:gd name="connsiteY1" fmla="*/ 824459 h 1079292"/>
                          <a:gd name="connsiteX2" fmla="*/ 382250 w 472191"/>
                          <a:gd name="connsiteY2" fmla="*/ 562131 h 1079292"/>
                          <a:gd name="connsiteX3" fmla="*/ 472191 w 472191"/>
                          <a:gd name="connsiteY3" fmla="*/ 0 h 10792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72191" h="1079292">
                            <a:moveTo>
                              <a:pt x="0" y="1079292"/>
                            </a:moveTo>
                            <a:cubicBezTo>
                              <a:pt x="91815" y="994972"/>
                              <a:pt x="183630" y="910653"/>
                              <a:pt x="247338" y="824459"/>
                            </a:cubicBezTo>
                            <a:cubicBezTo>
                              <a:pt x="311046" y="738265"/>
                              <a:pt x="344775" y="699541"/>
                              <a:pt x="382250" y="562131"/>
                            </a:cubicBezTo>
                            <a:cubicBezTo>
                              <a:pt x="419725" y="424721"/>
                              <a:pt x="457201" y="91190"/>
                              <a:pt x="472191" y="0"/>
                            </a:cubicBezTo>
                          </a:path>
                        </a:pathLst>
                      </a:custGeom>
                      <a:ln w="28575">
                        <a:solidFill>
                          <a:srgbClr val="0070C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  <p:cxnSp>
                    <p:nvCxnSpPr>
                      <p:cNvPr id="141" name="Прямая соединительная линия 140"/>
                      <p:cNvCxnSpPr/>
                      <p:nvPr/>
                    </p:nvCxnSpPr>
                    <p:spPr>
                      <a:xfrm flipV="1">
                        <a:off x="60385" y="940279"/>
                        <a:ext cx="2649220" cy="762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42" name="Поле 2398"/>
                      <p:cNvSpPr txBox="1"/>
                      <p:nvPr/>
                    </p:nvSpPr>
                    <p:spPr>
                      <a:xfrm>
                        <a:off x="1337094" y="0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1600" b="1">
                            <a:effectLst/>
                            <a:ea typeface="Calibri"/>
                            <a:cs typeface="Times New Roman"/>
                          </a:rPr>
                          <a:t>у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43" name="Поле 2399"/>
                      <p:cNvSpPr txBox="1"/>
                      <p:nvPr/>
                    </p:nvSpPr>
                    <p:spPr>
                      <a:xfrm>
                        <a:off x="2451917" y="1440604"/>
                        <a:ext cx="293830" cy="327863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1600" b="1">
                            <a:effectLst/>
                            <a:ea typeface="Calibri"/>
                            <a:cs typeface="Times New Roman"/>
                          </a:rPr>
                          <a:t>х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44" name="Поле 2400"/>
                          <p:cNvSpPr txBox="1"/>
                          <p:nvPr/>
                        </p:nvSpPr>
                        <p:spPr>
                          <a:xfrm>
                            <a:off x="2268747" y="1052422"/>
                            <a:ext cx="381635" cy="58166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>
                                    <m:fPr>
                                      <m:ctrlPr>
                                        <a:rPr lang="ru-RU" sz="1200" b="1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1200" b="1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𝟑</m:t>
                                      </m:r>
                                      <m:r>
                                        <a:rPr lang="ru-RU" sz="1200" b="1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𝝅</m:t>
                                      </m:r>
                                    </m:num>
                                    <m:den>
                                      <m:r>
                                        <a:rPr lang="ru-RU" sz="1200" b="1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𝟐</m:t>
                                      </m:r>
                                    </m:den>
                                  </m:f>
                                </m:oMath>
                              </m:oMathPara>
                            </a14:m>
                            <a:endParaRPr lang="ru-RU" sz="1100">
                              <a:effectLst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44" name="Поле 2400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2268747" y="1052422"/>
                            <a:ext cx="381635" cy="581660"/>
                          </a:xfrm>
                          <a:prstGeom prst="rect">
                            <a:avLst/>
                          </a:prstGeom>
                          <a:blipFill rotWithShape="1">
                            <a:blip r:embed="rId4"/>
                            <a:stretch>
                              <a:fillRect/>
                            </a:stretch>
                          </a:blipFill>
                          <a:ln w="6350">
                            <a:noFill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r>
                              <a:rPr lang="ru-RU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45" name="Поле 2409"/>
                          <p:cNvSpPr txBox="1"/>
                          <p:nvPr/>
                        </p:nvSpPr>
                        <p:spPr>
                          <a:xfrm>
                            <a:off x="718509" y="1411172"/>
                            <a:ext cx="551180" cy="57658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en-US" sz="1600" b="1" dirty="0">
                                <a:effectLst/>
                                <a:ea typeface="Calibri"/>
                                <a:cs typeface="Times New Roman"/>
                              </a:rPr>
                              <a:t>-</a:t>
                            </a:r>
                            <a14:m>
                              <m:oMath xmlns:m="http://schemas.openxmlformats.org/officeDocument/2006/math">
                                <m:r>
                                  <a:rPr lang="en-US" sz="16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a14:m>
                            <a:endParaRPr lang="ru-RU" sz="1100" dirty="0">
                              <a:effectLst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45" name="Поле 2409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18509" y="1411172"/>
                            <a:ext cx="551180" cy="576580"/>
                          </a:xfrm>
                          <a:prstGeom prst="rect">
                            <a:avLst/>
                          </a:prstGeom>
                          <a:blipFill rotWithShape="1">
                            <a:blip r:embed="rId5"/>
                            <a:stretch>
                              <a:fillRect l="-6061"/>
                            </a:stretch>
                          </a:blipFill>
                          <a:ln w="6350">
                            <a:noFill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r>
                              <a:rPr lang="ru-RU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146" name="Поле 2410"/>
                          <p:cNvSpPr txBox="1"/>
                          <p:nvPr/>
                        </p:nvSpPr>
                        <p:spPr>
                          <a:xfrm>
                            <a:off x="-2001" y="1411104"/>
                            <a:ext cx="551180" cy="57658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en-US" sz="1600" b="1" dirty="0">
                                <a:effectLst/>
                                <a:ea typeface="Calibri"/>
                                <a:cs typeface="Times New Roman"/>
                              </a:rPr>
                              <a:t>-</a:t>
                            </a:r>
                            <a14:m>
                              <m:oMath xmlns:m="http://schemas.openxmlformats.org/officeDocument/2006/math">
                                <m:r>
                                  <a:rPr lang="en-US" sz="16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 </m:t>
                                </m:r>
                                <m:f>
                                  <m:fPr>
                                    <m:ctrlPr>
                                      <a:rPr lang="ru-RU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𝟑</m:t>
                                    </m:r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𝝅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a14:m>
                            <a:endParaRPr lang="ru-RU" sz="1100" dirty="0">
                              <a:effectLst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146" name="Поле 2410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-2001" y="1411104"/>
                            <a:ext cx="551180" cy="576580"/>
                          </a:xfrm>
                          <a:prstGeom prst="rect">
                            <a:avLst/>
                          </a:prstGeom>
                          <a:blipFill rotWithShape="1">
                            <a:blip r:embed="rId6"/>
                            <a:stretch>
                              <a:fillRect l="-6061"/>
                            </a:stretch>
                          </a:blipFill>
                          <a:ln w="6350">
                            <a:noFill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r>
                              <a:rPr lang="ru-RU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sp>
                    <p:nvSpPr>
                      <p:cNvPr id="147" name="Поле 2411"/>
                      <p:cNvSpPr txBox="1"/>
                      <p:nvPr/>
                    </p:nvSpPr>
                    <p:spPr>
                      <a:xfrm>
                        <a:off x="1414732" y="793630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400" b="1" i="1">
                            <a:solidFill>
                              <a:srgbClr val="0070C0"/>
                            </a:solidFill>
                            <a:effectLst/>
                            <a:ea typeface="Calibri"/>
                            <a:cs typeface="Calibri"/>
                          </a:rPr>
                          <a:t>•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48" name="Поле 2412"/>
                      <p:cNvSpPr txBox="1"/>
                      <p:nvPr/>
                    </p:nvSpPr>
                    <p:spPr>
                      <a:xfrm>
                        <a:off x="1155940" y="681487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600" b="1" i="1">
                            <a:effectLst/>
                            <a:ea typeface="Calibri"/>
                            <a:cs typeface="Times New Roman"/>
                          </a:rPr>
                          <a:t>a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49" name="Поле 2413"/>
                      <p:cNvSpPr txBox="1"/>
                      <p:nvPr/>
                    </p:nvSpPr>
                    <p:spPr>
                      <a:xfrm>
                        <a:off x="2070340" y="785004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400" b="1" i="1">
                            <a:solidFill>
                              <a:srgbClr val="0070C0"/>
                            </a:solidFill>
                            <a:effectLst/>
                            <a:ea typeface="Calibri"/>
                            <a:cs typeface="Calibri"/>
                          </a:rPr>
                          <a:t>•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50" name="Поле 2414"/>
                      <p:cNvSpPr txBox="1"/>
                      <p:nvPr/>
                    </p:nvSpPr>
                    <p:spPr>
                      <a:xfrm>
                        <a:off x="750498" y="785004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400" b="1" i="1">
                            <a:solidFill>
                              <a:srgbClr val="0070C0"/>
                            </a:solidFill>
                            <a:effectLst/>
                            <a:ea typeface="Calibri"/>
                            <a:cs typeface="Calibri"/>
                          </a:rPr>
                          <a:t>•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cxnSp>
                    <p:nvCxnSpPr>
                      <p:cNvPr id="151" name="Прямая соединительная линия 150"/>
                      <p:cNvCxnSpPr/>
                      <p:nvPr/>
                    </p:nvCxnSpPr>
                    <p:spPr>
                      <a:xfrm>
                        <a:off x="51759" y="1949570"/>
                        <a:ext cx="2649220" cy="14605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52" name="Поле 2261"/>
                      <p:cNvSpPr txBox="1"/>
                      <p:nvPr/>
                    </p:nvSpPr>
                    <p:spPr>
                      <a:xfrm>
                        <a:off x="1311215" y="1690777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600" b="1" i="1">
                            <a:effectLst/>
                            <a:ea typeface="Calibri"/>
                            <a:cs typeface="Times New Roman"/>
                          </a:rPr>
                          <a:t>-a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53" name="Поле 2266"/>
                      <p:cNvSpPr txBox="1"/>
                      <p:nvPr/>
                    </p:nvSpPr>
                    <p:spPr>
                      <a:xfrm>
                        <a:off x="435089" y="1794294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400" b="1" i="1" dirty="0">
                            <a:solidFill>
                              <a:srgbClr val="0070C0"/>
                            </a:solidFill>
                            <a:effectLst/>
                            <a:ea typeface="Calibri"/>
                            <a:cs typeface="Calibri"/>
                          </a:rPr>
                          <a:t>•</a:t>
                        </a:r>
                        <a:endParaRPr lang="ru-RU" sz="11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54" name="Поле 2267"/>
                      <p:cNvSpPr txBox="1"/>
                      <p:nvPr/>
                    </p:nvSpPr>
                    <p:spPr>
                      <a:xfrm>
                        <a:off x="1076354" y="1785668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400" b="1" i="1">
                            <a:solidFill>
                              <a:srgbClr val="0070C0"/>
                            </a:solidFill>
                            <a:effectLst/>
                            <a:ea typeface="Calibri"/>
                            <a:cs typeface="Calibri"/>
                          </a:rPr>
                          <a:t>•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55" name="Поле 2268"/>
                      <p:cNvSpPr txBox="1"/>
                      <p:nvPr/>
                    </p:nvSpPr>
                    <p:spPr>
                      <a:xfrm>
                        <a:off x="1728308" y="1802921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400" b="1" i="1">
                            <a:solidFill>
                              <a:srgbClr val="0070C0"/>
                            </a:solidFill>
                            <a:effectLst/>
                            <a:ea typeface="Calibri"/>
                            <a:cs typeface="Calibri"/>
                          </a:rPr>
                          <a:t>•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cxnSp>
                    <p:nvCxnSpPr>
                      <p:cNvPr id="156" name="Прямая соединительная линия 155"/>
                      <p:cNvCxnSpPr/>
                      <p:nvPr/>
                    </p:nvCxnSpPr>
                    <p:spPr>
                      <a:xfrm flipH="1">
                        <a:off x="543464" y="1449238"/>
                        <a:ext cx="11430" cy="51435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prstDash val="sysDot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7" name="Прямая соединительная линия 156"/>
                      <p:cNvCxnSpPr/>
                      <p:nvPr/>
                    </p:nvCxnSpPr>
                    <p:spPr>
                      <a:xfrm flipH="1">
                        <a:off x="1207698" y="1457864"/>
                        <a:ext cx="11430" cy="51435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prstDash val="sysDot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8" name="Прямая соединительная линия 157"/>
                      <p:cNvCxnSpPr/>
                      <p:nvPr/>
                    </p:nvCxnSpPr>
                    <p:spPr>
                      <a:xfrm flipH="1">
                        <a:off x="2191109" y="948905"/>
                        <a:ext cx="6350" cy="50673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prstDash val="sysDot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59" name="Прямая соединительная линия 158"/>
                      <p:cNvCxnSpPr/>
                      <p:nvPr/>
                    </p:nvCxnSpPr>
                    <p:spPr>
                      <a:xfrm flipH="1">
                        <a:off x="1871932" y="1440611"/>
                        <a:ext cx="6350" cy="50673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prstDash val="sysDot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60" name="Поле 2614"/>
                      <p:cNvSpPr txBox="1"/>
                      <p:nvPr/>
                    </p:nvSpPr>
                    <p:spPr>
                      <a:xfrm>
                        <a:off x="1397479" y="1302588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400" b="1" i="1">
                            <a:effectLst/>
                            <a:ea typeface="Calibri"/>
                            <a:cs typeface="Calibri"/>
                          </a:rPr>
                          <a:t>•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grpSp>
                  <p:nvGrpSpPr>
                    <p:cNvPr id="126" name="Группа 125"/>
                    <p:cNvGrpSpPr/>
                    <p:nvPr/>
                  </p:nvGrpSpPr>
                  <p:grpSpPr>
                    <a:xfrm>
                      <a:off x="68656" y="116927"/>
                      <a:ext cx="1684579" cy="1651548"/>
                      <a:chOff x="-811238" y="-3843"/>
                      <a:chExt cx="1684579" cy="1651548"/>
                    </a:xfrm>
                  </p:grpSpPr>
                  <p:sp>
                    <p:nvSpPr>
                      <p:cNvPr id="127" name="Поле 2257"/>
                      <p:cNvSpPr txBox="1"/>
                      <p:nvPr/>
                    </p:nvSpPr>
                    <p:spPr>
                      <a:xfrm>
                        <a:off x="-811238" y="-3843"/>
                        <a:ext cx="85407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600" b="1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Times New Roman"/>
                          </a:rPr>
                          <a:t>y = tg x</a:t>
                        </a:r>
                        <a:endParaRPr lang="ru-RU" sz="1600" dirty="0">
                          <a:effectLst/>
                          <a:latin typeface="Cambria Math" pitchFamily="18" charset="0"/>
                          <a:ea typeface="Cambria Math" pitchFamily="18" charset="0"/>
                          <a:cs typeface="Times New Roman"/>
                        </a:endParaRPr>
                      </a:p>
                    </p:txBody>
                  </p:sp>
                  <p:cxnSp>
                    <p:nvCxnSpPr>
                      <p:cNvPr id="128" name="Прямая соединительная линия 127"/>
                      <p:cNvCxnSpPr/>
                      <p:nvPr/>
                    </p:nvCxnSpPr>
                    <p:spPr>
                      <a:xfrm flipH="1">
                        <a:off x="0" y="819509"/>
                        <a:ext cx="6350" cy="50673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prstDash val="sysDot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9" name="Прямая соединительная линия 128"/>
                      <p:cNvCxnSpPr/>
                      <p:nvPr/>
                    </p:nvCxnSpPr>
                    <p:spPr>
                      <a:xfrm flipH="1">
                        <a:off x="655608" y="836762"/>
                        <a:ext cx="6350" cy="50673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  <a:prstDash val="sysDot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30" name="Поле 2510"/>
                      <p:cNvSpPr txBox="1"/>
                      <p:nvPr/>
                    </p:nvSpPr>
                    <p:spPr>
                      <a:xfrm>
                        <a:off x="189781" y="1061049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400" b="1">
                            <a:effectLst/>
                            <a:ea typeface="Calibri"/>
                            <a:cs typeface="Times New Roman"/>
                          </a:rPr>
                          <a:t>x</a:t>
                        </a:r>
                        <a:r>
                          <a:rPr lang="en-US" sz="1400" b="1" baseline="-25000">
                            <a:effectLst/>
                            <a:ea typeface="Calibri"/>
                            <a:cs typeface="Times New Roman"/>
                          </a:rPr>
                          <a:t>2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31" name="Поле 2511"/>
                      <p:cNvSpPr txBox="1"/>
                      <p:nvPr/>
                    </p:nvSpPr>
                    <p:spPr>
                      <a:xfrm>
                        <a:off x="491706" y="1250830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400" b="1">
                            <a:effectLst/>
                            <a:ea typeface="Calibri"/>
                            <a:cs typeface="Times New Roman"/>
                          </a:rPr>
                          <a:t>x</a:t>
                        </a:r>
                        <a:r>
                          <a:rPr lang="en-US" sz="1400" b="1" baseline="-25000">
                            <a:effectLst/>
                            <a:ea typeface="Calibri"/>
                            <a:cs typeface="Times New Roman"/>
                          </a:rPr>
                          <a:t>1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132" name="Поле 2613"/>
                      <p:cNvSpPr txBox="1"/>
                      <p:nvPr/>
                    </p:nvSpPr>
                    <p:spPr>
                      <a:xfrm>
                        <a:off x="189781" y="1181818"/>
                        <a:ext cx="381635" cy="39687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1400" b="1" i="1">
                            <a:effectLst/>
                            <a:ea typeface="Calibri"/>
                            <a:cs typeface="Calibri"/>
                          </a:rPr>
                          <a:t>•</a:t>
                        </a:r>
                        <a:endParaRPr lang="ru-RU" sz="110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</p:grp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22" name="Поле 2402"/>
                      <p:cNvSpPr txBox="1"/>
                      <p:nvPr/>
                    </p:nvSpPr>
                    <p:spPr>
                      <a:xfrm>
                        <a:off x="1574410" y="1072445"/>
                        <a:ext cx="381635" cy="58166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200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sz="1200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𝝅</m:t>
                                  </m:r>
                                </m:num>
                                <m:den>
                                  <m:r>
                                    <a:rPr lang="ru-RU" sz="1200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m:oMathPara>
                        </a14:m>
                        <a:endParaRPr lang="ru-RU" sz="11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22" name="Поле 2402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574410" y="1072445"/>
                        <a:ext cx="381635" cy="581660"/>
                      </a:xfrm>
                      <a:prstGeom prst="rect">
                        <a:avLst/>
                      </a:prstGeom>
                      <a:blipFill rotWithShape="1">
                        <a:blip r:embed="rId7"/>
                        <a:stretch>
                          <a:fillRect/>
                        </a:stretch>
                      </a:blipFill>
                      <a:ln w="6350">
                        <a:noFill/>
                      </a:ln>
                      <a:effectLst/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grpSp>
            <p:nvGrpSpPr>
              <p:cNvPr id="3" name="Группа 2"/>
              <p:cNvGrpSpPr/>
              <p:nvPr/>
            </p:nvGrpSpPr>
            <p:grpSpPr bwMode="auto">
              <a:xfrm>
                <a:off x="5039792" y="3230954"/>
                <a:ext cx="2643162" cy="2696038"/>
                <a:chOff x="0" y="0"/>
                <a:chExt cx="4544" cy="4544"/>
              </a:xfrm>
            </p:grpSpPr>
            <p:cxnSp>
              <p:nvCxnSpPr>
                <p:cNvPr id="4" name="AutoShape 152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5" name="AutoShape 153"/>
                <p:cNvCxnSpPr>
                  <a:cxnSpLocks noChangeShapeType="1"/>
                </p:cNvCxnSpPr>
                <p:nvPr/>
              </p:nvCxnSpPr>
              <p:spPr bwMode="auto">
                <a:xfrm>
                  <a:off x="0" y="284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" name="AutoShape 154"/>
                <p:cNvCxnSpPr>
                  <a:cxnSpLocks noChangeShapeType="1"/>
                </p:cNvCxnSpPr>
                <p:nvPr/>
              </p:nvCxnSpPr>
              <p:spPr bwMode="auto">
                <a:xfrm>
                  <a:off x="0" y="568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" name="AutoShape 155"/>
                <p:cNvCxnSpPr>
                  <a:cxnSpLocks noChangeShapeType="1"/>
                </p:cNvCxnSpPr>
                <p:nvPr/>
              </p:nvCxnSpPr>
              <p:spPr bwMode="auto">
                <a:xfrm>
                  <a:off x="0" y="852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8" name="AutoShape 156"/>
                <p:cNvCxnSpPr>
                  <a:cxnSpLocks noChangeShapeType="1"/>
                </p:cNvCxnSpPr>
                <p:nvPr/>
              </p:nvCxnSpPr>
              <p:spPr bwMode="auto">
                <a:xfrm>
                  <a:off x="0" y="1136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9" name="AutoShape 157"/>
                <p:cNvCxnSpPr>
                  <a:cxnSpLocks noChangeShapeType="1"/>
                </p:cNvCxnSpPr>
                <p:nvPr/>
              </p:nvCxnSpPr>
              <p:spPr bwMode="auto">
                <a:xfrm>
                  <a:off x="0" y="1420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0" name="AutoShape 158"/>
                <p:cNvCxnSpPr>
                  <a:cxnSpLocks noChangeShapeType="1"/>
                </p:cNvCxnSpPr>
                <p:nvPr/>
              </p:nvCxnSpPr>
              <p:spPr bwMode="auto">
                <a:xfrm>
                  <a:off x="0" y="1704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1" name="AutoShape 159"/>
                <p:cNvCxnSpPr>
                  <a:cxnSpLocks noChangeShapeType="1"/>
                </p:cNvCxnSpPr>
                <p:nvPr/>
              </p:nvCxnSpPr>
              <p:spPr bwMode="auto">
                <a:xfrm>
                  <a:off x="0" y="1988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2" name="AutoShape 160"/>
                <p:cNvCxnSpPr>
                  <a:cxnSpLocks noChangeShapeType="1"/>
                </p:cNvCxnSpPr>
                <p:nvPr/>
              </p:nvCxnSpPr>
              <p:spPr bwMode="auto">
                <a:xfrm>
                  <a:off x="0" y="2272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3" name="AutoShape 161"/>
                <p:cNvCxnSpPr>
                  <a:cxnSpLocks noChangeShapeType="1"/>
                </p:cNvCxnSpPr>
                <p:nvPr/>
              </p:nvCxnSpPr>
              <p:spPr bwMode="auto">
                <a:xfrm>
                  <a:off x="0" y="2556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4" name="AutoShape 162"/>
                <p:cNvCxnSpPr>
                  <a:cxnSpLocks noChangeShapeType="1"/>
                </p:cNvCxnSpPr>
                <p:nvPr/>
              </p:nvCxnSpPr>
              <p:spPr bwMode="auto">
                <a:xfrm>
                  <a:off x="0" y="2840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5" name="AutoShape 163"/>
                <p:cNvCxnSpPr>
                  <a:cxnSpLocks noChangeShapeType="1"/>
                </p:cNvCxnSpPr>
                <p:nvPr/>
              </p:nvCxnSpPr>
              <p:spPr bwMode="auto">
                <a:xfrm>
                  <a:off x="0" y="3124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6" name="AutoShape 16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noFill/>
                <a:ln w="3175">
                  <a:noFill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7" name="AutoShape 165"/>
                <p:cNvCxnSpPr>
                  <a:cxnSpLocks noChangeShapeType="1"/>
                </p:cNvCxnSpPr>
                <p:nvPr/>
              </p:nvCxnSpPr>
              <p:spPr bwMode="auto">
                <a:xfrm>
                  <a:off x="0" y="3408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8" name="AutoShape 166"/>
                <p:cNvCxnSpPr>
                  <a:cxnSpLocks noChangeShapeType="1"/>
                </p:cNvCxnSpPr>
                <p:nvPr/>
              </p:nvCxnSpPr>
              <p:spPr bwMode="auto">
                <a:xfrm>
                  <a:off x="0" y="3692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19" name="AutoShape 167"/>
                <p:cNvCxnSpPr>
                  <a:cxnSpLocks noChangeShapeType="1"/>
                </p:cNvCxnSpPr>
                <p:nvPr/>
              </p:nvCxnSpPr>
              <p:spPr bwMode="auto">
                <a:xfrm>
                  <a:off x="0" y="3976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0" name="AutoShape 168"/>
                <p:cNvCxnSpPr>
                  <a:cxnSpLocks noChangeShapeType="1"/>
                </p:cNvCxnSpPr>
                <p:nvPr/>
              </p:nvCxnSpPr>
              <p:spPr bwMode="auto">
                <a:xfrm>
                  <a:off x="0" y="4260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1" name="AutoShape 169"/>
                <p:cNvCxnSpPr>
                  <a:cxnSpLocks noChangeShapeType="1"/>
                </p:cNvCxnSpPr>
                <p:nvPr/>
              </p:nvCxnSpPr>
              <p:spPr bwMode="auto">
                <a:xfrm>
                  <a:off x="0" y="4544"/>
                  <a:ext cx="4544" cy="0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2" name="AutoShape 170"/>
                <p:cNvCxnSpPr>
                  <a:cxnSpLocks noChangeShapeType="1"/>
                </p:cNvCxnSpPr>
                <p:nvPr/>
              </p:nvCxnSpPr>
              <p:spPr bwMode="auto">
                <a:xfrm>
                  <a:off x="284" y="0"/>
                  <a:ext cx="0" cy="4544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3" name="AutoShape 171"/>
                <p:cNvCxnSpPr>
                  <a:cxnSpLocks noChangeShapeType="1"/>
                </p:cNvCxnSpPr>
                <p:nvPr/>
              </p:nvCxnSpPr>
              <p:spPr bwMode="auto">
                <a:xfrm>
                  <a:off x="568" y="0"/>
                  <a:ext cx="0" cy="4544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prstDash val="sys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4" name="AutoShape 172"/>
                <p:cNvCxnSpPr>
                  <a:cxnSpLocks noChangeShapeType="1"/>
                </p:cNvCxnSpPr>
                <p:nvPr/>
              </p:nvCxnSpPr>
              <p:spPr bwMode="auto">
                <a:xfrm>
                  <a:off x="852" y="0"/>
                  <a:ext cx="0" cy="4544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5" name="AutoShape 173"/>
                <p:cNvCxnSpPr>
                  <a:cxnSpLocks noChangeShapeType="1"/>
                </p:cNvCxnSpPr>
                <p:nvPr/>
              </p:nvCxnSpPr>
              <p:spPr bwMode="auto">
                <a:xfrm>
                  <a:off x="1136" y="0"/>
                  <a:ext cx="0" cy="4544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6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1420" y="0"/>
                  <a:ext cx="0" cy="4544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7" name="AutoShape 175"/>
                <p:cNvCxnSpPr>
                  <a:cxnSpLocks noChangeShapeType="1"/>
                </p:cNvCxnSpPr>
                <p:nvPr/>
              </p:nvCxnSpPr>
              <p:spPr bwMode="auto">
                <a:xfrm>
                  <a:off x="1704" y="0"/>
                  <a:ext cx="0" cy="4544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prstDash val="sys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8" name="AutoShape 176"/>
                <p:cNvCxnSpPr>
                  <a:cxnSpLocks noChangeShapeType="1"/>
                </p:cNvCxnSpPr>
                <p:nvPr/>
              </p:nvCxnSpPr>
              <p:spPr bwMode="auto">
                <a:xfrm>
                  <a:off x="1988" y="0"/>
                  <a:ext cx="0" cy="4544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9" name="AutoShape 177"/>
                <p:cNvCxnSpPr>
                  <a:cxnSpLocks noChangeShapeType="1"/>
                </p:cNvCxnSpPr>
                <p:nvPr/>
              </p:nvCxnSpPr>
              <p:spPr bwMode="auto">
                <a:xfrm>
                  <a:off x="2272" y="0"/>
                  <a:ext cx="0" cy="4544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0" name="AutoShape 178"/>
                <p:cNvCxnSpPr>
                  <a:cxnSpLocks noChangeShapeType="1"/>
                </p:cNvCxnSpPr>
                <p:nvPr/>
              </p:nvCxnSpPr>
              <p:spPr bwMode="auto">
                <a:xfrm>
                  <a:off x="2556" y="0"/>
                  <a:ext cx="0" cy="4544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1" name="AutoShape 179"/>
                <p:cNvCxnSpPr>
                  <a:cxnSpLocks noChangeShapeType="1"/>
                </p:cNvCxnSpPr>
                <p:nvPr/>
              </p:nvCxnSpPr>
              <p:spPr bwMode="auto">
                <a:xfrm>
                  <a:off x="2840" y="0"/>
                  <a:ext cx="0" cy="4544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prstDash val="sys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2" name="AutoShape 180"/>
                <p:cNvCxnSpPr>
                  <a:cxnSpLocks noChangeShapeType="1"/>
                </p:cNvCxnSpPr>
                <p:nvPr/>
              </p:nvCxnSpPr>
              <p:spPr bwMode="auto">
                <a:xfrm>
                  <a:off x="3141" y="16"/>
                  <a:ext cx="0" cy="4528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3" name="AutoShape 181"/>
                <p:cNvCxnSpPr>
                  <a:cxnSpLocks noChangeShapeType="1"/>
                </p:cNvCxnSpPr>
                <p:nvPr/>
              </p:nvCxnSpPr>
              <p:spPr bwMode="auto">
                <a:xfrm>
                  <a:off x="3408" y="0"/>
                  <a:ext cx="0" cy="4544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4" name="AutoShape 182"/>
                <p:cNvCxnSpPr>
                  <a:cxnSpLocks noChangeShapeType="1"/>
                </p:cNvCxnSpPr>
                <p:nvPr/>
              </p:nvCxnSpPr>
              <p:spPr bwMode="auto">
                <a:xfrm>
                  <a:off x="3692" y="0"/>
                  <a:ext cx="0" cy="4544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5" name="AutoShape 183"/>
                <p:cNvCxnSpPr>
                  <a:cxnSpLocks noChangeShapeType="1"/>
                </p:cNvCxnSpPr>
                <p:nvPr/>
              </p:nvCxnSpPr>
              <p:spPr bwMode="auto">
                <a:xfrm>
                  <a:off x="3976" y="0"/>
                  <a:ext cx="0" cy="4544"/>
                </a:xfrm>
                <a:prstGeom prst="straightConnector1">
                  <a:avLst/>
                </a:prstGeom>
                <a:noFill/>
                <a:ln w="19050">
                  <a:solidFill>
                    <a:srgbClr val="000000"/>
                  </a:solidFill>
                  <a:prstDash val="sys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6" name="AutoShape 184"/>
                <p:cNvCxnSpPr>
                  <a:cxnSpLocks noChangeShapeType="1"/>
                </p:cNvCxnSpPr>
                <p:nvPr/>
              </p:nvCxnSpPr>
              <p:spPr bwMode="auto">
                <a:xfrm>
                  <a:off x="4260" y="0"/>
                  <a:ext cx="0" cy="4544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7" name="AutoShape 185"/>
                <p:cNvCxnSpPr>
                  <a:cxnSpLocks noChangeShapeType="1"/>
                </p:cNvCxnSpPr>
                <p:nvPr/>
              </p:nvCxnSpPr>
              <p:spPr bwMode="auto">
                <a:xfrm>
                  <a:off x="4544" y="0"/>
                  <a:ext cx="0" cy="4544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8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sp>
          <p:nvSpPr>
            <p:cNvPr id="162" name="Скругленный прямоугольник 161"/>
            <p:cNvSpPr/>
            <p:nvPr/>
          </p:nvSpPr>
          <p:spPr>
            <a:xfrm>
              <a:off x="1475656" y="3357482"/>
              <a:ext cx="3024336" cy="454744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3" name="Скругленный прямоугольник 162"/>
            <p:cNvSpPr/>
            <p:nvPr/>
          </p:nvSpPr>
          <p:spPr>
            <a:xfrm>
              <a:off x="2709865" y="5590120"/>
              <a:ext cx="3024336" cy="427936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450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30. </a:t>
                </a: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Решение уравнения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i="0" cap="none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𝐜</m:t>
                        </m:r>
                        <m:r>
                          <a:rPr lang="en-US" sz="2800" b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𝐭𝐠</m:t>
                        </m:r>
                      </m:fName>
                      <m:e>
                        <m:r>
                          <a:rPr lang="ru-RU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r>
                  <a:rPr lang="ru-RU" sz="2800" b="1" i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endParaRPr lang="ru-RU" sz="28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4" name="Группа 83"/>
          <p:cNvGrpSpPr/>
          <p:nvPr/>
        </p:nvGrpSpPr>
        <p:grpSpPr>
          <a:xfrm>
            <a:off x="769346" y="1845923"/>
            <a:ext cx="7704856" cy="4549293"/>
            <a:chOff x="769346" y="1845923"/>
            <a:chExt cx="7704856" cy="4549293"/>
          </a:xfrm>
          <a:noFill/>
        </p:grpSpPr>
        <p:grpSp>
          <p:nvGrpSpPr>
            <p:cNvPr id="81" name="Группа 80"/>
            <p:cNvGrpSpPr/>
            <p:nvPr/>
          </p:nvGrpSpPr>
          <p:grpSpPr>
            <a:xfrm>
              <a:off x="769346" y="1845923"/>
              <a:ext cx="7704856" cy="4549293"/>
              <a:chOff x="1249966" y="1758423"/>
              <a:chExt cx="6899620" cy="3769995"/>
            </a:xfrm>
            <a:grpFill/>
          </p:grpSpPr>
          <p:grpSp>
            <p:nvGrpSpPr>
              <p:cNvPr id="3" name="Группа 2"/>
              <p:cNvGrpSpPr/>
              <p:nvPr/>
            </p:nvGrpSpPr>
            <p:grpSpPr>
              <a:xfrm>
                <a:off x="1249966" y="1758423"/>
                <a:ext cx="6899620" cy="3769995"/>
                <a:chOff x="5684" y="214420"/>
                <a:chExt cx="6899620" cy="3769995"/>
              </a:xfrm>
              <a:grpFill/>
            </p:grpSpPr>
            <p:grpSp>
              <p:nvGrpSpPr>
                <p:cNvPr id="4" name="Группа 3"/>
                <p:cNvGrpSpPr/>
                <p:nvPr/>
              </p:nvGrpSpPr>
              <p:grpSpPr>
                <a:xfrm>
                  <a:off x="5684" y="214420"/>
                  <a:ext cx="6899620" cy="3769995"/>
                  <a:chOff x="5684" y="214420"/>
                  <a:chExt cx="6899620" cy="3769995"/>
                </a:xfrm>
                <a:grpFill/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3" name="Скругленный прямоугольник 12"/>
                      <p:cNvSpPr/>
                      <p:nvPr/>
                    </p:nvSpPr>
                    <p:spPr>
                      <a:xfrm>
                        <a:off x="5684" y="214420"/>
                        <a:ext cx="6899620" cy="3769995"/>
                      </a:xfrm>
                      <a:prstGeom prst="round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200000"/>
                          </a:lnSpc>
                          <a:spcAft>
                            <a:spcPts val="1000"/>
                          </a:spcAft>
                        </a:pPr>
                        <a14:m>
                          <m:oMath xmlns:m="http://schemas.openxmlformats.org/officeDocument/2006/math">
                            <m:func>
                              <m:funcPr>
                                <m:ctrlP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funcPr>
                              <m:fName>
                                <m:r>
                                  <a:rPr lang="en-US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𝒂𝒓𝒄𝒄𝒕𝒈</m:t>
                                </m:r>
                              </m:fName>
                              <m:e>
                                <m: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𝒂</m:t>
                                </m:r>
                                <m: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𝒙</m:t>
                                </m:r>
                              </m:e>
                            </m:func>
                          </m:oMath>
                        </a14:m>
                        <a:r>
                          <a:rPr lang="ru-RU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 ⇔ </a:t>
                        </a:r>
                        <a14:m>
                          <m:oMath xmlns:m="http://schemas.openxmlformats.org/officeDocument/2006/math">
                            <m:d>
                              <m:dPr>
                                <m:begChr m:val="{"/>
                                <m:endChr m:val=""/>
                                <m:ctrlP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dPr>
                              <m:e>
                                <m:eqArr>
                                  <m:eqArrPr>
                                    <m:ctrlPr>
                                      <a:rPr lang="ru-RU" sz="20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</m:ctrlPr>
                                  </m:eqArrPr>
                                  <m:e>
                                    <m:func>
                                      <m:funcPr>
                                        <m:ctrlPr>
                                          <a:rPr lang="ru-RU" sz="20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20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𝐜𝐭𝐠</m:t>
                                        </m:r>
                                      </m:fName>
                                      <m:e>
                                        <m:r>
                                          <a:rPr lang="en-US" sz="20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𝒙</m:t>
                                        </m:r>
                                        <m:r>
                                          <a:rPr lang="ru-RU" sz="20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=</m:t>
                                        </m:r>
                                        <m:r>
                                          <a:rPr lang="en-US" sz="20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𝒂</m:t>
                                        </m:r>
                                        <m:r>
                                          <a:rPr lang="ru-RU" sz="2000" b="1" i="1"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Times New Roman"/>
                                          </a:rPr>
                                          <m:t>,</m:t>
                                        </m:r>
                                      </m:e>
                                    </m:func>
                                  </m:e>
                                  <m:e>
                                    <m:r>
                                      <a:rPr lang="ru-RU" sz="20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𝟎</m:t>
                                    </m:r>
                                    <m:r>
                                      <a:rPr lang="ru-RU" sz="20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  ˂ </m:t>
                                    </m:r>
                                    <m:r>
                                      <a:rPr lang="en-US" sz="20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𝒙</m:t>
                                    </m:r>
                                    <m:r>
                                      <a:rPr lang="ru-RU" sz="20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 ˂ </m:t>
                                    </m:r>
                                    <m:r>
                                      <a:rPr lang="ru-RU" sz="2000" b="1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/>
                                        <a:ea typeface="Times New Roman"/>
                                        <a:cs typeface="Times New Roman"/>
                                      </a:rPr>
                                      <m:t>𝝅</m:t>
                                    </m:r>
                                  </m:e>
                                </m:eqArr>
                              </m:e>
                            </m:d>
                          </m:oMath>
                        </a14:m>
                        <a:r>
                          <a:rPr lang="en-US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 </a:t>
                        </a:r>
                        <a:endParaRPr lang="ru-RU" sz="2000" dirty="0">
                          <a:effectLst/>
                          <a:ea typeface="Calibri"/>
                          <a:cs typeface="Times New Roman"/>
                        </a:endParaRPr>
                      </a:p>
                      <a:p>
                        <a:pPr>
                          <a:lnSpc>
                            <a:spcPct val="200000"/>
                          </a:lnSpc>
                          <a:spcAft>
                            <a:spcPts val="1000"/>
                          </a:spcAft>
                        </a:pPr>
                        <a14:m>
                          <m:oMath xmlns:m="http://schemas.openxmlformats.org/officeDocument/2006/math">
                            <m:func>
                              <m:funcPr>
                                <m:ctrlP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funcPr>
                              <m:fName>
                                <m:r>
                                  <a:rPr lang="en-US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𝒂𝒓𝒄𝒄𝒕𝒈</m:t>
                                </m:r>
                              </m:fName>
                              <m:e>
                                <m: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(− </m:t>
                                </m:r>
                                <m: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𝒂</m:t>
                                </m:r>
                                <m: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)</m:t>
                                </m:r>
                              </m:e>
                            </m:func>
                          </m:oMath>
                        </a14:m>
                        <a:r>
                          <a:rPr lang="ru-RU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 = </a:t>
                        </a:r>
                        <a14:m>
                          <m:oMath xmlns:m="http://schemas.openxmlformats.org/officeDocument/2006/math">
                            <m:r>
                              <a:rPr lang="ru-RU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𝝅</m:t>
                            </m:r>
                            <m:r>
                              <a:rPr lang="ru-RU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−</m:t>
                            </m:r>
                            <m:func>
                              <m:funcPr>
                                <m:ctrlP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funcPr>
                              <m:fName>
                                <m:r>
                                  <a:rPr lang="en-US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𝒂𝒓𝒄𝒄𝒕𝒈</m:t>
                                </m:r>
                              </m:fName>
                              <m:e>
                                <m: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𝒂</m:t>
                                </m:r>
                              </m:e>
                            </m:func>
                          </m:oMath>
                        </a14:m>
                        <a:r>
                          <a:rPr lang="ru-RU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.</a:t>
                        </a:r>
                        <a:r>
                          <a:rPr lang="ru-RU" sz="2000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a:t> </a:t>
                        </a:r>
                        <a:endParaRPr lang="ru-RU" sz="2000" dirty="0">
                          <a:effectLst/>
                          <a:ea typeface="Calibri"/>
                          <a:cs typeface="Times New Roman"/>
                        </a:endParaRPr>
                      </a:p>
                      <a:p>
                        <a:pPr>
                          <a:lnSpc>
                            <a:spcPct val="200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Задача. Решить </a:t>
                        </a:r>
                        <a:r>
                          <a:rPr lang="ru-RU" sz="2000" b="1" dirty="0" smtClean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уравнение</a:t>
                        </a:r>
                        <a:endParaRPr lang="en-US" sz="2000" b="1" dirty="0" smtClean="0">
                          <a:solidFill>
                            <a:srgbClr val="000000"/>
                          </a:solidFill>
                          <a:effectLst/>
                          <a:latin typeface="Cambria Math"/>
                          <a:ea typeface="Times New Roman"/>
                          <a:cs typeface="Times New Roman"/>
                        </a:endParaRPr>
                      </a:p>
                      <a:p>
                        <a:pPr>
                          <a:lnSpc>
                            <a:spcPct val="200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2000" b="1" i="1" dirty="0">
                            <a:solidFill>
                              <a:srgbClr val="000000"/>
                            </a:solidFill>
                            <a:latin typeface="Cambria Math"/>
                            <a:ea typeface="Times New Roman"/>
                            <a:cs typeface="Times New Roman"/>
                          </a:rPr>
                          <a:t>	</a:t>
                        </a:r>
                        <a:r>
                          <a:rPr lang="ru-RU" sz="2000" b="1" dirty="0" smtClean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 </a:t>
                        </a:r>
                        <a14:m>
                          <m:oMath xmlns:m="http://schemas.openxmlformats.org/officeDocument/2006/math">
                            <m:func>
                              <m:funcPr>
                                <m:ctrlP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funcPr>
                              <m:fName>
                                <m:r>
                                  <a:rPr lang="ru-RU" sz="2000" b="1" i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𝐜𝐭𝐠</m:t>
                                </m:r>
                              </m:fName>
                              <m:e>
                                <m: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𝒙</m:t>
                                </m:r>
                                <m: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𝒂</m:t>
                                </m:r>
                              </m:e>
                            </m:func>
                          </m:oMath>
                        </a14:m>
                        <a:r>
                          <a:rPr lang="ru-RU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.</a:t>
                        </a:r>
                        <a:r>
                          <a:rPr lang="ru-RU" sz="2000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a:t> </a:t>
                        </a:r>
                        <a:endParaRPr lang="ru-RU" sz="2000" dirty="0">
                          <a:effectLst/>
                          <a:ea typeface="Calibri"/>
                          <a:cs typeface="Times New Roman"/>
                        </a:endParaRPr>
                      </a:p>
                      <a:p>
                        <a:pPr>
                          <a:lnSpc>
                            <a:spcPct val="200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Решение.  </a:t>
                        </a:r>
                        <a:r>
                          <a:rPr lang="ru-RU" sz="2000" b="1" dirty="0" smtClean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х </a:t>
                        </a:r>
                        <a:r>
                          <a:rPr lang="ru-RU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= </a:t>
                        </a:r>
                        <a14:m>
                          <m:oMath xmlns:m="http://schemas.openxmlformats.org/officeDocument/2006/math">
                            <m:func>
                              <m:funcPr>
                                <m:ctrlP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funcPr>
                              <m:fName>
                                <m:r>
                                  <a:rPr lang="en-US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𝒂𝒓𝒄𝒄𝒕𝒈</m:t>
                                </m:r>
                              </m:fName>
                              <m:e>
                                <m: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𝒂</m:t>
                                </m:r>
                                <m:r>
                                  <a:rPr lang="ru-RU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en-US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𝛑</m:t>
                                </m:r>
                                <m:r>
                                  <a:rPr lang="en-US" sz="20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𝐤</m:t>
                                </m:r>
                              </m:e>
                            </m:func>
                          </m:oMath>
                        </a14:m>
                        <a:r>
                          <a:rPr lang="ru-RU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, </a:t>
                        </a:r>
                        <a:r>
                          <a:rPr lang="en-US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k </a:t>
                        </a:r>
                        <a:r>
                          <a:rPr lang="ru-RU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Calibri"/>
                          </a:rPr>
                          <a:t>ϵ</a:t>
                        </a:r>
                        <a:r>
                          <a:rPr lang="ru-RU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 </a:t>
                        </a:r>
                        <a14:m>
                          <m:oMath xmlns:m="http://schemas.openxmlformats.org/officeDocument/2006/math">
                            <m:r>
                              <a:rPr lang="en-US" sz="2000" b="1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Times New Roman"/>
                                <a:cs typeface="Calibri"/>
                              </a:rPr>
                              <m:t>𝒁</m:t>
                            </m:r>
                          </m:oMath>
                        </a14:m>
                        <a:r>
                          <a:rPr lang="ru-RU" sz="2000" b="1" dirty="0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a:t>.</a:t>
                        </a:r>
                        <a:endParaRPr lang="ru-RU" sz="2000" dirty="0">
                          <a:effectLst/>
                          <a:ea typeface="Calibri"/>
                          <a:cs typeface="Times New Roman"/>
                        </a:endParaRPr>
                      </a:p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1100" dirty="0">
                            <a:effectLst/>
                            <a:ea typeface="Calibri"/>
                            <a:cs typeface="Times New Roman"/>
                          </a:rPr>
                          <a:t> </a:t>
                        </a:r>
                      </a:p>
                    </p:txBody>
                  </p:sp>
                </mc:Choice>
                <mc:Fallback xmlns="">
                  <p:sp>
                    <p:nvSpPr>
                      <p:cNvPr id="13" name="Скругленный прямоугольник 12"/>
                      <p:cNvSpPr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684" y="214420"/>
                        <a:ext cx="6899620" cy="3769995"/>
                      </a:xfrm>
                      <a:prstGeom prst="roundRect">
                        <a:avLst/>
                      </a:prstGeom>
                      <a:blipFill rotWithShape="1">
                        <a:blip r:embed="rId3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ru-RU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cxnSp>
                <p:nvCxnSpPr>
                  <p:cNvPr id="14" name="Прямая со стрелкой 13"/>
                  <p:cNvCxnSpPr/>
                  <p:nvPr/>
                </p:nvCxnSpPr>
                <p:spPr>
                  <a:xfrm>
                    <a:off x="3562710" y="1846053"/>
                    <a:ext cx="2634615" cy="0"/>
                  </a:xfrm>
                  <a:prstGeom prst="straightConnector1">
                    <a:avLst/>
                  </a:prstGeom>
                  <a:grpFill/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Прямая со стрелкой 14"/>
                  <p:cNvCxnSpPr/>
                  <p:nvPr/>
                </p:nvCxnSpPr>
                <p:spPr>
                  <a:xfrm flipV="1">
                    <a:off x="4554748" y="483080"/>
                    <a:ext cx="0" cy="2722880"/>
                  </a:xfrm>
                  <a:prstGeom prst="straightConnector1">
                    <a:avLst/>
                  </a:prstGeom>
                  <a:grpFill/>
                  <a:ln w="28575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Прямая соединительная линия 15"/>
                  <p:cNvCxnSpPr/>
                  <p:nvPr/>
                </p:nvCxnSpPr>
                <p:spPr>
                  <a:xfrm flipV="1">
                    <a:off x="3562710" y="1354348"/>
                    <a:ext cx="2634896" cy="2394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Поле 2434"/>
                  <p:cNvSpPr txBox="1"/>
                  <p:nvPr/>
                </p:nvSpPr>
                <p:spPr>
                  <a:xfrm>
                    <a:off x="4261450" y="405442"/>
                    <a:ext cx="381635" cy="396875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600" b="1">
                        <a:effectLst/>
                        <a:ea typeface="Calibri"/>
                        <a:cs typeface="Times New Roman"/>
                      </a:rPr>
                      <a:t>у</a:t>
                    </a:r>
                    <a:endParaRPr lang="ru-RU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18" name="Поле 2424"/>
                  <p:cNvSpPr txBox="1"/>
                  <p:nvPr/>
                </p:nvSpPr>
                <p:spPr>
                  <a:xfrm>
                    <a:off x="5978106" y="1796109"/>
                    <a:ext cx="334525" cy="311936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600" b="1" dirty="0">
                        <a:effectLst/>
                        <a:ea typeface="Calibri"/>
                        <a:cs typeface="Times New Roman"/>
                      </a:rPr>
                      <a:t>х</a:t>
                    </a:r>
                    <a:endParaRPr lang="ru-RU" sz="11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19" name="Поле 2421"/>
                  <p:cNvSpPr txBox="1"/>
                  <p:nvPr/>
                </p:nvSpPr>
                <p:spPr>
                  <a:xfrm>
                    <a:off x="4338014" y="1643845"/>
                    <a:ext cx="288962" cy="280996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400" b="1" dirty="0">
                        <a:effectLst/>
                        <a:ea typeface="Calibri"/>
                        <a:cs typeface="Times New Roman"/>
                      </a:rPr>
                      <a:t>0</a:t>
                    </a:r>
                    <a:endParaRPr lang="ru-RU" sz="11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0" name="Поле 2430"/>
                  <p:cNvSpPr txBox="1"/>
                  <p:nvPr/>
                </p:nvSpPr>
                <p:spPr>
                  <a:xfrm>
                    <a:off x="4322936" y="1129814"/>
                    <a:ext cx="381635" cy="396875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600" b="1" i="1" dirty="0">
                        <a:effectLst/>
                        <a:ea typeface="Calibri"/>
                        <a:cs typeface="Times New Roman"/>
                      </a:rPr>
                      <a:t>a</a:t>
                    </a:r>
                    <a:endParaRPr lang="ru-RU" sz="11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21" name="Полилиния 20"/>
                  <p:cNvSpPr/>
                  <p:nvPr/>
                </p:nvSpPr>
                <p:spPr>
                  <a:xfrm>
                    <a:off x="4658265" y="508959"/>
                    <a:ext cx="224155" cy="1348740"/>
                  </a:xfrm>
                  <a:custGeom>
                    <a:avLst/>
                    <a:gdLst>
                      <a:gd name="connsiteX0" fmla="*/ 0 w 254833"/>
                      <a:gd name="connsiteY0" fmla="*/ 0 h 1349114"/>
                      <a:gd name="connsiteX1" fmla="*/ 82446 w 254833"/>
                      <a:gd name="connsiteY1" fmla="*/ 1019331 h 1349114"/>
                      <a:gd name="connsiteX2" fmla="*/ 254833 w 254833"/>
                      <a:gd name="connsiteY2" fmla="*/ 1349114 h 1349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54833" h="1349114">
                        <a:moveTo>
                          <a:pt x="0" y="0"/>
                        </a:moveTo>
                        <a:cubicBezTo>
                          <a:pt x="19987" y="397239"/>
                          <a:pt x="39974" y="794479"/>
                          <a:pt x="82446" y="1019331"/>
                        </a:cubicBezTo>
                        <a:cubicBezTo>
                          <a:pt x="124918" y="1244183"/>
                          <a:pt x="189875" y="1296648"/>
                          <a:pt x="254833" y="1349114"/>
                        </a:cubicBezTo>
                      </a:path>
                    </a:pathLst>
                  </a:custGeom>
                  <a:grpFill/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2" name="Полилиния 21"/>
                  <p:cNvSpPr/>
                  <p:nvPr/>
                </p:nvSpPr>
                <p:spPr>
                  <a:xfrm>
                    <a:off x="4011284" y="517585"/>
                    <a:ext cx="210799" cy="1341245"/>
                  </a:xfrm>
                  <a:custGeom>
                    <a:avLst/>
                    <a:gdLst>
                      <a:gd name="connsiteX0" fmla="*/ 0 w 254833"/>
                      <a:gd name="connsiteY0" fmla="*/ 0 h 1349114"/>
                      <a:gd name="connsiteX1" fmla="*/ 82446 w 254833"/>
                      <a:gd name="connsiteY1" fmla="*/ 1019331 h 1349114"/>
                      <a:gd name="connsiteX2" fmla="*/ 254833 w 254833"/>
                      <a:gd name="connsiteY2" fmla="*/ 1349114 h 1349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54833" h="1349114">
                        <a:moveTo>
                          <a:pt x="0" y="0"/>
                        </a:moveTo>
                        <a:cubicBezTo>
                          <a:pt x="19987" y="397239"/>
                          <a:pt x="39974" y="794479"/>
                          <a:pt x="82446" y="1019331"/>
                        </a:cubicBezTo>
                        <a:cubicBezTo>
                          <a:pt x="124918" y="1244183"/>
                          <a:pt x="189875" y="1296648"/>
                          <a:pt x="254833" y="1349114"/>
                        </a:cubicBezTo>
                      </a:path>
                    </a:pathLst>
                  </a:custGeom>
                  <a:grpFill/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3" name="Полилиния 22"/>
                  <p:cNvSpPr/>
                  <p:nvPr/>
                </p:nvSpPr>
                <p:spPr>
                  <a:xfrm>
                    <a:off x="5305246" y="508959"/>
                    <a:ext cx="231276" cy="1356235"/>
                  </a:xfrm>
                  <a:custGeom>
                    <a:avLst/>
                    <a:gdLst>
                      <a:gd name="connsiteX0" fmla="*/ 0 w 254833"/>
                      <a:gd name="connsiteY0" fmla="*/ 0 h 1349114"/>
                      <a:gd name="connsiteX1" fmla="*/ 82446 w 254833"/>
                      <a:gd name="connsiteY1" fmla="*/ 1019331 h 1349114"/>
                      <a:gd name="connsiteX2" fmla="*/ 254833 w 254833"/>
                      <a:gd name="connsiteY2" fmla="*/ 1349114 h 1349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54833" h="1349114">
                        <a:moveTo>
                          <a:pt x="0" y="0"/>
                        </a:moveTo>
                        <a:cubicBezTo>
                          <a:pt x="19987" y="397239"/>
                          <a:pt x="39974" y="794479"/>
                          <a:pt x="82446" y="1019331"/>
                        </a:cubicBezTo>
                        <a:cubicBezTo>
                          <a:pt x="124918" y="1244183"/>
                          <a:pt x="189875" y="1296648"/>
                          <a:pt x="254833" y="1349114"/>
                        </a:cubicBezTo>
                      </a:path>
                    </a:pathLst>
                  </a:custGeom>
                  <a:grpFill/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4" name="Полилиния 23"/>
                  <p:cNvSpPr/>
                  <p:nvPr/>
                </p:nvSpPr>
                <p:spPr>
                  <a:xfrm rot="10800000">
                    <a:off x="5538159" y="1863306"/>
                    <a:ext cx="231775" cy="1348740"/>
                  </a:xfrm>
                  <a:custGeom>
                    <a:avLst/>
                    <a:gdLst>
                      <a:gd name="connsiteX0" fmla="*/ 0 w 254833"/>
                      <a:gd name="connsiteY0" fmla="*/ 0 h 1349114"/>
                      <a:gd name="connsiteX1" fmla="*/ 82446 w 254833"/>
                      <a:gd name="connsiteY1" fmla="*/ 1019331 h 1349114"/>
                      <a:gd name="connsiteX2" fmla="*/ 254833 w 254833"/>
                      <a:gd name="connsiteY2" fmla="*/ 1349114 h 1349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54833" h="1349114">
                        <a:moveTo>
                          <a:pt x="0" y="0"/>
                        </a:moveTo>
                        <a:cubicBezTo>
                          <a:pt x="19987" y="397239"/>
                          <a:pt x="39974" y="794479"/>
                          <a:pt x="82446" y="1019331"/>
                        </a:cubicBezTo>
                        <a:cubicBezTo>
                          <a:pt x="124918" y="1244183"/>
                          <a:pt x="189875" y="1296648"/>
                          <a:pt x="254833" y="1349114"/>
                        </a:cubicBezTo>
                      </a:path>
                    </a:pathLst>
                  </a:custGeom>
                  <a:grpFill/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5" name="Полилиния 24"/>
                  <p:cNvSpPr/>
                  <p:nvPr/>
                </p:nvSpPr>
                <p:spPr>
                  <a:xfrm rot="10800000">
                    <a:off x="4218317" y="1863306"/>
                    <a:ext cx="239395" cy="1348740"/>
                  </a:xfrm>
                  <a:custGeom>
                    <a:avLst/>
                    <a:gdLst>
                      <a:gd name="connsiteX0" fmla="*/ 0 w 254833"/>
                      <a:gd name="connsiteY0" fmla="*/ 0 h 1349114"/>
                      <a:gd name="connsiteX1" fmla="*/ 82446 w 254833"/>
                      <a:gd name="connsiteY1" fmla="*/ 1019331 h 1349114"/>
                      <a:gd name="connsiteX2" fmla="*/ 254833 w 254833"/>
                      <a:gd name="connsiteY2" fmla="*/ 1349114 h 1349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54833" h="1349114">
                        <a:moveTo>
                          <a:pt x="0" y="0"/>
                        </a:moveTo>
                        <a:cubicBezTo>
                          <a:pt x="19987" y="397239"/>
                          <a:pt x="39974" y="794479"/>
                          <a:pt x="82446" y="1019331"/>
                        </a:cubicBezTo>
                        <a:cubicBezTo>
                          <a:pt x="124918" y="1244183"/>
                          <a:pt x="189875" y="1296648"/>
                          <a:pt x="254833" y="1349114"/>
                        </a:cubicBezTo>
                      </a:path>
                    </a:pathLst>
                  </a:custGeom>
                  <a:grpFill/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6" name="Полилиния 25"/>
                  <p:cNvSpPr/>
                  <p:nvPr/>
                </p:nvSpPr>
                <p:spPr>
                  <a:xfrm rot="10800000">
                    <a:off x="4873925" y="1846053"/>
                    <a:ext cx="231775" cy="1358265"/>
                  </a:xfrm>
                  <a:custGeom>
                    <a:avLst/>
                    <a:gdLst>
                      <a:gd name="connsiteX0" fmla="*/ 0 w 254833"/>
                      <a:gd name="connsiteY0" fmla="*/ 0 h 1349114"/>
                      <a:gd name="connsiteX1" fmla="*/ 82446 w 254833"/>
                      <a:gd name="connsiteY1" fmla="*/ 1019331 h 1349114"/>
                      <a:gd name="connsiteX2" fmla="*/ 254833 w 254833"/>
                      <a:gd name="connsiteY2" fmla="*/ 1349114 h 1349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54833" h="1349114">
                        <a:moveTo>
                          <a:pt x="0" y="0"/>
                        </a:moveTo>
                        <a:cubicBezTo>
                          <a:pt x="19987" y="397239"/>
                          <a:pt x="39974" y="794479"/>
                          <a:pt x="82446" y="1019331"/>
                        </a:cubicBezTo>
                        <a:cubicBezTo>
                          <a:pt x="124918" y="1244183"/>
                          <a:pt x="189875" y="1296648"/>
                          <a:pt x="254833" y="1349114"/>
                        </a:cubicBezTo>
                      </a:path>
                    </a:pathLst>
                  </a:custGeom>
                  <a:grpFill/>
                  <a:ln w="28575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7" name="Поле 2437"/>
                  <p:cNvSpPr txBox="1"/>
                  <p:nvPr/>
                </p:nvSpPr>
                <p:spPr>
                  <a:xfrm>
                    <a:off x="5049628" y="1764812"/>
                    <a:ext cx="313597" cy="305182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π</a:t>
                    </a:r>
                    <a:endParaRPr lang="ru-RU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28" name="Поле 2442"/>
                  <p:cNvSpPr txBox="1"/>
                  <p:nvPr/>
                </p:nvSpPr>
                <p:spPr>
                  <a:xfrm>
                    <a:off x="5667704" y="1587261"/>
                    <a:ext cx="441355" cy="298334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2</a:t>
                    </a:r>
                    <a:r>
                      <a:rPr lang="ru-RU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π</a:t>
                    </a:r>
                    <a:endParaRPr lang="ru-RU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29" name="Поле 2113"/>
                  <p:cNvSpPr txBox="1"/>
                  <p:nvPr/>
                </p:nvSpPr>
                <p:spPr>
                  <a:xfrm>
                    <a:off x="3637479" y="1743215"/>
                    <a:ext cx="431322" cy="298334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600" b="1" dirty="0">
                        <a:effectLst/>
                        <a:ea typeface="Calibri"/>
                        <a:cs typeface="Calibri"/>
                      </a:rPr>
                      <a:t>-</a:t>
                    </a:r>
                    <a:r>
                      <a:rPr lang="ru-RU" b="1" dirty="0">
                        <a:effectLst/>
                        <a:latin typeface="Cambria Math" pitchFamily="18" charset="0"/>
                        <a:ea typeface="Cambria Math" pitchFamily="18" charset="0"/>
                        <a:cs typeface="Calibri"/>
                      </a:rPr>
                      <a:t>π</a:t>
                    </a:r>
                    <a:endParaRPr lang="ru-RU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sp>
                <p:nvSpPr>
                  <p:cNvPr id="30" name="Поле 2258"/>
                  <p:cNvSpPr txBox="1"/>
                  <p:nvPr/>
                </p:nvSpPr>
                <p:spPr>
                  <a:xfrm>
                    <a:off x="5305246" y="459553"/>
                    <a:ext cx="846944" cy="404370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600" b="1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y = </a:t>
                    </a:r>
                    <a:r>
                      <a:rPr lang="en-US" sz="1600" b="1" dirty="0" err="1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ctg</a:t>
                    </a:r>
                    <a:r>
                      <a:rPr lang="en-US" sz="1600" b="1" dirty="0">
                        <a:effectLst/>
                        <a:latin typeface="Cambria Math" pitchFamily="18" charset="0"/>
                        <a:ea typeface="Cambria Math" pitchFamily="18" charset="0"/>
                        <a:cs typeface="Times New Roman"/>
                      </a:rPr>
                      <a:t> x</a:t>
                    </a:r>
                    <a:endParaRPr lang="ru-RU" sz="1600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endParaRPr>
                  </a:p>
                </p:txBody>
              </p:sp>
              <p:cxnSp>
                <p:nvCxnSpPr>
                  <p:cNvPr id="31" name="Прямая соединительная линия 30"/>
                  <p:cNvCxnSpPr/>
                  <p:nvPr/>
                </p:nvCxnSpPr>
                <p:spPr>
                  <a:xfrm>
                    <a:off x="3571336" y="2355012"/>
                    <a:ext cx="2632710" cy="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Поле 2262"/>
                  <p:cNvSpPr txBox="1"/>
                  <p:nvPr/>
                </p:nvSpPr>
                <p:spPr>
                  <a:xfrm>
                    <a:off x="4489979" y="2135266"/>
                    <a:ext cx="381635" cy="396875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600" b="1" i="1" dirty="0">
                        <a:effectLst/>
                        <a:ea typeface="Calibri"/>
                        <a:cs typeface="Times New Roman"/>
                      </a:rPr>
                      <a:t>-a</a:t>
                    </a:r>
                    <a:endParaRPr lang="ru-RU" sz="11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33" name="Прямая соединительная линия 32"/>
                  <p:cNvCxnSpPr/>
                  <p:nvPr/>
                </p:nvCxnSpPr>
                <p:spPr>
                  <a:xfrm flipH="1">
                    <a:off x="4045789" y="1345721"/>
                    <a:ext cx="6350" cy="50673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Прямая соединительная линия 33"/>
                  <p:cNvCxnSpPr/>
                  <p:nvPr/>
                </p:nvCxnSpPr>
                <p:spPr>
                  <a:xfrm flipH="1">
                    <a:off x="4701397" y="1345721"/>
                    <a:ext cx="6350" cy="50673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Прямая соединительная линия 34"/>
                  <p:cNvCxnSpPr/>
                  <p:nvPr/>
                </p:nvCxnSpPr>
                <p:spPr>
                  <a:xfrm flipH="1">
                    <a:off x="5365631" y="1345721"/>
                    <a:ext cx="6350" cy="50673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Прямая соединительная линия 35"/>
                  <p:cNvCxnSpPr/>
                  <p:nvPr/>
                </p:nvCxnSpPr>
                <p:spPr>
                  <a:xfrm flipH="1">
                    <a:off x="5702061" y="1846053"/>
                    <a:ext cx="6350" cy="50673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Прямая соединительная линия 36"/>
                  <p:cNvCxnSpPr/>
                  <p:nvPr/>
                </p:nvCxnSpPr>
                <p:spPr>
                  <a:xfrm flipH="1">
                    <a:off x="5046453" y="1854680"/>
                    <a:ext cx="6350" cy="506730"/>
                  </a:xfrm>
                  <a:prstGeom prst="line">
                    <a:avLst/>
                  </a:prstGeom>
                  <a:grpFill/>
                  <a:ln w="28575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Прямая соединительная линия 37"/>
                  <p:cNvCxnSpPr/>
                  <p:nvPr/>
                </p:nvCxnSpPr>
                <p:spPr>
                  <a:xfrm flipH="1">
                    <a:off x="4390846" y="1854680"/>
                    <a:ext cx="6350" cy="506730"/>
                  </a:xfrm>
                  <a:prstGeom prst="line">
                    <a:avLst/>
                  </a:prstGeom>
                  <a:grpFill/>
                  <a:ln w="19050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9" name="Поле 2513"/>
                  <p:cNvSpPr txBox="1"/>
                  <p:nvPr/>
                </p:nvSpPr>
                <p:spPr>
                  <a:xfrm>
                    <a:off x="4899804" y="1587261"/>
                    <a:ext cx="329877" cy="298334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400" b="1">
                        <a:effectLst/>
                        <a:ea typeface="Calibri"/>
                        <a:cs typeface="Times New Roman"/>
                      </a:rPr>
                      <a:t>x</a:t>
                    </a:r>
                    <a:r>
                      <a:rPr lang="en-US" sz="1400" b="1" baseline="-25000">
                        <a:effectLst/>
                        <a:ea typeface="Calibri"/>
                        <a:cs typeface="Times New Roman"/>
                      </a:rPr>
                      <a:t>2</a:t>
                    </a:r>
                    <a:endParaRPr lang="ru-RU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0" name="Поле 2615"/>
                  <p:cNvSpPr txBox="1"/>
                  <p:nvPr/>
                </p:nvSpPr>
                <p:spPr>
                  <a:xfrm>
                    <a:off x="4579524" y="1711170"/>
                    <a:ext cx="381635" cy="396875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400" b="1" i="1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1" name="Поле 2784"/>
                  <p:cNvSpPr txBox="1"/>
                  <p:nvPr/>
                </p:nvSpPr>
                <p:spPr>
                  <a:xfrm>
                    <a:off x="4252824" y="1711170"/>
                    <a:ext cx="268454" cy="272966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400" b="1" i="1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2" name="Поле 2785"/>
                  <p:cNvSpPr txBox="1"/>
                  <p:nvPr/>
                </p:nvSpPr>
                <p:spPr>
                  <a:xfrm>
                    <a:off x="3907768" y="1708091"/>
                    <a:ext cx="293170" cy="355008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400" b="1" i="1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110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3" name="Поле 2786"/>
                  <p:cNvSpPr txBox="1"/>
                  <p:nvPr/>
                </p:nvSpPr>
                <p:spPr>
                  <a:xfrm>
                    <a:off x="5239655" y="1722970"/>
                    <a:ext cx="308477" cy="186637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400" b="1" i="1" dirty="0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11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4" name="Поле 2787"/>
                  <p:cNvSpPr txBox="1"/>
                  <p:nvPr/>
                </p:nvSpPr>
                <p:spPr>
                  <a:xfrm>
                    <a:off x="5581291" y="1708091"/>
                    <a:ext cx="273592" cy="219754"/>
                  </a:xfrm>
                  <a:prstGeom prst="rect">
                    <a:avLst/>
                  </a:prstGeom>
                  <a:grp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400" b="1" i="1">
                        <a:effectLst/>
                        <a:ea typeface="Calibri"/>
                        <a:cs typeface="Calibri"/>
                      </a:rPr>
                      <a:t>•</a:t>
                    </a:r>
                    <a:endParaRPr lang="ru-RU" sz="1100"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sp>
              <p:nvSpPr>
                <p:cNvPr id="5" name="Поле 2432"/>
                <p:cNvSpPr txBox="1"/>
                <p:nvPr/>
              </p:nvSpPr>
              <p:spPr>
                <a:xfrm>
                  <a:off x="4563374" y="1190446"/>
                  <a:ext cx="381635" cy="396875"/>
                </a:xfrm>
                <a:prstGeom prst="rect">
                  <a:avLst/>
                </a:prstGeom>
                <a:grp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400" b="1" i="1">
                      <a:solidFill>
                        <a:srgbClr val="FF0000"/>
                      </a:solidFill>
                      <a:effectLst/>
                      <a:ea typeface="Calibri"/>
                      <a:cs typeface="Calibri"/>
                    </a:rPr>
                    <a:t>•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6" name="Поле 2431"/>
                <p:cNvSpPr txBox="1"/>
                <p:nvPr/>
              </p:nvSpPr>
              <p:spPr>
                <a:xfrm>
                  <a:off x="5218982" y="1190446"/>
                  <a:ext cx="381635" cy="396875"/>
                </a:xfrm>
                <a:prstGeom prst="rect">
                  <a:avLst/>
                </a:prstGeom>
                <a:grp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400" b="1" i="1">
                      <a:solidFill>
                        <a:srgbClr val="FF0000"/>
                      </a:solidFill>
                      <a:effectLst/>
                      <a:ea typeface="Calibri"/>
                      <a:cs typeface="Calibri"/>
                    </a:rPr>
                    <a:t>•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7" name="Поле 2433"/>
                <p:cNvSpPr txBox="1"/>
                <p:nvPr/>
              </p:nvSpPr>
              <p:spPr>
                <a:xfrm>
                  <a:off x="3907767" y="1190446"/>
                  <a:ext cx="381635" cy="396875"/>
                </a:xfrm>
                <a:prstGeom prst="rect">
                  <a:avLst/>
                </a:prstGeom>
                <a:grp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400" b="1" i="1">
                      <a:solidFill>
                        <a:srgbClr val="FF0000"/>
                      </a:solidFill>
                      <a:effectLst/>
                      <a:ea typeface="Calibri"/>
                      <a:cs typeface="Calibri"/>
                    </a:rPr>
                    <a:t>•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8" name="Поле 2263"/>
                <p:cNvSpPr txBox="1"/>
                <p:nvPr/>
              </p:nvSpPr>
              <p:spPr>
                <a:xfrm>
                  <a:off x="4270076" y="2182484"/>
                  <a:ext cx="381635" cy="396875"/>
                </a:xfrm>
                <a:prstGeom prst="rect">
                  <a:avLst/>
                </a:prstGeom>
                <a:grp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400" b="1" i="1">
                      <a:solidFill>
                        <a:srgbClr val="FF0000"/>
                      </a:solidFill>
                      <a:effectLst/>
                      <a:ea typeface="Calibri"/>
                      <a:cs typeface="Calibri"/>
                    </a:rPr>
                    <a:t>•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9" name="Поле 2264"/>
                <p:cNvSpPr txBox="1"/>
                <p:nvPr/>
              </p:nvSpPr>
              <p:spPr>
                <a:xfrm>
                  <a:off x="5581291" y="2182484"/>
                  <a:ext cx="381635" cy="396875"/>
                </a:xfrm>
                <a:prstGeom prst="rect">
                  <a:avLst/>
                </a:prstGeom>
                <a:grp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400" b="1" i="1">
                      <a:solidFill>
                        <a:srgbClr val="FF0000"/>
                      </a:solidFill>
                      <a:effectLst/>
                      <a:ea typeface="Calibri"/>
                      <a:cs typeface="Calibri"/>
                    </a:rPr>
                    <a:t>•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0" name="Поле 2265"/>
                <p:cNvSpPr txBox="1"/>
                <p:nvPr/>
              </p:nvSpPr>
              <p:spPr>
                <a:xfrm>
                  <a:off x="4908431" y="2191110"/>
                  <a:ext cx="381635" cy="396875"/>
                </a:xfrm>
                <a:prstGeom prst="rect">
                  <a:avLst/>
                </a:prstGeom>
                <a:grp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400" b="1" i="1">
                      <a:solidFill>
                        <a:srgbClr val="FF0000"/>
                      </a:solidFill>
                      <a:effectLst/>
                      <a:ea typeface="Calibri"/>
                      <a:cs typeface="Calibri"/>
                    </a:rPr>
                    <a:t>•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1" name="Поле 2512"/>
                <p:cNvSpPr txBox="1"/>
                <p:nvPr/>
              </p:nvSpPr>
              <p:spPr>
                <a:xfrm>
                  <a:off x="4563375" y="1785698"/>
                  <a:ext cx="345056" cy="284296"/>
                </a:xfrm>
                <a:prstGeom prst="rect">
                  <a:avLst/>
                </a:prstGeom>
                <a:grp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400" b="1">
                      <a:effectLst/>
                      <a:ea typeface="Calibri"/>
                      <a:cs typeface="Times New Roman"/>
                    </a:rPr>
                    <a:t>x</a:t>
                  </a:r>
                  <a:r>
                    <a:rPr lang="en-US" sz="1400" b="1" baseline="-25000">
                      <a:effectLst/>
                      <a:ea typeface="Calibri"/>
                      <a:cs typeface="Times New Roman"/>
                    </a:rPr>
                    <a:t>1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2" name="Поле 2616"/>
                <p:cNvSpPr txBox="1"/>
                <p:nvPr/>
              </p:nvSpPr>
              <p:spPr>
                <a:xfrm>
                  <a:off x="4899804" y="1711170"/>
                  <a:ext cx="291368" cy="301985"/>
                </a:xfrm>
                <a:prstGeom prst="rect">
                  <a:avLst/>
                </a:prstGeom>
                <a:grp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400" b="1" i="1">
                      <a:effectLst/>
                      <a:ea typeface="Calibri"/>
                      <a:cs typeface="Calibri"/>
                    </a:rPr>
                    <a:t>•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</p:grpSp>
          <p:grpSp>
            <p:nvGrpSpPr>
              <p:cNvPr id="45" name="Группа 44"/>
              <p:cNvGrpSpPr/>
              <p:nvPr/>
            </p:nvGrpSpPr>
            <p:grpSpPr bwMode="auto">
              <a:xfrm>
                <a:off x="4800898" y="2043625"/>
                <a:ext cx="2634615" cy="2712424"/>
                <a:chOff x="0" y="-39"/>
                <a:chExt cx="4544" cy="4583"/>
              </a:xfrm>
              <a:grpFill/>
            </p:grpSpPr>
            <p:cxnSp>
              <p:nvCxnSpPr>
                <p:cNvPr id="46" name="AutoShape 152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47" name="AutoShape 153"/>
                <p:cNvCxnSpPr>
                  <a:cxnSpLocks noChangeShapeType="1"/>
                </p:cNvCxnSpPr>
                <p:nvPr/>
              </p:nvCxnSpPr>
              <p:spPr bwMode="auto">
                <a:xfrm>
                  <a:off x="0" y="284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48" name="AutoShape 154"/>
                <p:cNvCxnSpPr>
                  <a:cxnSpLocks noChangeShapeType="1"/>
                </p:cNvCxnSpPr>
                <p:nvPr/>
              </p:nvCxnSpPr>
              <p:spPr bwMode="auto">
                <a:xfrm>
                  <a:off x="0" y="568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49" name="AutoShape 155"/>
                <p:cNvCxnSpPr>
                  <a:cxnSpLocks noChangeShapeType="1"/>
                </p:cNvCxnSpPr>
                <p:nvPr/>
              </p:nvCxnSpPr>
              <p:spPr bwMode="auto">
                <a:xfrm>
                  <a:off x="0" y="852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0" name="AutoShape 156"/>
                <p:cNvCxnSpPr>
                  <a:cxnSpLocks noChangeShapeType="1"/>
                </p:cNvCxnSpPr>
                <p:nvPr/>
              </p:nvCxnSpPr>
              <p:spPr bwMode="auto">
                <a:xfrm>
                  <a:off x="0" y="1136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1" name="AutoShape 157"/>
                <p:cNvCxnSpPr>
                  <a:cxnSpLocks noChangeShapeType="1"/>
                </p:cNvCxnSpPr>
                <p:nvPr/>
              </p:nvCxnSpPr>
              <p:spPr bwMode="auto">
                <a:xfrm>
                  <a:off x="0" y="1420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2" name="AutoShape 158"/>
                <p:cNvCxnSpPr>
                  <a:cxnSpLocks noChangeShapeType="1"/>
                </p:cNvCxnSpPr>
                <p:nvPr/>
              </p:nvCxnSpPr>
              <p:spPr bwMode="auto">
                <a:xfrm>
                  <a:off x="0" y="1704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3" name="AutoShape 159"/>
                <p:cNvCxnSpPr>
                  <a:cxnSpLocks noChangeShapeType="1"/>
                </p:cNvCxnSpPr>
                <p:nvPr/>
              </p:nvCxnSpPr>
              <p:spPr bwMode="auto">
                <a:xfrm>
                  <a:off x="0" y="1988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4" name="AutoShape 160"/>
                <p:cNvCxnSpPr>
                  <a:cxnSpLocks noChangeShapeType="1"/>
                </p:cNvCxnSpPr>
                <p:nvPr/>
              </p:nvCxnSpPr>
              <p:spPr bwMode="auto">
                <a:xfrm>
                  <a:off x="0" y="2256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/>
              </p:spPr>
            </p:cxnSp>
            <p:cxnSp>
              <p:nvCxnSpPr>
                <p:cNvPr id="55" name="AutoShape 161"/>
                <p:cNvCxnSpPr>
                  <a:cxnSpLocks noChangeShapeType="1"/>
                </p:cNvCxnSpPr>
                <p:nvPr/>
              </p:nvCxnSpPr>
              <p:spPr bwMode="auto">
                <a:xfrm>
                  <a:off x="0" y="2556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6" name="AutoShape 162"/>
                <p:cNvCxnSpPr>
                  <a:cxnSpLocks noChangeShapeType="1"/>
                </p:cNvCxnSpPr>
                <p:nvPr/>
              </p:nvCxnSpPr>
              <p:spPr bwMode="auto">
                <a:xfrm>
                  <a:off x="0" y="2840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7" name="AutoShape 163"/>
                <p:cNvCxnSpPr>
                  <a:cxnSpLocks noChangeShapeType="1"/>
                </p:cNvCxnSpPr>
                <p:nvPr/>
              </p:nvCxnSpPr>
              <p:spPr bwMode="auto">
                <a:xfrm>
                  <a:off x="0" y="3124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8" name="AutoShape 16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59" name="AutoShape 165"/>
                <p:cNvCxnSpPr>
                  <a:cxnSpLocks noChangeShapeType="1"/>
                </p:cNvCxnSpPr>
                <p:nvPr/>
              </p:nvCxnSpPr>
              <p:spPr bwMode="auto">
                <a:xfrm>
                  <a:off x="0" y="3408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0" name="AutoShape 166"/>
                <p:cNvCxnSpPr>
                  <a:cxnSpLocks noChangeShapeType="1"/>
                </p:cNvCxnSpPr>
                <p:nvPr/>
              </p:nvCxnSpPr>
              <p:spPr bwMode="auto">
                <a:xfrm>
                  <a:off x="0" y="3692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1" name="AutoShape 167"/>
                <p:cNvCxnSpPr>
                  <a:cxnSpLocks noChangeShapeType="1"/>
                </p:cNvCxnSpPr>
                <p:nvPr/>
              </p:nvCxnSpPr>
              <p:spPr bwMode="auto">
                <a:xfrm>
                  <a:off x="0" y="3976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2" name="AutoShape 168"/>
                <p:cNvCxnSpPr>
                  <a:cxnSpLocks noChangeShapeType="1"/>
                </p:cNvCxnSpPr>
                <p:nvPr/>
              </p:nvCxnSpPr>
              <p:spPr bwMode="auto">
                <a:xfrm>
                  <a:off x="0" y="4260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3" name="AutoShape 169"/>
                <p:cNvCxnSpPr>
                  <a:cxnSpLocks noChangeShapeType="1"/>
                </p:cNvCxnSpPr>
                <p:nvPr/>
              </p:nvCxnSpPr>
              <p:spPr bwMode="auto">
                <a:xfrm>
                  <a:off x="0" y="4544"/>
                  <a:ext cx="4544" cy="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4" name="AutoShape 170"/>
                <p:cNvCxnSpPr>
                  <a:cxnSpLocks noChangeShapeType="1"/>
                </p:cNvCxnSpPr>
                <p:nvPr/>
              </p:nvCxnSpPr>
              <p:spPr bwMode="auto">
                <a:xfrm>
                  <a:off x="284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5" name="AutoShape 171"/>
                <p:cNvCxnSpPr>
                  <a:cxnSpLocks noChangeShapeType="1"/>
                </p:cNvCxnSpPr>
                <p:nvPr/>
              </p:nvCxnSpPr>
              <p:spPr bwMode="auto">
                <a:xfrm>
                  <a:off x="568" y="0"/>
                  <a:ext cx="0" cy="4544"/>
                </a:xfrm>
                <a:prstGeom prst="straightConnector1">
                  <a:avLst/>
                </a:prstGeom>
                <a:grpFill/>
                <a:ln w="1905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xtLst/>
              </p:spPr>
            </p:cxnSp>
            <p:cxnSp>
              <p:nvCxnSpPr>
                <p:cNvPr id="66" name="AutoShape 172"/>
                <p:cNvCxnSpPr>
                  <a:cxnSpLocks noChangeShapeType="1"/>
                </p:cNvCxnSpPr>
                <p:nvPr/>
              </p:nvCxnSpPr>
              <p:spPr bwMode="auto">
                <a:xfrm>
                  <a:off x="852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7" name="AutoShape 173"/>
                <p:cNvCxnSpPr>
                  <a:cxnSpLocks noChangeShapeType="1"/>
                </p:cNvCxnSpPr>
                <p:nvPr/>
              </p:nvCxnSpPr>
              <p:spPr bwMode="auto">
                <a:xfrm>
                  <a:off x="1136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8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1439" y="-39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69" name="AutoShape 175"/>
                <p:cNvCxnSpPr>
                  <a:cxnSpLocks noChangeShapeType="1"/>
                </p:cNvCxnSpPr>
                <p:nvPr/>
              </p:nvCxnSpPr>
              <p:spPr bwMode="auto">
                <a:xfrm>
                  <a:off x="1704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/>
              </p:spPr>
            </p:cxnSp>
            <p:cxnSp>
              <p:nvCxnSpPr>
                <p:cNvPr id="70" name="AutoShape 176"/>
                <p:cNvCxnSpPr>
                  <a:cxnSpLocks noChangeShapeType="1"/>
                </p:cNvCxnSpPr>
                <p:nvPr/>
              </p:nvCxnSpPr>
              <p:spPr bwMode="auto">
                <a:xfrm>
                  <a:off x="1988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1" name="AutoShape 177"/>
                <p:cNvCxnSpPr>
                  <a:cxnSpLocks noChangeShapeType="1"/>
                </p:cNvCxnSpPr>
                <p:nvPr/>
              </p:nvCxnSpPr>
              <p:spPr bwMode="auto">
                <a:xfrm>
                  <a:off x="2272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/>
              </p:spPr>
            </p:cxnSp>
            <p:cxnSp>
              <p:nvCxnSpPr>
                <p:cNvPr id="72" name="AutoShape 178"/>
                <p:cNvCxnSpPr>
                  <a:cxnSpLocks noChangeShapeType="1"/>
                </p:cNvCxnSpPr>
                <p:nvPr/>
              </p:nvCxnSpPr>
              <p:spPr bwMode="auto">
                <a:xfrm>
                  <a:off x="2556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3" name="AutoShape 179"/>
                <p:cNvCxnSpPr>
                  <a:cxnSpLocks noChangeShapeType="1"/>
                </p:cNvCxnSpPr>
                <p:nvPr/>
              </p:nvCxnSpPr>
              <p:spPr bwMode="auto">
                <a:xfrm>
                  <a:off x="2840" y="0"/>
                  <a:ext cx="0" cy="4544"/>
                </a:xfrm>
                <a:prstGeom prst="straightConnector1">
                  <a:avLst/>
                </a:prstGeom>
                <a:grpFill/>
                <a:ln w="1905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xtLst/>
              </p:spPr>
            </p:cxnSp>
            <p:cxnSp>
              <p:nvCxnSpPr>
                <p:cNvPr id="74" name="AutoShape 180"/>
                <p:cNvCxnSpPr>
                  <a:cxnSpLocks noChangeShapeType="1"/>
                </p:cNvCxnSpPr>
                <p:nvPr/>
              </p:nvCxnSpPr>
              <p:spPr bwMode="auto">
                <a:xfrm>
                  <a:off x="3141" y="16"/>
                  <a:ext cx="0" cy="4528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5" name="AutoShape 181"/>
                <p:cNvCxnSpPr>
                  <a:cxnSpLocks noChangeShapeType="1"/>
                </p:cNvCxnSpPr>
                <p:nvPr/>
              </p:nvCxnSpPr>
              <p:spPr bwMode="auto">
                <a:xfrm>
                  <a:off x="3408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6" name="AutoShape 182"/>
                <p:cNvCxnSpPr>
                  <a:cxnSpLocks noChangeShapeType="1"/>
                </p:cNvCxnSpPr>
                <p:nvPr/>
              </p:nvCxnSpPr>
              <p:spPr bwMode="auto">
                <a:xfrm>
                  <a:off x="3692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7" name="AutoShape 183"/>
                <p:cNvCxnSpPr>
                  <a:cxnSpLocks noChangeShapeType="1"/>
                </p:cNvCxnSpPr>
                <p:nvPr/>
              </p:nvCxnSpPr>
              <p:spPr bwMode="auto">
                <a:xfrm>
                  <a:off x="3976" y="0"/>
                  <a:ext cx="0" cy="4544"/>
                </a:xfrm>
                <a:prstGeom prst="straightConnector1">
                  <a:avLst/>
                </a:prstGeom>
                <a:grpFill/>
                <a:ln w="1905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  <a:extLst/>
              </p:spPr>
            </p:cxnSp>
            <p:cxnSp>
              <p:nvCxnSpPr>
                <p:cNvPr id="78" name="AutoShape 184"/>
                <p:cNvCxnSpPr>
                  <a:cxnSpLocks noChangeShapeType="1"/>
                </p:cNvCxnSpPr>
                <p:nvPr/>
              </p:nvCxnSpPr>
              <p:spPr bwMode="auto">
                <a:xfrm>
                  <a:off x="4260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79" name="AutoShape 185"/>
                <p:cNvCxnSpPr>
                  <a:cxnSpLocks noChangeShapeType="1"/>
                </p:cNvCxnSpPr>
                <p:nvPr/>
              </p:nvCxnSpPr>
              <p:spPr bwMode="auto">
                <a:xfrm>
                  <a:off x="4544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  <p:cxnSp>
              <p:nvCxnSpPr>
                <p:cNvPr id="80" name="AutoShape 174"/>
                <p:cNvCxnSpPr>
                  <a:cxnSpLocks noChangeShapeType="1"/>
                </p:cNvCxnSpPr>
                <p:nvPr/>
              </p:nvCxnSpPr>
              <p:spPr bwMode="auto">
                <a:xfrm>
                  <a:off x="0" y="0"/>
                  <a:ext cx="0" cy="4544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</p:cxnSp>
          </p:grpSp>
        </p:grpSp>
        <p:sp>
          <p:nvSpPr>
            <p:cNvPr id="82" name="Скругленный прямоугольник 81"/>
            <p:cNvSpPr/>
            <p:nvPr/>
          </p:nvSpPr>
          <p:spPr>
            <a:xfrm>
              <a:off x="1043608" y="3263160"/>
              <a:ext cx="3456384" cy="427576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2216995" y="5517232"/>
              <a:ext cx="2848833" cy="427576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02433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Группа 59"/>
          <p:cNvGrpSpPr/>
          <p:nvPr/>
        </p:nvGrpSpPr>
        <p:grpSpPr>
          <a:xfrm>
            <a:off x="4643250" y="1881886"/>
            <a:ext cx="4051945" cy="4392488"/>
            <a:chOff x="4643250" y="2060848"/>
            <a:chExt cx="4051945" cy="4392488"/>
          </a:xfrm>
        </p:grpSpPr>
        <p:sp>
          <p:nvSpPr>
            <p:cNvPr id="58" name="Скругленный прямоугольник 57"/>
            <p:cNvSpPr/>
            <p:nvPr/>
          </p:nvSpPr>
          <p:spPr>
            <a:xfrm>
              <a:off x="4643250" y="2060848"/>
              <a:ext cx="4051945" cy="4392488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tx2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tx2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4723094" y="2060848"/>
                  <a:ext cx="3816424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0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ru-RU" sz="20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ru-RU" sz="2000" b="1" i="1">
                              <a:latin typeface="Cambria Math"/>
                            </a:rPr>
                            <m:t>𝐜𝐨𝐬</m:t>
                          </m:r>
                        </m:fName>
                        <m:e>
                          <m:r>
                            <a:rPr lang="en-US" sz="2000" b="1" i="1">
                              <a:latin typeface="Cambria Math"/>
                            </a:rPr>
                            <m:t>𝒕</m:t>
                          </m:r>
                          <m:r>
                            <m:rPr>
                              <m:nor/>
                            </m:rPr>
                            <a:rPr lang="en-US" sz="2000" b="1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en-US" sz="2000" b="1" dirty="0">
                              <a:latin typeface="Times New Roman" pitchFamily="18" charset="0"/>
                              <a:ea typeface="Cambria Math" pitchFamily="18" charset="0"/>
                              <a:cs typeface="Times New Roman" pitchFamily="18" charset="0"/>
                            </a:rPr>
                            <m:t>&lt;</m:t>
                          </m:r>
                          <m:r>
                            <a:rPr lang="en-US" sz="2000" b="1" i="1" dirty="0" smtClean="0"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US" sz="2000" b="1" i="1">
                              <a:latin typeface="Cambria Math"/>
                            </a:rPr>
                            <m:t>𝒂</m:t>
                          </m:r>
                        </m:e>
                      </m:func>
                    </m:oMath>
                  </a14:m>
                  <a:r>
                    <a:rPr lang="ru-RU" sz="2000" b="1" dirty="0" smtClean="0">
                      <a:latin typeface="Times New Roman" pitchFamily="18" charset="0"/>
                      <a:cs typeface="Times New Roman" pitchFamily="18" charset="0"/>
                    </a:rPr>
                    <a:t>,</a:t>
                  </a:r>
                  <a:r>
                    <a:rPr lang="ru-RU" sz="2000" dirty="0" smtClean="0"/>
                    <a:t> </a:t>
                  </a:r>
                  <a:r>
                    <a:rPr lang="en-US" sz="2000" b="1" dirty="0" smtClean="0">
                      <a:latin typeface="Times New Roman" pitchFamily="18" charset="0"/>
                      <a:ea typeface="Cambria Math" pitchFamily="18" charset="0"/>
                      <a:cs typeface="Times New Roman" pitchFamily="18" charset="0"/>
                    </a:rPr>
                    <a:t>|</a:t>
                  </a:r>
                  <a14:m>
                    <m:oMath xmlns:m="http://schemas.openxmlformats.org/officeDocument/2006/math">
                      <m:r>
                        <a:rPr lang="en-US" sz="2000" b="1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Calibri"/>
                        </a:rPr>
                        <m:t>𝒂</m:t>
                      </m:r>
                    </m:oMath>
                  </a14:m>
                  <a:r>
                    <a:rPr lang="en-US" sz="2000" b="1" dirty="0" smtClean="0">
                      <a:latin typeface="Times New Roman" pitchFamily="18" charset="0"/>
                      <a:ea typeface="Cambria Math" pitchFamily="18" charset="0"/>
                      <a:cs typeface="Times New Roman" pitchFamily="18" charset="0"/>
                    </a:rPr>
                    <a:t>| &lt; 1,</a:t>
                  </a:r>
                  <a:endParaRPr lang="ru-RU" sz="2000" b="1" dirty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>
                            <a:latin typeface="Cambria Math"/>
                          </a:rPr>
                          <m:t>𝒂𝒓𝒄𝒄𝒐𝒔</m:t>
                        </m:r>
                        <m:r>
                          <a:rPr lang="en-US" sz="2000" b="1" i="1">
                            <a:latin typeface="Cambria Math"/>
                          </a:rPr>
                          <m:t> </m:t>
                        </m:r>
                        <m:r>
                          <a:rPr lang="en-US" sz="2000" b="1" i="1">
                            <a:latin typeface="Cambria Math"/>
                          </a:rPr>
                          <m:t>𝒂</m:t>
                        </m:r>
                        <m:r>
                          <a:rPr lang="en-US" sz="2000" b="1" i="1">
                            <a:latin typeface="Cambria Math"/>
                          </a:rPr>
                          <m:t> ˂ </m:t>
                        </m:r>
                        <m:r>
                          <a:rPr lang="en-US" sz="2000" b="1" i="1">
                            <a:latin typeface="Cambria Math"/>
                          </a:rPr>
                          <m:t>𝒕</m:t>
                        </m:r>
                        <m:r>
                          <a:rPr lang="en-US" sz="2000" b="1" i="1">
                            <a:latin typeface="Cambria Math"/>
                          </a:rPr>
                          <m:t> ˂ </m:t>
                        </m:r>
                        <m:r>
                          <a:rPr lang="en-US" sz="2000" b="1" i="1">
                            <a:latin typeface="Cambria Math"/>
                          </a:rPr>
                          <m:t>𝟐</m:t>
                        </m:r>
                        <m:r>
                          <a:rPr lang="en-US" sz="2000" b="1" i="1">
                            <a:latin typeface="Cambria Math"/>
                          </a:rPr>
                          <m:t>𝝅</m:t>
                        </m:r>
                        <m:r>
                          <a:rPr lang="ru-RU" sz="2000" b="1" i="1">
                            <a:latin typeface="Cambria Math"/>
                          </a:rPr>
                          <m:t>−</m:t>
                        </m:r>
                        <m:r>
                          <a:rPr lang="en-US" sz="2000" b="1" i="1">
                            <a:latin typeface="Cambria Math"/>
                          </a:rPr>
                          <m:t>𝒂𝒓𝒄𝒄𝒐𝒔</m:t>
                        </m:r>
                        <m:r>
                          <a:rPr lang="en-US" sz="2000" b="1" i="1">
                            <a:latin typeface="Cambria Math"/>
                          </a:rPr>
                          <m:t> </m:t>
                        </m:r>
                        <m:r>
                          <a:rPr lang="en-US" sz="2000" b="1" i="1">
                            <a:latin typeface="Cambria Math"/>
                          </a:rPr>
                          <m:t>𝒂</m:t>
                        </m:r>
                        <m:r>
                          <m:rPr>
                            <m:nor/>
                          </m:rPr>
                          <a:rPr lang="ru-RU" sz="2000" b="1"/>
                          <m:t>.</m:t>
                        </m:r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23094" y="2060848"/>
                  <a:ext cx="3816424" cy="1015663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9" name="Группа 58"/>
          <p:cNvGrpSpPr/>
          <p:nvPr/>
        </p:nvGrpSpPr>
        <p:grpSpPr>
          <a:xfrm>
            <a:off x="426861" y="1861058"/>
            <a:ext cx="4051945" cy="4392488"/>
            <a:chOff x="467544" y="2060848"/>
            <a:chExt cx="4051945" cy="4392488"/>
          </a:xfrm>
        </p:grpSpPr>
        <p:sp>
          <p:nvSpPr>
            <p:cNvPr id="57" name="Скругленный прямоугольник 56"/>
            <p:cNvSpPr/>
            <p:nvPr/>
          </p:nvSpPr>
          <p:spPr>
            <a:xfrm>
              <a:off x="467544" y="2060848"/>
              <a:ext cx="4051945" cy="439248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2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2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984668" y="2060848"/>
                  <a:ext cx="3096344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0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ru-RU" sz="20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ru-RU" sz="2000" b="1" i="1">
                              <a:latin typeface="Cambria Math"/>
                            </a:rPr>
                            <m:t>𝐜𝐨𝐬</m:t>
                          </m:r>
                        </m:fName>
                        <m:e>
                          <m:r>
                            <a:rPr lang="en-US" sz="2000" b="1" i="1">
                              <a:latin typeface="Cambria Math"/>
                            </a:rPr>
                            <m:t>𝒕</m:t>
                          </m:r>
                          <m:r>
                            <a:rPr lang="en-US" sz="2000" b="1" i="1">
                              <a:latin typeface="Cambria Math"/>
                            </a:rPr>
                            <m:t> ˃ </m:t>
                          </m:r>
                          <m:r>
                            <a:rPr lang="en-US" sz="2000" b="1" i="1">
                              <a:latin typeface="Cambria Math"/>
                            </a:rPr>
                            <m:t>𝒂</m:t>
                          </m:r>
                        </m:e>
                      </m:func>
                    </m:oMath>
                  </a14:m>
                  <a:r>
                    <a:rPr lang="ru-RU" sz="2000" b="1" dirty="0" smtClean="0">
                      <a:latin typeface="Times New Roman" pitchFamily="18" charset="0"/>
                      <a:cs typeface="Times New Roman" pitchFamily="18" charset="0"/>
                    </a:rPr>
                    <a:t>,</a:t>
                  </a:r>
                  <a:r>
                    <a:rPr lang="ru-RU" sz="2000" dirty="0" smtClean="0"/>
                    <a:t> </a:t>
                  </a:r>
                  <a:r>
                    <a:rPr lang="en-US" sz="2000" b="1" dirty="0" smtClean="0">
                      <a:latin typeface="Times New Roman" pitchFamily="18" charset="0"/>
                      <a:ea typeface="Cambria Math" pitchFamily="18" charset="0"/>
                      <a:cs typeface="Times New Roman" pitchFamily="18" charset="0"/>
                    </a:rPr>
                    <a:t>|</a:t>
                  </a:r>
                  <a14:m>
                    <m:oMath xmlns:m="http://schemas.openxmlformats.org/officeDocument/2006/math">
                      <m:r>
                        <a:rPr lang="en-US" sz="2000" b="1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Calibri"/>
                        </a:rPr>
                        <m:t>𝒂</m:t>
                      </m:r>
                    </m:oMath>
                  </a14:m>
                  <a:r>
                    <a:rPr lang="en-US" sz="2000" b="1" dirty="0" smtClean="0">
                      <a:latin typeface="Times New Roman" pitchFamily="18" charset="0"/>
                      <a:ea typeface="Cambria Math" pitchFamily="18" charset="0"/>
                      <a:cs typeface="Times New Roman" pitchFamily="18" charset="0"/>
                    </a:rPr>
                    <a:t>| &lt; 1,</a:t>
                  </a:r>
                  <a:endParaRPr lang="ru-RU" sz="2000" b="1" dirty="0">
                    <a:latin typeface="Times New Roman" pitchFamily="18" charset="0"/>
                    <a:ea typeface="Cambria Math" pitchFamily="18" charset="0"/>
                    <a:cs typeface="Times New Roman" pitchFamily="18" charset="0"/>
                  </a:endParaRPr>
                </a:p>
                <a:p>
                  <a:pPr algn="ctr"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>
                            <a:latin typeface="Cambria Math"/>
                          </a:rPr>
                          <m:t>− </m:t>
                        </m:r>
                        <m:r>
                          <a:rPr lang="en-US" sz="2000" b="1" i="1">
                            <a:latin typeface="Cambria Math"/>
                          </a:rPr>
                          <m:t>𝒂𝒓𝒄𝒄𝒐𝒔</m:t>
                        </m:r>
                        <m:r>
                          <a:rPr lang="en-US" sz="2000" b="1" i="1">
                            <a:latin typeface="Cambria Math"/>
                          </a:rPr>
                          <m:t> </m:t>
                        </m:r>
                        <m:r>
                          <a:rPr lang="en-US" sz="2000" b="1" i="1">
                            <a:latin typeface="Cambria Math"/>
                          </a:rPr>
                          <m:t>𝒂</m:t>
                        </m:r>
                        <m:r>
                          <a:rPr lang="en-US" sz="2000" b="1" i="1">
                            <a:latin typeface="Cambria Math"/>
                          </a:rPr>
                          <m:t> ˂ </m:t>
                        </m:r>
                        <m:r>
                          <a:rPr lang="en-US" sz="2000" b="1" i="1">
                            <a:latin typeface="Cambria Math"/>
                          </a:rPr>
                          <m:t>𝒕</m:t>
                        </m:r>
                        <m:r>
                          <a:rPr lang="en-US" sz="2000" b="1" i="1">
                            <a:latin typeface="Cambria Math"/>
                          </a:rPr>
                          <m:t> ˂ </m:t>
                        </m:r>
                        <m:r>
                          <a:rPr lang="en-US" sz="2000" b="1" i="1">
                            <a:latin typeface="Cambria Math"/>
                          </a:rPr>
                          <m:t>𝒂𝒓𝒄𝒄𝒐𝒔</m:t>
                        </m:r>
                        <m:r>
                          <a:rPr lang="en-US" sz="2000" b="1" i="1">
                            <a:latin typeface="Cambria Math"/>
                          </a:rPr>
                          <m:t> </m:t>
                        </m:r>
                        <m:r>
                          <a:rPr lang="en-US" sz="2000" b="1" i="1">
                            <a:latin typeface="Cambria Math"/>
                          </a:rPr>
                          <m:t>𝒂</m:t>
                        </m:r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4668" y="2060848"/>
                  <a:ext cx="3096344" cy="1015663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31. </a:t>
                </a: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Решение неравенств</a:t>
                </a:r>
                <a:b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</a:b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ru-RU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cap="none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</a:t>
                </a:r>
                <a:r>
                  <a:rPr lang="ru-RU" sz="2800" b="1" i="1" cap="none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ru-RU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cap="none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 </a:t>
                </a:r>
                <a:r>
                  <a:rPr lang="ru-RU" sz="2800" b="1" i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4"/>
                <a:stretch>
                  <a:fillRect t="-1176" b="-123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Группа 2"/>
          <p:cNvGrpSpPr/>
          <p:nvPr/>
        </p:nvGrpSpPr>
        <p:grpSpPr>
          <a:xfrm>
            <a:off x="1046998" y="3597490"/>
            <a:ext cx="3020945" cy="2536825"/>
            <a:chOff x="0" y="0"/>
            <a:chExt cx="3021585" cy="2537099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0"/>
              <a:ext cx="3021585" cy="2537099"/>
              <a:chOff x="0" y="0"/>
              <a:chExt cx="3021585" cy="2537099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0" y="0"/>
                <a:ext cx="3021585" cy="2537099"/>
                <a:chOff x="0" y="0"/>
                <a:chExt cx="3021585" cy="2537099"/>
              </a:xfrm>
            </p:grpSpPr>
            <p:grpSp>
              <p:nvGrpSpPr>
                <p:cNvPr id="9" name="Группа 8"/>
                <p:cNvGrpSpPr/>
                <p:nvPr/>
              </p:nvGrpSpPr>
              <p:grpSpPr>
                <a:xfrm>
                  <a:off x="0" y="0"/>
                  <a:ext cx="3021585" cy="2537099"/>
                  <a:chOff x="0" y="0"/>
                  <a:chExt cx="3021585" cy="2537099"/>
                </a:xfrm>
              </p:grpSpPr>
              <p:sp>
                <p:nvSpPr>
                  <p:cNvPr id="18" name="Полилиния 17"/>
                  <p:cNvSpPr/>
                  <p:nvPr/>
                </p:nvSpPr>
                <p:spPr>
                  <a:xfrm>
                    <a:off x="1811547" y="431321"/>
                    <a:ext cx="535999" cy="1773141"/>
                  </a:xfrm>
                  <a:custGeom>
                    <a:avLst/>
                    <a:gdLst>
                      <a:gd name="connsiteX0" fmla="*/ 7951 w 535999"/>
                      <a:gd name="connsiteY0" fmla="*/ 1773141 h 1773141"/>
                      <a:gd name="connsiteX1" fmla="*/ 95416 w 535999"/>
                      <a:gd name="connsiteY1" fmla="*/ 1733385 h 1773141"/>
                      <a:gd name="connsiteX2" fmla="*/ 182880 w 535999"/>
                      <a:gd name="connsiteY2" fmla="*/ 1669774 h 1773141"/>
                      <a:gd name="connsiteX3" fmla="*/ 254442 w 535999"/>
                      <a:gd name="connsiteY3" fmla="*/ 1590261 h 1773141"/>
                      <a:gd name="connsiteX4" fmla="*/ 341906 w 535999"/>
                      <a:gd name="connsiteY4" fmla="*/ 1502797 h 1773141"/>
                      <a:gd name="connsiteX5" fmla="*/ 389614 w 535999"/>
                      <a:gd name="connsiteY5" fmla="*/ 1423284 h 1773141"/>
                      <a:gd name="connsiteX6" fmla="*/ 429370 w 535999"/>
                      <a:gd name="connsiteY6" fmla="*/ 1335820 h 1773141"/>
                      <a:gd name="connsiteX7" fmla="*/ 477078 w 535999"/>
                      <a:gd name="connsiteY7" fmla="*/ 1224501 h 1773141"/>
                      <a:gd name="connsiteX8" fmla="*/ 508883 w 535999"/>
                      <a:gd name="connsiteY8" fmla="*/ 1121134 h 1773141"/>
                      <a:gd name="connsiteX9" fmla="*/ 524786 w 535999"/>
                      <a:gd name="connsiteY9" fmla="*/ 985962 h 1773141"/>
                      <a:gd name="connsiteX10" fmla="*/ 532737 w 535999"/>
                      <a:gd name="connsiteY10" fmla="*/ 866693 h 1773141"/>
                      <a:gd name="connsiteX11" fmla="*/ 532737 w 535999"/>
                      <a:gd name="connsiteY11" fmla="*/ 771277 h 1773141"/>
                      <a:gd name="connsiteX12" fmla="*/ 492981 w 535999"/>
                      <a:gd name="connsiteY12" fmla="*/ 628154 h 1773141"/>
                      <a:gd name="connsiteX13" fmla="*/ 461176 w 535999"/>
                      <a:gd name="connsiteY13" fmla="*/ 516835 h 1773141"/>
                      <a:gd name="connsiteX14" fmla="*/ 421419 w 535999"/>
                      <a:gd name="connsiteY14" fmla="*/ 429371 h 1773141"/>
                      <a:gd name="connsiteX15" fmla="*/ 373711 w 535999"/>
                      <a:gd name="connsiteY15" fmla="*/ 357809 h 1773141"/>
                      <a:gd name="connsiteX16" fmla="*/ 318052 w 535999"/>
                      <a:gd name="connsiteY16" fmla="*/ 278296 h 1773141"/>
                      <a:gd name="connsiteX17" fmla="*/ 254442 w 535999"/>
                      <a:gd name="connsiteY17" fmla="*/ 206734 h 1773141"/>
                      <a:gd name="connsiteX18" fmla="*/ 159026 w 535999"/>
                      <a:gd name="connsiteY18" fmla="*/ 119270 h 1773141"/>
                      <a:gd name="connsiteX19" fmla="*/ 111318 w 535999"/>
                      <a:gd name="connsiteY19" fmla="*/ 71562 h 1773141"/>
                      <a:gd name="connsiteX20" fmla="*/ 71562 w 535999"/>
                      <a:gd name="connsiteY20" fmla="*/ 47708 h 1773141"/>
                      <a:gd name="connsiteX21" fmla="*/ 0 w 535999"/>
                      <a:gd name="connsiteY21" fmla="*/ 0 h 1773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535999" h="1773141">
                        <a:moveTo>
                          <a:pt x="7951" y="1773141"/>
                        </a:moveTo>
                        <a:cubicBezTo>
                          <a:pt x="37106" y="1761877"/>
                          <a:pt x="66261" y="1750613"/>
                          <a:pt x="95416" y="1733385"/>
                        </a:cubicBezTo>
                        <a:cubicBezTo>
                          <a:pt x="124571" y="1716157"/>
                          <a:pt x="156376" y="1693628"/>
                          <a:pt x="182880" y="1669774"/>
                        </a:cubicBezTo>
                        <a:cubicBezTo>
                          <a:pt x="209384" y="1645920"/>
                          <a:pt x="227938" y="1618090"/>
                          <a:pt x="254442" y="1590261"/>
                        </a:cubicBezTo>
                        <a:cubicBezTo>
                          <a:pt x="280946" y="1562432"/>
                          <a:pt x="319377" y="1530627"/>
                          <a:pt x="341906" y="1502797"/>
                        </a:cubicBezTo>
                        <a:cubicBezTo>
                          <a:pt x="364435" y="1474967"/>
                          <a:pt x="375037" y="1451113"/>
                          <a:pt x="389614" y="1423284"/>
                        </a:cubicBezTo>
                        <a:cubicBezTo>
                          <a:pt x="404191" y="1395454"/>
                          <a:pt x="414793" y="1368951"/>
                          <a:pt x="429370" y="1335820"/>
                        </a:cubicBezTo>
                        <a:cubicBezTo>
                          <a:pt x="443947" y="1302689"/>
                          <a:pt x="463826" y="1260282"/>
                          <a:pt x="477078" y="1224501"/>
                        </a:cubicBezTo>
                        <a:cubicBezTo>
                          <a:pt x="490330" y="1188720"/>
                          <a:pt x="500932" y="1160890"/>
                          <a:pt x="508883" y="1121134"/>
                        </a:cubicBezTo>
                        <a:cubicBezTo>
                          <a:pt x="516834" y="1081378"/>
                          <a:pt x="520810" y="1028369"/>
                          <a:pt x="524786" y="985962"/>
                        </a:cubicBezTo>
                        <a:cubicBezTo>
                          <a:pt x="528762" y="943555"/>
                          <a:pt x="531412" y="902474"/>
                          <a:pt x="532737" y="866693"/>
                        </a:cubicBezTo>
                        <a:cubicBezTo>
                          <a:pt x="534062" y="830912"/>
                          <a:pt x="539363" y="811033"/>
                          <a:pt x="532737" y="771277"/>
                        </a:cubicBezTo>
                        <a:cubicBezTo>
                          <a:pt x="526111" y="731521"/>
                          <a:pt x="504908" y="670561"/>
                          <a:pt x="492981" y="628154"/>
                        </a:cubicBezTo>
                        <a:cubicBezTo>
                          <a:pt x="481054" y="585747"/>
                          <a:pt x="473103" y="549965"/>
                          <a:pt x="461176" y="516835"/>
                        </a:cubicBezTo>
                        <a:cubicBezTo>
                          <a:pt x="449249" y="483705"/>
                          <a:pt x="435996" y="455875"/>
                          <a:pt x="421419" y="429371"/>
                        </a:cubicBezTo>
                        <a:cubicBezTo>
                          <a:pt x="406842" y="402867"/>
                          <a:pt x="390939" y="382988"/>
                          <a:pt x="373711" y="357809"/>
                        </a:cubicBezTo>
                        <a:cubicBezTo>
                          <a:pt x="356483" y="332630"/>
                          <a:pt x="337930" y="303475"/>
                          <a:pt x="318052" y="278296"/>
                        </a:cubicBezTo>
                        <a:cubicBezTo>
                          <a:pt x="298174" y="253117"/>
                          <a:pt x="280946" y="233238"/>
                          <a:pt x="254442" y="206734"/>
                        </a:cubicBezTo>
                        <a:cubicBezTo>
                          <a:pt x="227938" y="180230"/>
                          <a:pt x="182880" y="141799"/>
                          <a:pt x="159026" y="119270"/>
                        </a:cubicBezTo>
                        <a:cubicBezTo>
                          <a:pt x="135172" y="96741"/>
                          <a:pt x="125895" y="83489"/>
                          <a:pt x="111318" y="71562"/>
                        </a:cubicBezTo>
                        <a:cubicBezTo>
                          <a:pt x="96741" y="59635"/>
                          <a:pt x="90115" y="59635"/>
                          <a:pt x="71562" y="47708"/>
                        </a:cubicBezTo>
                        <a:cubicBezTo>
                          <a:pt x="53009" y="35781"/>
                          <a:pt x="10602" y="6626"/>
                          <a:pt x="0" y="0"/>
                        </a:cubicBezTo>
                      </a:path>
                    </a:pathLst>
                  </a:custGeom>
                  <a:ln w="28575">
                    <a:solidFill>
                      <a:srgbClr val="FF0000"/>
                    </a:solidFill>
                  </a:ln>
                  <a:effectLst>
                    <a:glow rad="228600">
                      <a:schemeClr val="accent2">
                        <a:satMod val="175000"/>
                        <a:alpha val="40000"/>
                      </a:schemeClr>
                    </a:glo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grpSp>
                <p:nvGrpSpPr>
                  <p:cNvPr id="19" name="Группа 18"/>
                  <p:cNvGrpSpPr/>
                  <p:nvPr/>
                </p:nvGrpSpPr>
                <p:grpSpPr>
                  <a:xfrm>
                    <a:off x="0" y="0"/>
                    <a:ext cx="3021585" cy="2537099"/>
                    <a:chOff x="0" y="0"/>
                    <a:chExt cx="3021585" cy="2537099"/>
                  </a:xfrm>
                </p:grpSpPr>
                <p:sp>
                  <p:nvSpPr>
                    <p:cNvPr id="20" name="Овал 19"/>
                    <p:cNvSpPr/>
                    <p:nvPr/>
                  </p:nvSpPr>
                  <p:spPr>
                    <a:xfrm>
                      <a:off x="301924" y="310551"/>
                      <a:ext cx="2051050" cy="2019632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1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285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cxnSp>
                  <p:nvCxnSpPr>
                    <p:cNvPr id="21" name="Прямая со стрелкой 20"/>
                    <p:cNvCxnSpPr/>
                    <p:nvPr/>
                  </p:nvCxnSpPr>
                  <p:spPr>
                    <a:xfrm flipV="1">
                      <a:off x="0" y="1311215"/>
                      <a:ext cx="2790825" cy="15240"/>
                    </a:xfrm>
                    <a:prstGeom prst="straightConnector1">
                      <a:avLst/>
                    </a:prstGeom>
                    <a:ln w="285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Прямая со стрелкой 21"/>
                    <p:cNvCxnSpPr/>
                    <p:nvPr/>
                  </p:nvCxnSpPr>
                  <p:spPr>
                    <a:xfrm flipV="1">
                      <a:off x="1311215" y="17253"/>
                      <a:ext cx="0" cy="2519846"/>
                    </a:xfrm>
                    <a:prstGeom prst="straightConnector1">
                      <a:avLst/>
                    </a:prstGeom>
                    <a:ln w="285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" name="Поле 2520"/>
                    <p:cNvSpPr txBox="1"/>
                    <p:nvPr/>
                  </p:nvSpPr>
                  <p:spPr>
                    <a:xfrm>
                      <a:off x="1311215" y="0"/>
                      <a:ext cx="349885" cy="43688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ea typeface="Calibri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4" name="Поле 2521"/>
                    <p:cNvSpPr txBox="1"/>
                    <p:nvPr/>
                  </p:nvSpPr>
                  <p:spPr>
                    <a:xfrm>
                      <a:off x="2536166" y="1009290"/>
                      <a:ext cx="349885" cy="43688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ea typeface="Calibri"/>
                          <a:cs typeface="Times New Roman"/>
                        </a:rPr>
                        <a:t>х</a:t>
                      </a:r>
                      <a:endParaRPr lang="ru-RU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5" name="Поле 2523"/>
                    <p:cNvSpPr txBox="1"/>
                    <p:nvPr/>
                  </p:nvSpPr>
                  <p:spPr>
                    <a:xfrm>
                      <a:off x="1069675" y="1061049"/>
                      <a:ext cx="349912" cy="437322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6" name="Поле 2539"/>
                    <p:cNvSpPr txBox="1"/>
                    <p:nvPr/>
                  </p:nvSpPr>
                  <p:spPr>
                    <a:xfrm>
                      <a:off x="1552754" y="1069675"/>
                      <a:ext cx="349912" cy="437322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i="1">
                          <a:effectLst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7" name="Поле 2540"/>
                    <p:cNvSpPr txBox="1"/>
                    <p:nvPr/>
                  </p:nvSpPr>
                  <p:spPr>
                    <a:xfrm>
                      <a:off x="1759787" y="189781"/>
                      <a:ext cx="1126263" cy="43688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i="1" dirty="0" err="1">
                          <a:effectLst/>
                          <a:ea typeface="Calibri"/>
                          <a:cs typeface="Times New Roman"/>
                        </a:rPr>
                        <a:t>arccos</a:t>
                      </a:r>
                      <a:r>
                        <a:rPr lang="en-US" sz="1600" b="1" i="1" dirty="0">
                          <a:effectLst/>
                          <a:ea typeface="Calibri"/>
                          <a:cs typeface="Times New Roman"/>
                        </a:rPr>
                        <a:t> a</a:t>
                      </a:r>
                      <a:endParaRPr lang="ru-RU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8" name="Поле 2541"/>
                    <p:cNvSpPr txBox="1"/>
                    <p:nvPr/>
                  </p:nvSpPr>
                  <p:spPr>
                    <a:xfrm>
                      <a:off x="1759787" y="2061713"/>
                      <a:ext cx="1261798" cy="43688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i="1" dirty="0">
                          <a:effectLst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US" sz="1600" b="1" i="1" dirty="0" err="1">
                          <a:effectLst/>
                          <a:ea typeface="Calibri"/>
                          <a:cs typeface="Times New Roman"/>
                        </a:rPr>
                        <a:t>arccos</a:t>
                      </a:r>
                      <a:r>
                        <a:rPr lang="en-US" sz="1600" b="1" i="1" dirty="0">
                          <a:effectLst/>
                          <a:ea typeface="Calibri"/>
                          <a:cs typeface="Times New Roman"/>
                        </a:rPr>
                        <a:t> a</a:t>
                      </a:r>
                      <a:endParaRPr lang="ru-RU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9" name="Поле 2587"/>
                    <p:cNvSpPr txBox="1"/>
                    <p:nvPr/>
                  </p:nvSpPr>
                  <p:spPr>
                    <a:xfrm>
                      <a:off x="2294626" y="1061049"/>
                      <a:ext cx="349885" cy="43688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p:grpSp>
            </p:grp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 flipV="1">
                  <a:off x="1828800" y="1224951"/>
                  <a:ext cx="63500" cy="10287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Прямая соединительная линия 10"/>
                <p:cNvCxnSpPr/>
                <p:nvPr/>
              </p:nvCxnSpPr>
              <p:spPr>
                <a:xfrm flipV="1">
                  <a:off x="1889185" y="1224951"/>
                  <a:ext cx="55245" cy="8699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flipV="1">
                  <a:off x="1949570" y="1224951"/>
                  <a:ext cx="63500" cy="8699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 flipV="1">
                  <a:off x="2009954" y="1224951"/>
                  <a:ext cx="54610" cy="8699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 flipV="1">
                  <a:off x="2070339" y="1224951"/>
                  <a:ext cx="54610" cy="8699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 flipV="1">
                  <a:off x="2122098" y="1224951"/>
                  <a:ext cx="70485" cy="8699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 flipV="1">
                  <a:off x="2173856" y="1224951"/>
                  <a:ext cx="62865" cy="9461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 flipV="1">
                  <a:off x="2234241" y="1224951"/>
                  <a:ext cx="62865" cy="9461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Поле 2524"/>
              <p:cNvSpPr txBox="1"/>
              <p:nvPr/>
            </p:nvSpPr>
            <p:spPr>
              <a:xfrm>
                <a:off x="1656271" y="258792"/>
                <a:ext cx="349912" cy="437322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400" b="1">
                    <a:effectLst/>
                    <a:ea typeface="Calibri"/>
                    <a:cs typeface="Calibri"/>
                  </a:rPr>
                  <a:t>•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8" name="Поле 2525"/>
              <p:cNvSpPr txBox="1"/>
              <p:nvPr/>
            </p:nvSpPr>
            <p:spPr>
              <a:xfrm>
                <a:off x="1656271" y="2061713"/>
                <a:ext cx="286274" cy="325562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400" b="1">
                    <a:effectLst/>
                    <a:ea typeface="Calibri"/>
                    <a:cs typeface="Calibri"/>
                  </a:rPr>
                  <a:t>•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</p:grpSp>
        <p:cxnSp>
          <p:nvCxnSpPr>
            <p:cNvPr id="5" name="Прямая соединительная линия 4"/>
            <p:cNvCxnSpPr/>
            <p:nvPr/>
          </p:nvCxnSpPr>
          <p:spPr>
            <a:xfrm>
              <a:off x="1811547" y="17253"/>
              <a:ext cx="0" cy="25196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5114823" y="3579922"/>
            <a:ext cx="3345608" cy="2658746"/>
            <a:chOff x="0" y="0"/>
            <a:chExt cx="3345860" cy="2659120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0" y="0"/>
              <a:ext cx="3345860" cy="2659120"/>
              <a:chOff x="0" y="0"/>
              <a:chExt cx="3345860" cy="2659120"/>
            </a:xfrm>
          </p:grpSpPr>
          <p:grpSp>
            <p:nvGrpSpPr>
              <p:cNvPr id="33" name="Группа 32"/>
              <p:cNvGrpSpPr/>
              <p:nvPr/>
            </p:nvGrpSpPr>
            <p:grpSpPr>
              <a:xfrm>
                <a:off x="267419" y="370936"/>
                <a:ext cx="2068303" cy="2034333"/>
                <a:chOff x="0" y="0"/>
                <a:chExt cx="2068303" cy="2034333"/>
              </a:xfrm>
            </p:grpSpPr>
            <p:grpSp>
              <p:nvGrpSpPr>
                <p:cNvPr id="46" name="Группа 45"/>
                <p:cNvGrpSpPr/>
                <p:nvPr/>
              </p:nvGrpSpPr>
              <p:grpSpPr>
                <a:xfrm>
                  <a:off x="0" y="0"/>
                  <a:ext cx="2068303" cy="2034333"/>
                  <a:chOff x="0" y="0"/>
                  <a:chExt cx="2068303" cy="2034333"/>
                </a:xfrm>
              </p:grpSpPr>
              <p:grpSp>
                <p:nvGrpSpPr>
                  <p:cNvPr id="48" name="Группа 47"/>
                  <p:cNvGrpSpPr/>
                  <p:nvPr/>
                </p:nvGrpSpPr>
                <p:grpSpPr>
                  <a:xfrm>
                    <a:off x="0" y="0"/>
                    <a:ext cx="1480443" cy="2034333"/>
                    <a:chOff x="0" y="0"/>
                    <a:chExt cx="1480443" cy="2034333"/>
                  </a:xfrm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</a:effectLst>
                </p:grpSpPr>
                <p:sp>
                  <p:nvSpPr>
                    <p:cNvPr id="50" name="Полилиния 49"/>
                    <p:cNvSpPr/>
                    <p:nvPr/>
                  </p:nvSpPr>
                  <p:spPr>
                    <a:xfrm>
                      <a:off x="1026543" y="0"/>
                      <a:ext cx="445273" cy="103367"/>
                    </a:xfrm>
                    <a:custGeom>
                      <a:avLst/>
                      <a:gdLst>
                        <a:gd name="connsiteX0" fmla="*/ 0 w 445273"/>
                        <a:gd name="connsiteY0" fmla="*/ 0 h 103367"/>
                        <a:gd name="connsiteX1" fmla="*/ 143124 w 445273"/>
                        <a:gd name="connsiteY1" fmla="*/ 7952 h 103367"/>
                        <a:gd name="connsiteX2" fmla="*/ 254442 w 445273"/>
                        <a:gd name="connsiteY2" fmla="*/ 23854 h 103367"/>
                        <a:gd name="connsiteX3" fmla="*/ 445273 w 445273"/>
                        <a:gd name="connsiteY3" fmla="*/ 103367 h 1033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45273" h="103367">
                          <a:moveTo>
                            <a:pt x="0" y="0"/>
                          </a:moveTo>
                          <a:cubicBezTo>
                            <a:pt x="50358" y="1988"/>
                            <a:pt x="100717" y="3976"/>
                            <a:pt x="143124" y="7952"/>
                          </a:cubicBezTo>
                          <a:cubicBezTo>
                            <a:pt x="185531" y="11928"/>
                            <a:pt x="204084" y="7952"/>
                            <a:pt x="254442" y="23854"/>
                          </a:cubicBezTo>
                          <a:cubicBezTo>
                            <a:pt x="304800" y="39756"/>
                            <a:pt x="375036" y="71561"/>
                            <a:pt x="445273" y="103367"/>
                          </a:cubicBezTo>
                        </a:path>
                      </a:pathLst>
                    </a:custGeom>
                    <a:ln w="28575">
                      <a:solidFill>
                        <a:srgbClr val="00B050"/>
                      </a:solidFill>
                    </a:ln>
                    <a:effectLst>
                      <a:glow rad="101600">
                        <a:schemeClr val="accent3">
                          <a:satMod val="175000"/>
                          <a:alpha val="40000"/>
                        </a:schemeClr>
                      </a:glow>
                    </a:effectLst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" name="Полилиния 50"/>
                    <p:cNvSpPr/>
                    <p:nvPr/>
                  </p:nvSpPr>
                  <p:spPr>
                    <a:xfrm>
                      <a:off x="1035170" y="1915064"/>
                      <a:ext cx="445273" cy="119269"/>
                    </a:xfrm>
                    <a:custGeom>
                      <a:avLst/>
                      <a:gdLst>
                        <a:gd name="connsiteX0" fmla="*/ 0 w 445273"/>
                        <a:gd name="connsiteY0" fmla="*/ 119269 h 119269"/>
                        <a:gd name="connsiteX1" fmla="*/ 166977 w 445273"/>
                        <a:gd name="connsiteY1" fmla="*/ 87464 h 119269"/>
                        <a:gd name="connsiteX2" fmla="*/ 333954 w 445273"/>
                        <a:gd name="connsiteY2" fmla="*/ 47707 h 119269"/>
                        <a:gd name="connsiteX3" fmla="*/ 445273 w 445273"/>
                        <a:gd name="connsiteY3" fmla="*/ 0 h 1192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45273" h="119269">
                          <a:moveTo>
                            <a:pt x="0" y="119269"/>
                          </a:moveTo>
                          <a:cubicBezTo>
                            <a:pt x="55659" y="109330"/>
                            <a:pt x="111318" y="99391"/>
                            <a:pt x="166977" y="87464"/>
                          </a:cubicBezTo>
                          <a:cubicBezTo>
                            <a:pt x="222636" y="75537"/>
                            <a:pt x="287571" y="62284"/>
                            <a:pt x="333954" y="47707"/>
                          </a:cubicBezTo>
                          <a:cubicBezTo>
                            <a:pt x="380337" y="33130"/>
                            <a:pt x="412805" y="16565"/>
                            <a:pt x="445273" y="0"/>
                          </a:cubicBezTo>
                        </a:path>
                      </a:pathLst>
                    </a:custGeom>
                    <a:ln w="28575">
                      <a:solidFill>
                        <a:srgbClr val="00B050"/>
                      </a:solidFill>
                    </a:ln>
                    <a:effectLst>
                      <a:glow rad="101600">
                        <a:schemeClr val="accent3">
                          <a:satMod val="175000"/>
                          <a:alpha val="40000"/>
                        </a:schemeClr>
                      </a:glow>
                    </a:effectLst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" name="Полилиния 51"/>
                    <p:cNvSpPr/>
                    <p:nvPr/>
                  </p:nvSpPr>
                  <p:spPr>
                    <a:xfrm>
                      <a:off x="0" y="0"/>
                      <a:ext cx="1051614" cy="2019631"/>
                    </a:xfrm>
                    <a:custGeom>
                      <a:avLst/>
                      <a:gdLst>
                        <a:gd name="connsiteX0" fmla="*/ 1051614 w 1051614"/>
                        <a:gd name="connsiteY0" fmla="*/ 0 h 2019631"/>
                        <a:gd name="connsiteX1" fmla="*/ 813075 w 1051614"/>
                        <a:gd name="connsiteY1" fmla="*/ 31805 h 2019631"/>
                        <a:gd name="connsiteX2" fmla="*/ 598390 w 1051614"/>
                        <a:gd name="connsiteY2" fmla="*/ 95415 h 2019631"/>
                        <a:gd name="connsiteX3" fmla="*/ 375753 w 1051614"/>
                        <a:gd name="connsiteY3" fmla="*/ 238539 h 2019631"/>
                        <a:gd name="connsiteX4" fmla="*/ 208776 w 1051614"/>
                        <a:gd name="connsiteY4" fmla="*/ 413468 h 2019631"/>
                        <a:gd name="connsiteX5" fmla="*/ 73604 w 1051614"/>
                        <a:gd name="connsiteY5" fmla="*/ 659958 h 2019631"/>
                        <a:gd name="connsiteX6" fmla="*/ 17945 w 1051614"/>
                        <a:gd name="connsiteY6" fmla="*/ 898497 h 2019631"/>
                        <a:gd name="connsiteX7" fmla="*/ 2042 w 1051614"/>
                        <a:gd name="connsiteY7" fmla="*/ 1049572 h 2019631"/>
                        <a:gd name="connsiteX8" fmla="*/ 57701 w 1051614"/>
                        <a:gd name="connsiteY8" fmla="*/ 1304014 h 2019631"/>
                        <a:gd name="connsiteX9" fmla="*/ 184922 w 1051614"/>
                        <a:gd name="connsiteY9" fmla="*/ 1574358 h 2019631"/>
                        <a:gd name="connsiteX10" fmla="*/ 280338 w 1051614"/>
                        <a:gd name="connsiteY10" fmla="*/ 1693628 h 2019631"/>
                        <a:gd name="connsiteX11" fmla="*/ 447315 w 1051614"/>
                        <a:gd name="connsiteY11" fmla="*/ 1836751 h 2019631"/>
                        <a:gd name="connsiteX12" fmla="*/ 614292 w 1051614"/>
                        <a:gd name="connsiteY12" fmla="*/ 1932167 h 2019631"/>
                        <a:gd name="connsiteX13" fmla="*/ 797172 w 1051614"/>
                        <a:gd name="connsiteY13" fmla="*/ 1987826 h 2019631"/>
                        <a:gd name="connsiteX14" fmla="*/ 1051614 w 1051614"/>
                        <a:gd name="connsiteY14" fmla="*/ 2019631 h 20196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051614" h="2019631">
                          <a:moveTo>
                            <a:pt x="1051614" y="0"/>
                          </a:moveTo>
                          <a:cubicBezTo>
                            <a:pt x="970113" y="7951"/>
                            <a:pt x="888612" y="15903"/>
                            <a:pt x="813075" y="31805"/>
                          </a:cubicBezTo>
                          <a:cubicBezTo>
                            <a:pt x="737538" y="47707"/>
                            <a:pt x="671277" y="60959"/>
                            <a:pt x="598390" y="95415"/>
                          </a:cubicBezTo>
                          <a:cubicBezTo>
                            <a:pt x="525503" y="129871"/>
                            <a:pt x="440689" y="185530"/>
                            <a:pt x="375753" y="238539"/>
                          </a:cubicBezTo>
                          <a:cubicBezTo>
                            <a:pt x="310817" y="291548"/>
                            <a:pt x="259134" y="343232"/>
                            <a:pt x="208776" y="413468"/>
                          </a:cubicBezTo>
                          <a:cubicBezTo>
                            <a:pt x="158418" y="483704"/>
                            <a:pt x="105409" y="579120"/>
                            <a:pt x="73604" y="659958"/>
                          </a:cubicBezTo>
                          <a:cubicBezTo>
                            <a:pt x="41799" y="740796"/>
                            <a:pt x="29872" y="833561"/>
                            <a:pt x="17945" y="898497"/>
                          </a:cubicBezTo>
                          <a:cubicBezTo>
                            <a:pt x="6018" y="963433"/>
                            <a:pt x="-4584" y="981986"/>
                            <a:pt x="2042" y="1049572"/>
                          </a:cubicBezTo>
                          <a:cubicBezTo>
                            <a:pt x="8668" y="1117158"/>
                            <a:pt x="27221" y="1216550"/>
                            <a:pt x="57701" y="1304014"/>
                          </a:cubicBezTo>
                          <a:cubicBezTo>
                            <a:pt x="88181" y="1391478"/>
                            <a:pt x="147816" y="1509422"/>
                            <a:pt x="184922" y="1574358"/>
                          </a:cubicBezTo>
                          <a:cubicBezTo>
                            <a:pt x="222028" y="1639294"/>
                            <a:pt x="236606" y="1649896"/>
                            <a:pt x="280338" y="1693628"/>
                          </a:cubicBezTo>
                          <a:cubicBezTo>
                            <a:pt x="324070" y="1737360"/>
                            <a:pt x="391656" y="1796995"/>
                            <a:pt x="447315" y="1836751"/>
                          </a:cubicBezTo>
                          <a:cubicBezTo>
                            <a:pt x="502974" y="1876507"/>
                            <a:pt x="555982" y="1906988"/>
                            <a:pt x="614292" y="1932167"/>
                          </a:cubicBezTo>
                          <a:cubicBezTo>
                            <a:pt x="672602" y="1957346"/>
                            <a:pt x="724285" y="1973249"/>
                            <a:pt x="797172" y="1987826"/>
                          </a:cubicBezTo>
                          <a:cubicBezTo>
                            <a:pt x="870059" y="2002403"/>
                            <a:pt x="960836" y="2011017"/>
                            <a:pt x="1051614" y="2019631"/>
                          </a:cubicBezTo>
                        </a:path>
                      </a:pathLst>
                    </a:custGeom>
                    <a:ln w="28575">
                      <a:solidFill>
                        <a:srgbClr val="00B050"/>
                      </a:solidFill>
                    </a:ln>
                    <a:effectLst>
                      <a:glow rad="1397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49" name="Овал 48"/>
                  <p:cNvSpPr/>
                  <p:nvPr/>
                </p:nvSpPr>
                <p:spPr>
                  <a:xfrm>
                    <a:off x="17253" y="8626"/>
                    <a:ext cx="2051050" cy="201963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  <a:shade val="30000"/>
                          <a:satMod val="115000"/>
                        </a:schemeClr>
                      </a:gs>
                      <a:gs pos="50000">
                        <a:schemeClr val="accent4">
                          <a:lumMod val="20000"/>
                          <a:lumOff val="80000"/>
                          <a:shade val="67500"/>
                          <a:satMod val="115000"/>
                        </a:schemeClr>
                      </a:gs>
                      <a:gs pos="100000">
                        <a:schemeClr val="accent4">
                          <a:lumMod val="20000"/>
                          <a:lumOff val="80000"/>
                          <a:shade val="100000"/>
                          <a:satMod val="11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47" name="Левая круглая скобка 46"/>
                <p:cNvSpPr/>
                <p:nvPr/>
              </p:nvSpPr>
              <p:spPr>
                <a:xfrm rot="5400000" flipV="1">
                  <a:off x="725988" y="242885"/>
                  <a:ext cx="96646" cy="1439715"/>
                </a:xfrm>
                <a:prstGeom prst="leftBracket">
                  <a:avLst/>
                </a:prstGeom>
                <a:pattFill prst="wdUpDiag">
                  <a:fgClr>
                    <a:schemeClr val="tx1"/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34" name="Поле 2538"/>
              <p:cNvSpPr txBox="1"/>
              <p:nvPr/>
            </p:nvSpPr>
            <p:spPr>
              <a:xfrm>
                <a:off x="1061049" y="1069675"/>
                <a:ext cx="349885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400" b="1">
                    <a:effectLst/>
                    <a:ea typeface="Calibri"/>
                    <a:cs typeface="Times New Roman"/>
                  </a:rPr>
                  <a:t>0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cxnSp>
            <p:nvCxnSpPr>
              <p:cNvPr id="35" name="Прямая со стрелкой 34"/>
              <p:cNvCxnSpPr/>
              <p:nvPr/>
            </p:nvCxnSpPr>
            <p:spPr>
              <a:xfrm flipV="1">
                <a:off x="0" y="1380226"/>
                <a:ext cx="2766060" cy="762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Поле 2549"/>
              <p:cNvSpPr txBox="1"/>
              <p:nvPr/>
            </p:nvSpPr>
            <p:spPr>
              <a:xfrm>
                <a:off x="1682151" y="1130060"/>
                <a:ext cx="349885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600" b="1" i="1">
                    <a:effectLst/>
                    <a:ea typeface="Calibri"/>
                    <a:cs typeface="Times New Roman"/>
                  </a:rPr>
                  <a:t>а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37" name="Поле 2551"/>
              <p:cNvSpPr txBox="1"/>
              <p:nvPr/>
            </p:nvSpPr>
            <p:spPr>
              <a:xfrm>
                <a:off x="2544792" y="1069675"/>
                <a:ext cx="349885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600" b="1">
                    <a:effectLst/>
                    <a:ea typeface="Calibri"/>
                    <a:cs typeface="Times New Roman"/>
                  </a:rPr>
                  <a:t>х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38" name="Поле 2552"/>
              <p:cNvSpPr txBox="1"/>
              <p:nvPr/>
            </p:nvSpPr>
            <p:spPr>
              <a:xfrm>
                <a:off x="1302589" y="0"/>
                <a:ext cx="349885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600" b="1">
                    <a:effectLst/>
                    <a:ea typeface="Calibri"/>
                    <a:cs typeface="Times New Roman"/>
                  </a:rPr>
                  <a:t>у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1742536" y="77638"/>
                <a:ext cx="0" cy="251968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Поле 2582"/>
              <p:cNvSpPr txBox="1"/>
              <p:nvPr/>
            </p:nvSpPr>
            <p:spPr>
              <a:xfrm>
                <a:off x="1604513" y="319177"/>
                <a:ext cx="349912" cy="437322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400" b="1">
                    <a:effectLst/>
                    <a:ea typeface="Calibri"/>
                    <a:cs typeface="Calibri"/>
                  </a:rPr>
                  <a:t>•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1" name="Поле 2583"/>
              <p:cNvSpPr txBox="1"/>
              <p:nvPr/>
            </p:nvSpPr>
            <p:spPr>
              <a:xfrm>
                <a:off x="1604513" y="2130724"/>
                <a:ext cx="349912" cy="437322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400" b="1">
                    <a:effectLst/>
                    <a:ea typeface="Calibri"/>
                    <a:cs typeface="Calibri"/>
                  </a:rPr>
                  <a:t>•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2" name="Поле 2584"/>
              <p:cNvSpPr txBox="1"/>
              <p:nvPr/>
            </p:nvSpPr>
            <p:spPr>
              <a:xfrm>
                <a:off x="1716656" y="250166"/>
                <a:ext cx="1059719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600" b="1" i="1" dirty="0" err="1">
                    <a:effectLst/>
                    <a:ea typeface="Calibri"/>
                    <a:cs typeface="Times New Roman"/>
                  </a:rPr>
                  <a:t>arccos</a:t>
                </a:r>
                <a:r>
                  <a:rPr lang="en-US" sz="1600" b="1" i="1" dirty="0">
                    <a:effectLst/>
                    <a:ea typeface="Calibri"/>
                    <a:cs typeface="Times New Roman"/>
                  </a:rPr>
                  <a:t> a</a:t>
                </a:r>
                <a:endParaRPr lang="ru-RU" sz="11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3" name="Поле 2585"/>
              <p:cNvSpPr txBox="1"/>
              <p:nvPr/>
            </p:nvSpPr>
            <p:spPr>
              <a:xfrm>
                <a:off x="1716656" y="2182483"/>
                <a:ext cx="1629204" cy="476637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600" b="1" i="1" dirty="0">
                    <a:effectLst/>
                    <a:ea typeface="Calibri"/>
                    <a:cs typeface="Times New Roman"/>
                  </a:rPr>
                  <a:t>2</a:t>
                </a:r>
                <a:r>
                  <a:rPr lang="en-US" sz="1600" b="1" i="1" dirty="0">
                    <a:effectLst/>
                    <a:ea typeface="Calibri"/>
                    <a:cs typeface="Calibri"/>
                  </a:rPr>
                  <a:t>π</a:t>
                </a:r>
                <a:r>
                  <a:rPr lang="en-US" sz="1600" b="1" i="1" dirty="0">
                    <a:effectLst/>
                    <a:ea typeface="Calibri"/>
                    <a:cs typeface="Times New Roman"/>
                  </a:rPr>
                  <a:t>- </a:t>
                </a:r>
                <a:r>
                  <a:rPr lang="en-US" sz="1600" b="1" i="1" dirty="0" err="1">
                    <a:effectLst/>
                    <a:ea typeface="Calibri"/>
                    <a:cs typeface="Times New Roman"/>
                  </a:rPr>
                  <a:t>arccos</a:t>
                </a:r>
                <a:r>
                  <a:rPr lang="en-US" sz="1600" b="1" i="1" dirty="0">
                    <a:effectLst/>
                    <a:ea typeface="Calibri"/>
                    <a:cs typeface="Times New Roman"/>
                  </a:rPr>
                  <a:t> a</a:t>
                </a:r>
                <a:endParaRPr lang="ru-RU" sz="11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4" name="Поле 2586"/>
              <p:cNvSpPr txBox="1"/>
              <p:nvPr/>
            </p:nvSpPr>
            <p:spPr>
              <a:xfrm>
                <a:off x="2260121" y="1328468"/>
                <a:ext cx="516255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600" b="1">
                    <a:effectLst/>
                    <a:ea typeface="Calibri"/>
                    <a:cs typeface="Times New Roman"/>
                  </a:rPr>
                  <a:t>2</a:t>
                </a:r>
                <a:r>
                  <a:rPr lang="en-US" sz="1600" b="1">
                    <a:effectLst/>
                    <a:ea typeface="Calibri"/>
                    <a:cs typeface="Calibri"/>
                  </a:rPr>
                  <a:t>π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5" name="Поле 2588"/>
              <p:cNvSpPr txBox="1"/>
              <p:nvPr/>
            </p:nvSpPr>
            <p:spPr>
              <a:xfrm>
                <a:off x="2260121" y="1130060"/>
                <a:ext cx="349885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600" b="1">
                    <a:effectLst/>
                    <a:ea typeface="Calibri"/>
                    <a:cs typeface="Times New Roman"/>
                  </a:rPr>
                  <a:t>0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</p:grpSp>
        <p:cxnSp>
          <p:nvCxnSpPr>
            <p:cNvPr id="32" name="Прямая со стрелкой 31"/>
            <p:cNvCxnSpPr/>
            <p:nvPr/>
          </p:nvCxnSpPr>
          <p:spPr>
            <a:xfrm flipV="1">
              <a:off x="1319841" y="86264"/>
              <a:ext cx="0" cy="251984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595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32. </a:t>
                </a: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Решение неравенств</a:t>
                </a:r>
                <a:b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</a:br>
                <a:r>
                  <a:rPr lang="ru-RU" sz="28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i="0" cap="none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ru-RU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&gt; </a:t>
                </a:r>
                <a:r>
                  <a:rPr lang="ru-RU" sz="2800" b="1" i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 и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800" b="1" i="0" cap="none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ru-RU" sz="2800" b="1" i="1" cap="none">
                            <a:solidFill>
                              <a:srgbClr val="7030A0"/>
                            </a:solidFill>
                            <a:latin typeface="Cambria Math"/>
                          </a:rPr>
                          <m:t>х</m:t>
                        </m:r>
                      </m:e>
                    </m:func>
                  </m:oMath>
                </a14:m>
                <a:r>
                  <a:rPr lang="ru-RU" sz="2800" b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&lt; </a:t>
                </a:r>
                <a:r>
                  <a:rPr lang="ru-RU" sz="2800" b="1" i="1" cap="none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endParaRPr lang="ru-RU" sz="28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1176" b="-123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6" name="Группа 75"/>
          <p:cNvGrpSpPr/>
          <p:nvPr/>
        </p:nvGrpSpPr>
        <p:grpSpPr>
          <a:xfrm>
            <a:off x="255312" y="1849276"/>
            <a:ext cx="4248472" cy="4464496"/>
            <a:chOff x="323528" y="1556792"/>
            <a:chExt cx="4248472" cy="4464496"/>
          </a:xfrm>
        </p:grpSpPr>
        <p:sp>
          <p:nvSpPr>
            <p:cNvPr id="73" name="Скругленный прямоугольник 72"/>
            <p:cNvSpPr/>
            <p:nvPr/>
          </p:nvSpPr>
          <p:spPr>
            <a:xfrm>
              <a:off x="323528" y="1577375"/>
              <a:ext cx="4248472" cy="4443913"/>
            </a:xfrm>
            <a:prstGeom prst="roundRect">
              <a:avLst/>
            </a:prstGeom>
            <a:gradFill flip="none" rotWithShape="1">
              <a:gsLst>
                <a:gs pos="0">
                  <a:schemeClr val="bg2">
                    <a:lumMod val="90000"/>
                    <a:shade val="30000"/>
                    <a:satMod val="115000"/>
                  </a:schemeClr>
                </a:gs>
                <a:gs pos="50000">
                  <a:schemeClr val="bg2">
                    <a:lumMod val="90000"/>
                    <a:shade val="67500"/>
                    <a:satMod val="115000"/>
                  </a:schemeClr>
                </a:gs>
                <a:gs pos="100000">
                  <a:schemeClr val="bg2">
                    <a:lumMod val="9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9" name="Группа 18"/>
            <p:cNvGrpSpPr/>
            <p:nvPr/>
          </p:nvGrpSpPr>
          <p:grpSpPr>
            <a:xfrm>
              <a:off x="483224" y="2782542"/>
              <a:ext cx="3888293" cy="2829860"/>
              <a:chOff x="-116540" y="0"/>
              <a:chExt cx="3437926" cy="2580005"/>
            </a:xfrm>
          </p:grpSpPr>
          <p:grpSp>
            <p:nvGrpSpPr>
              <p:cNvPr id="20" name="Группа 19"/>
              <p:cNvGrpSpPr/>
              <p:nvPr/>
            </p:nvGrpSpPr>
            <p:grpSpPr>
              <a:xfrm>
                <a:off x="-116540" y="0"/>
                <a:ext cx="3437926" cy="2580005"/>
                <a:chOff x="-116554" y="0"/>
                <a:chExt cx="3438336" cy="2597483"/>
              </a:xfrm>
            </p:grpSpPr>
            <p:grpSp>
              <p:nvGrpSpPr>
                <p:cNvPr id="22" name="Группа 21"/>
                <p:cNvGrpSpPr/>
                <p:nvPr/>
              </p:nvGrpSpPr>
              <p:grpSpPr>
                <a:xfrm>
                  <a:off x="621102" y="362309"/>
                  <a:ext cx="2051050" cy="2027926"/>
                  <a:chOff x="0" y="0"/>
                  <a:chExt cx="2051050" cy="2027926"/>
                </a:xfrm>
              </p:grpSpPr>
              <p:sp>
                <p:nvSpPr>
                  <p:cNvPr id="35" name="Полилиния 34"/>
                  <p:cNvSpPr/>
                  <p:nvPr/>
                </p:nvSpPr>
                <p:spPr>
                  <a:xfrm>
                    <a:off x="86264" y="0"/>
                    <a:ext cx="1868556" cy="596348"/>
                  </a:xfrm>
                  <a:custGeom>
                    <a:avLst/>
                    <a:gdLst>
                      <a:gd name="connsiteX0" fmla="*/ 0 w 1868556"/>
                      <a:gd name="connsiteY0" fmla="*/ 588397 h 596348"/>
                      <a:gd name="connsiteX1" fmla="*/ 79513 w 1868556"/>
                      <a:gd name="connsiteY1" fmla="*/ 453225 h 596348"/>
                      <a:gd name="connsiteX2" fmla="*/ 254441 w 1868556"/>
                      <a:gd name="connsiteY2" fmla="*/ 262393 h 596348"/>
                      <a:gd name="connsiteX3" fmla="*/ 453224 w 1868556"/>
                      <a:gd name="connsiteY3" fmla="*/ 119270 h 596348"/>
                      <a:gd name="connsiteX4" fmla="*/ 659958 w 1868556"/>
                      <a:gd name="connsiteY4" fmla="*/ 39757 h 596348"/>
                      <a:gd name="connsiteX5" fmla="*/ 930302 w 1868556"/>
                      <a:gd name="connsiteY5" fmla="*/ 0 h 596348"/>
                      <a:gd name="connsiteX6" fmla="*/ 1192695 w 1868556"/>
                      <a:gd name="connsiteY6" fmla="*/ 39757 h 596348"/>
                      <a:gd name="connsiteX7" fmla="*/ 1431234 w 1868556"/>
                      <a:gd name="connsiteY7" fmla="*/ 135172 h 596348"/>
                      <a:gd name="connsiteX8" fmla="*/ 1630017 w 1868556"/>
                      <a:gd name="connsiteY8" fmla="*/ 286247 h 596348"/>
                      <a:gd name="connsiteX9" fmla="*/ 1757238 w 1868556"/>
                      <a:gd name="connsiteY9" fmla="*/ 437322 h 596348"/>
                      <a:gd name="connsiteX10" fmla="*/ 1868556 w 1868556"/>
                      <a:gd name="connsiteY10" fmla="*/ 596348 h 596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68556" h="596348">
                        <a:moveTo>
                          <a:pt x="0" y="588397"/>
                        </a:moveTo>
                        <a:cubicBezTo>
                          <a:pt x="18553" y="547978"/>
                          <a:pt x="37106" y="507559"/>
                          <a:pt x="79513" y="453225"/>
                        </a:cubicBezTo>
                        <a:cubicBezTo>
                          <a:pt x="121920" y="398891"/>
                          <a:pt x="192156" y="318052"/>
                          <a:pt x="254441" y="262393"/>
                        </a:cubicBezTo>
                        <a:cubicBezTo>
                          <a:pt x="316726" y="206734"/>
                          <a:pt x="385638" y="156376"/>
                          <a:pt x="453224" y="119270"/>
                        </a:cubicBezTo>
                        <a:cubicBezTo>
                          <a:pt x="520810" y="82164"/>
                          <a:pt x="580445" y="59635"/>
                          <a:pt x="659958" y="39757"/>
                        </a:cubicBezTo>
                        <a:cubicBezTo>
                          <a:pt x="739471" y="19879"/>
                          <a:pt x="841513" y="0"/>
                          <a:pt x="930302" y="0"/>
                        </a:cubicBezTo>
                        <a:cubicBezTo>
                          <a:pt x="1019091" y="0"/>
                          <a:pt x="1109206" y="17228"/>
                          <a:pt x="1192695" y="39757"/>
                        </a:cubicBezTo>
                        <a:cubicBezTo>
                          <a:pt x="1276184" y="62286"/>
                          <a:pt x="1358347" y="94090"/>
                          <a:pt x="1431234" y="135172"/>
                        </a:cubicBezTo>
                        <a:cubicBezTo>
                          <a:pt x="1504121" y="176254"/>
                          <a:pt x="1575683" y="235889"/>
                          <a:pt x="1630017" y="286247"/>
                        </a:cubicBezTo>
                        <a:cubicBezTo>
                          <a:pt x="1684351" y="336605"/>
                          <a:pt x="1717482" y="385639"/>
                          <a:pt x="1757238" y="437322"/>
                        </a:cubicBezTo>
                        <a:cubicBezTo>
                          <a:pt x="1796994" y="489005"/>
                          <a:pt x="1853979" y="569844"/>
                          <a:pt x="1868556" y="596348"/>
                        </a:cubicBezTo>
                      </a:path>
                    </a:pathLst>
                  </a:custGeom>
                  <a:ln w="28575">
                    <a:solidFill>
                      <a:srgbClr val="C00000"/>
                    </a:solidFill>
                  </a:ln>
                  <a:effectLst>
                    <a:glow rad="228600">
                      <a:schemeClr val="accent2">
                        <a:satMod val="175000"/>
                        <a:alpha val="40000"/>
                      </a:schemeClr>
                    </a:glo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6" name="Овал 35"/>
                  <p:cNvSpPr/>
                  <p:nvPr/>
                </p:nvSpPr>
                <p:spPr>
                  <a:xfrm>
                    <a:off x="0" y="8626"/>
                    <a:ext cx="2051050" cy="201930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20000"/>
                          <a:lumOff val="8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20000"/>
                          <a:lumOff val="8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20000"/>
                          <a:lumOff val="80000"/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cxnSp>
              <p:nvCxnSpPr>
                <p:cNvPr id="23" name="Прямая со стрелкой 22"/>
                <p:cNvCxnSpPr/>
                <p:nvPr/>
              </p:nvCxnSpPr>
              <p:spPr>
                <a:xfrm flipV="1">
                  <a:off x="1647645" y="77637"/>
                  <a:ext cx="0" cy="2519846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 стрелкой 23"/>
                <p:cNvCxnSpPr/>
                <p:nvPr/>
              </p:nvCxnSpPr>
              <p:spPr>
                <a:xfrm flipV="1">
                  <a:off x="327804" y="1362973"/>
                  <a:ext cx="2790825" cy="1524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Поле 2471"/>
                <p:cNvSpPr txBox="1"/>
                <p:nvPr/>
              </p:nvSpPr>
              <p:spPr>
                <a:xfrm>
                  <a:off x="2855343" y="1061049"/>
                  <a:ext cx="349885" cy="43688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600" b="1">
                      <a:effectLst/>
                      <a:ea typeface="Calibri"/>
                      <a:cs typeface="Times New Roman"/>
                    </a:rPr>
                    <a:t>х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6" name="Поле 2472"/>
                <p:cNvSpPr txBox="1"/>
                <p:nvPr/>
              </p:nvSpPr>
              <p:spPr>
                <a:xfrm>
                  <a:off x="1621766" y="0"/>
                  <a:ext cx="349885" cy="43688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600" b="1">
                      <a:effectLst/>
                      <a:ea typeface="Calibri"/>
                      <a:cs typeface="Times New Roman"/>
                    </a:rPr>
                    <a:t>у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7" name="Поле 2477"/>
                <p:cNvSpPr txBox="1"/>
                <p:nvPr/>
              </p:nvSpPr>
              <p:spPr>
                <a:xfrm>
                  <a:off x="1414732" y="690113"/>
                  <a:ext cx="258445" cy="28448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600" b="1" i="1">
                      <a:effectLst/>
                      <a:ea typeface="Calibri"/>
                      <a:cs typeface="Times New Roman"/>
                    </a:rPr>
                    <a:t>а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8" name="Поле 2478"/>
                <p:cNvSpPr txBox="1"/>
                <p:nvPr/>
              </p:nvSpPr>
              <p:spPr>
                <a:xfrm>
                  <a:off x="1397479" y="1112807"/>
                  <a:ext cx="349885" cy="43688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600" b="1">
                      <a:effectLst/>
                      <a:ea typeface="Calibri"/>
                      <a:cs typeface="Times New Roman"/>
                    </a:rPr>
                    <a:t>0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9" name="Поле 2485"/>
                <p:cNvSpPr txBox="1"/>
                <p:nvPr/>
              </p:nvSpPr>
              <p:spPr>
                <a:xfrm>
                  <a:off x="577970" y="802256"/>
                  <a:ext cx="349912" cy="437322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400" b="1">
                      <a:effectLst/>
                      <a:ea typeface="Calibri"/>
                      <a:cs typeface="Calibri"/>
                    </a:rPr>
                    <a:t>•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30" name="Поле 2486"/>
                <p:cNvSpPr txBox="1"/>
                <p:nvPr/>
              </p:nvSpPr>
              <p:spPr>
                <a:xfrm>
                  <a:off x="2432649" y="810883"/>
                  <a:ext cx="349912" cy="437322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400" b="1">
                      <a:effectLst/>
                      <a:ea typeface="Calibri"/>
                      <a:cs typeface="Calibri"/>
                    </a:rPr>
                    <a:t>•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31" name="Поле 2361"/>
                <p:cNvSpPr txBox="1"/>
                <p:nvPr/>
              </p:nvSpPr>
              <p:spPr>
                <a:xfrm>
                  <a:off x="2432648" y="621102"/>
                  <a:ext cx="889134" cy="43688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600" b="1" i="1" dirty="0">
                      <a:effectLst/>
                      <a:ea typeface="Calibri"/>
                      <a:cs typeface="Times New Roman"/>
                    </a:rPr>
                    <a:t>arcsin a</a:t>
                  </a:r>
                  <a:endParaRPr lang="ru-RU" sz="11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32" name="Поле 104"/>
                <p:cNvSpPr txBox="1"/>
                <p:nvPr/>
              </p:nvSpPr>
              <p:spPr>
                <a:xfrm>
                  <a:off x="-116554" y="646981"/>
                  <a:ext cx="1108424" cy="47625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600" b="1" i="1" dirty="0">
                      <a:effectLst/>
                      <a:ea typeface="Calibri"/>
                      <a:cs typeface="Calibri"/>
                    </a:rPr>
                    <a:t>π</a:t>
                  </a:r>
                  <a:r>
                    <a:rPr lang="en-US" sz="1600" b="1" i="1" dirty="0">
                      <a:effectLst/>
                      <a:ea typeface="Calibri"/>
                      <a:cs typeface="Times New Roman"/>
                    </a:rPr>
                    <a:t>- arcsin a</a:t>
                  </a:r>
                  <a:endParaRPr lang="ru-RU" sz="11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33" name="Поле 2134"/>
                <p:cNvSpPr txBox="1"/>
                <p:nvPr/>
              </p:nvSpPr>
              <p:spPr>
                <a:xfrm>
                  <a:off x="2613804" y="1121434"/>
                  <a:ext cx="349885" cy="43688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600" b="1">
                      <a:effectLst/>
                      <a:ea typeface="Calibri"/>
                      <a:cs typeface="Times New Roman"/>
                    </a:rPr>
                    <a:t>0</a:t>
                  </a:r>
                  <a:endParaRPr lang="ru-RU" sz="1100">
                    <a:effectLst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>
                  <a:off x="327804" y="966158"/>
                  <a:ext cx="279060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Левая круглая скобка 20"/>
              <p:cNvSpPr/>
              <p:nvPr/>
            </p:nvSpPr>
            <p:spPr>
              <a:xfrm>
                <a:off x="1656272" y="379563"/>
                <a:ext cx="90883" cy="572643"/>
              </a:xfrm>
              <a:prstGeom prst="leftBracket">
                <a:avLst/>
              </a:prstGeom>
              <a:pattFill prst="wdDnDiag">
                <a:fgClr>
                  <a:schemeClr val="tx1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/>
                <p:cNvSpPr txBox="1"/>
                <p:nvPr/>
              </p:nvSpPr>
              <p:spPr>
                <a:xfrm>
                  <a:off x="888061" y="1556792"/>
                  <a:ext cx="3385548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0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ru-RU" sz="2000" b="1" i="1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000" b="1" i="1">
                              <a:latin typeface="Cambria Math"/>
                            </a:rPr>
                            <m:t>𝒕</m:t>
                          </m:r>
                          <m:r>
                            <a:rPr lang="en-US" sz="2000" b="1" i="1">
                              <a:latin typeface="Cambria Math"/>
                            </a:rPr>
                            <m:t> ˃ </m:t>
                          </m:r>
                          <m:r>
                            <a:rPr lang="en-US" sz="2000" b="1" i="1">
                              <a:latin typeface="Cambria Math"/>
                            </a:rPr>
                            <m:t>𝒂</m:t>
                          </m:r>
                        </m:e>
                      </m:func>
                    </m:oMath>
                  </a14:m>
                  <a:r>
                    <a:rPr lang="ru-RU" sz="2000" b="1" dirty="0">
                      <a:latin typeface="Times New Roman" pitchFamily="18" charset="0"/>
                      <a:cs typeface="Times New Roman" pitchFamily="18" charset="0"/>
                    </a:rPr>
                    <a:t>,</a:t>
                  </a:r>
                  <a:r>
                    <a:rPr lang="ru-RU" sz="2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2000" b="1" dirty="0">
                      <a:latin typeface="Times New Roman" pitchFamily="18" charset="0"/>
                      <a:ea typeface="Cambria Math" pitchFamily="18" charset="0"/>
                      <a:cs typeface="Times New Roman" pitchFamily="18" charset="0"/>
                    </a:rPr>
                    <a:t>|</a:t>
                  </a:r>
                  <a14:m>
                    <m:oMath xmlns:m="http://schemas.openxmlformats.org/officeDocument/2006/math">
                      <m:r>
                        <a:rPr lang="en-US" sz="2000" b="1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Calibri"/>
                        </a:rPr>
                        <m:t>𝒂</m:t>
                      </m:r>
                    </m:oMath>
                  </a14:m>
                  <a:r>
                    <a:rPr lang="en-US" sz="2000" b="1" dirty="0">
                      <a:latin typeface="Times New Roman" pitchFamily="18" charset="0"/>
                      <a:ea typeface="Cambria Math" pitchFamily="18" charset="0"/>
                      <a:cs typeface="Times New Roman" pitchFamily="18" charset="0"/>
                    </a:rPr>
                    <a:t>| &lt; 1</a:t>
                  </a:r>
                  <a:r>
                    <a:rPr lang="en-US" sz="2000" b="1" dirty="0" smtClean="0">
                      <a:latin typeface="Times New Roman" pitchFamily="18" charset="0"/>
                      <a:ea typeface="Cambria Math" pitchFamily="18" charset="0"/>
                      <a:cs typeface="Times New Roman" pitchFamily="18" charset="0"/>
                    </a:rPr>
                    <a:t>,</a:t>
                  </a:r>
                  <a:endPara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r>
                        <a:rPr lang="en-US" sz="2000" b="1" i="1">
                          <a:latin typeface="Cambria Math"/>
                        </a:rPr>
                        <m:t>𝒂𝒓𝒄𝒔𝒊𝒏</m:t>
                      </m:r>
                      <m:r>
                        <a:rPr lang="en-US" sz="2000" b="1" i="1">
                          <a:latin typeface="Cambria Math"/>
                        </a:rPr>
                        <m:t> </m:t>
                      </m:r>
                      <m:r>
                        <a:rPr lang="en-US" sz="2000" b="1" i="1">
                          <a:latin typeface="Cambria Math"/>
                        </a:rPr>
                        <m:t>𝒂</m:t>
                      </m:r>
                      <m:r>
                        <a:rPr lang="en-US" sz="2000" b="1" i="1">
                          <a:latin typeface="Cambria Math"/>
                        </a:rPr>
                        <m:t> ˂ </m:t>
                      </m:r>
                      <m:r>
                        <a:rPr lang="en-US" sz="2000" b="1" i="1">
                          <a:latin typeface="Cambria Math"/>
                        </a:rPr>
                        <m:t>𝒕</m:t>
                      </m:r>
                      <m:r>
                        <a:rPr lang="en-US" sz="2000" b="1" i="1">
                          <a:latin typeface="Cambria Math"/>
                        </a:rPr>
                        <m:t> ˂ </m:t>
                      </m:r>
                      <m:r>
                        <a:rPr lang="en-US" sz="2000" b="1" i="1">
                          <a:latin typeface="Cambria Math"/>
                        </a:rPr>
                        <m:t>𝝅</m:t>
                      </m:r>
                      <m:r>
                        <a:rPr lang="en-US" sz="2000" b="1" i="1">
                          <a:latin typeface="Cambria Math"/>
                        </a:rPr>
                        <m:t>−</m:t>
                      </m:r>
                      <m:r>
                        <a:rPr lang="en-US" sz="2000" b="1" i="1">
                          <a:latin typeface="Cambria Math"/>
                        </a:rPr>
                        <m:t>𝒂𝒓𝒄𝒔𝒊𝒏</m:t>
                      </m:r>
                      <m:r>
                        <a:rPr lang="en-US" sz="2000" b="1" i="1">
                          <a:latin typeface="Cambria Math"/>
                        </a:rPr>
                        <m:t> </m:t>
                      </m:r>
                      <m:r>
                        <a:rPr lang="en-US" sz="2000" b="1" i="1">
                          <a:latin typeface="Cambria Math"/>
                        </a:rPr>
                        <m:t>𝒂</m:t>
                      </m:r>
                    </m:oMath>
                  </a14:m>
                  <a:r>
                    <a:rPr lang="en-US" sz="20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  <a:endPara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1" name="TextBox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8061" y="1556792"/>
                  <a:ext cx="3385548" cy="1015663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r="-1799" b="-41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5" name="Группа 74"/>
          <p:cNvGrpSpPr/>
          <p:nvPr/>
        </p:nvGrpSpPr>
        <p:grpSpPr>
          <a:xfrm>
            <a:off x="4624856" y="1773162"/>
            <a:ext cx="4248472" cy="4526918"/>
            <a:chOff x="4624856" y="1577375"/>
            <a:chExt cx="4248472" cy="4526918"/>
          </a:xfrm>
        </p:grpSpPr>
        <p:sp>
          <p:nvSpPr>
            <p:cNvPr id="74" name="Скругленный прямоугольник 73"/>
            <p:cNvSpPr/>
            <p:nvPr/>
          </p:nvSpPr>
          <p:spPr>
            <a:xfrm>
              <a:off x="4624856" y="1660380"/>
              <a:ext cx="4248472" cy="4443913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2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2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3" name="Группа 52"/>
            <p:cNvGrpSpPr/>
            <p:nvPr/>
          </p:nvGrpSpPr>
          <p:grpSpPr>
            <a:xfrm>
              <a:off x="4759886" y="2717762"/>
              <a:ext cx="3602689" cy="2878606"/>
              <a:chOff x="-76411" y="0"/>
              <a:chExt cx="3048727" cy="2580065"/>
            </a:xfrm>
          </p:grpSpPr>
          <p:grpSp>
            <p:nvGrpSpPr>
              <p:cNvPr id="54" name="Группа 53"/>
              <p:cNvGrpSpPr/>
              <p:nvPr/>
            </p:nvGrpSpPr>
            <p:grpSpPr>
              <a:xfrm>
                <a:off x="422695" y="370936"/>
                <a:ext cx="2051050" cy="2019300"/>
                <a:chOff x="0" y="0"/>
                <a:chExt cx="2051050" cy="2019300"/>
              </a:xfrm>
            </p:grpSpPr>
            <p:sp>
              <p:nvSpPr>
                <p:cNvPr id="69" name="Полилиния 68"/>
                <p:cNvSpPr/>
                <p:nvPr/>
              </p:nvSpPr>
              <p:spPr>
                <a:xfrm>
                  <a:off x="0" y="586597"/>
                  <a:ext cx="2045784" cy="1431310"/>
                </a:xfrm>
                <a:custGeom>
                  <a:avLst/>
                  <a:gdLst>
                    <a:gd name="connsiteX0" fmla="*/ 87465 w 2045784"/>
                    <a:gd name="connsiteY0" fmla="*/ 0 h 1431310"/>
                    <a:gd name="connsiteX1" fmla="*/ 15903 w 2045784"/>
                    <a:gd name="connsiteY1" fmla="*/ 198782 h 1431310"/>
                    <a:gd name="connsiteX2" fmla="*/ 0 w 2045784"/>
                    <a:gd name="connsiteY2" fmla="*/ 405516 h 1431310"/>
                    <a:gd name="connsiteX3" fmla="*/ 39757 w 2045784"/>
                    <a:gd name="connsiteY3" fmla="*/ 715617 h 1431310"/>
                    <a:gd name="connsiteX4" fmla="*/ 159027 w 2045784"/>
                    <a:gd name="connsiteY4" fmla="*/ 978010 h 1431310"/>
                    <a:gd name="connsiteX5" fmla="*/ 326004 w 2045784"/>
                    <a:gd name="connsiteY5" fmla="*/ 1160890 h 1431310"/>
                    <a:gd name="connsiteX6" fmla="*/ 516835 w 2045784"/>
                    <a:gd name="connsiteY6" fmla="*/ 1288111 h 1431310"/>
                    <a:gd name="connsiteX7" fmla="*/ 755374 w 2045784"/>
                    <a:gd name="connsiteY7" fmla="*/ 1383527 h 1431310"/>
                    <a:gd name="connsiteX8" fmla="*/ 1001865 w 2045784"/>
                    <a:gd name="connsiteY8" fmla="*/ 1431234 h 1431310"/>
                    <a:gd name="connsiteX9" fmla="*/ 1288112 w 2045784"/>
                    <a:gd name="connsiteY9" fmla="*/ 1391478 h 1431310"/>
                    <a:gd name="connsiteX10" fmla="*/ 1550505 w 2045784"/>
                    <a:gd name="connsiteY10" fmla="*/ 1280160 h 1431310"/>
                    <a:gd name="connsiteX11" fmla="*/ 1757239 w 2045784"/>
                    <a:gd name="connsiteY11" fmla="*/ 1113182 h 1431310"/>
                    <a:gd name="connsiteX12" fmla="*/ 1892411 w 2045784"/>
                    <a:gd name="connsiteY12" fmla="*/ 922351 h 1431310"/>
                    <a:gd name="connsiteX13" fmla="*/ 1995778 w 2045784"/>
                    <a:gd name="connsiteY13" fmla="*/ 723568 h 1431310"/>
                    <a:gd name="connsiteX14" fmla="*/ 2043486 w 2045784"/>
                    <a:gd name="connsiteY14" fmla="*/ 540688 h 1431310"/>
                    <a:gd name="connsiteX15" fmla="*/ 2035534 w 2045784"/>
                    <a:gd name="connsiteY15" fmla="*/ 357808 h 1431310"/>
                    <a:gd name="connsiteX16" fmla="*/ 2011680 w 2045784"/>
                    <a:gd name="connsiteY16" fmla="*/ 166977 h 1431310"/>
                    <a:gd name="connsiteX17" fmla="*/ 1956021 w 2045784"/>
                    <a:gd name="connsiteY17" fmla="*/ 0 h 1431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045784" h="1431310">
                      <a:moveTo>
                        <a:pt x="87465" y="0"/>
                      </a:moveTo>
                      <a:cubicBezTo>
                        <a:pt x="58972" y="65598"/>
                        <a:pt x="30480" y="131196"/>
                        <a:pt x="15903" y="198782"/>
                      </a:cubicBezTo>
                      <a:cubicBezTo>
                        <a:pt x="1325" y="266368"/>
                        <a:pt x="-3976" y="319377"/>
                        <a:pt x="0" y="405516"/>
                      </a:cubicBezTo>
                      <a:cubicBezTo>
                        <a:pt x="3976" y="491655"/>
                        <a:pt x="13253" y="620202"/>
                        <a:pt x="39757" y="715617"/>
                      </a:cubicBezTo>
                      <a:cubicBezTo>
                        <a:pt x="66261" y="811032"/>
                        <a:pt x="111319" y="903798"/>
                        <a:pt x="159027" y="978010"/>
                      </a:cubicBezTo>
                      <a:cubicBezTo>
                        <a:pt x="206735" y="1052222"/>
                        <a:pt x="266369" y="1109207"/>
                        <a:pt x="326004" y="1160890"/>
                      </a:cubicBezTo>
                      <a:cubicBezTo>
                        <a:pt x="385639" y="1212573"/>
                        <a:pt x="445273" y="1251005"/>
                        <a:pt x="516835" y="1288111"/>
                      </a:cubicBezTo>
                      <a:cubicBezTo>
                        <a:pt x="588397" y="1325217"/>
                        <a:pt x="674536" y="1359673"/>
                        <a:pt x="755374" y="1383527"/>
                      </a:cubicBezTo>
                      <a:cubicBezTo>
                        <a:pt x="836212" y="1407381"/>
                        <a:pt x="913075" y="1429909"/>
                        <a:pt x="1001865" y="1431234"/>
                      </a:cubicBezTo>
                      <a:cubicBezTo>
                        <a:pt x="1090655" y="1432559"/>
                        <a:pt x="1196672" y="1416657"/>
                        <a:pt x="1288112" y="1391478"/>
                      </a:cubicBezTo>
                      <a:cubicBezTo>
                        <a:pt x="1379552" y="1366299"/>
                        <a:pt x="1472317" y="1326543"/>
                        <a:pt x="1550505" y="1280160"/>
                      </a:cubicBezTo>
                      <a:cubicBezTo>
                        <a:pt x="1628693" y="1233777"/>
                        <a:pt x="1700255" y="1172817"/>
                        <a:pt x="1757239" y="1113182"/>
                      </a:cubicBezTo>
                      <a:cubicBezTo>
                        <a:pt x="1814223" y="1053547"/>
                        <a:pt x="1852654" y="987287"/>
                        <a:pt x="1892411" y="922351"/>
                      </a:cubicBezTo>
                      <a:cubicBezTo>
                        <a:pt x="1932168" y="857415"/>
                        <a:pt x="1970599" y="787179"/>
                        <a:pt x="1995778" y="723568"/>
                      </a:cubicBezTo>
                      <a:cubicBezTo>
                        <a:pt x="2020957" y="659958"/>
                        <a:pt x="2036860" y="601648"/>
                        <a:pt x="2043486" y="540688"/>
                      </a:cubicBezTo>
                      <a:cubicBezTo>
                        <a:pt x="2050112" y="479728"/>
                        <a:pt x="2040835" y="420093"/>
                        <a:pt x="2035534" y="357808"/>
                      </a:cubicBezTo>
                      <a:cubicBezTo>
                        <a:pt x="2030233" y="295523"/>
                        <a:pt x="2024932" y="226612"/>
                        <a:pt x="2011680" y="166977"/>
                      </a:cubicBezTo>
                      <a:cubicBezTo>
                        <a:pt x="1998428" y="107342"/>
                        <a:pt x="1977224" y="53671"/>
                        <a:pt x="1956021" y="0"/>
                      </a:cubicBezTo>
                    </a:path>
                  </a:pathLst>
                </a:custGeom>
                <a:ln w="28575">
                  <a:solidFill>
                    <a:srgbClr val="00B050"/>
                  </a:solidFill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0" name="Овал 69"/>
                <p:cNvSpPr/>
                <p:nvPr/>
              </p:nvSpPr>
              <p:spPr>
                <a:xfrm>
                  <a:off x="0" y="0"/>
                  <a:ext cx="2051050" cy="20193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6">
                        <a:lumMod val="20000"/>
                        <a:lumOff val="80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20000"/>
                        <a:lumOff val="80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20000"/>
                        <a:lumOff val="80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55" name="Поле 2470"/>
              <p:cNvSpPr txBox="1"/>
              <p:nvPr/>
            </p:nvSpPr>
            <p:spPr>
              <a:xfrm>
                <a:off x="2622431" y="1043797"/>
                <a:ext cx="349885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600" b="1">
                    <a:effectLst/>
                    <a:ea typeface="Calibri"/>
                    <a:cs typeface="Times New Roman"/>
                  </a:rPr>
                  <a:t>х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56" name="Поле 2473"/>
              <p:cNvSpPr txBox="1"/>
              <p:nvPr/>
            </p:nvSpPr>
            <p:spPr>
              <a:xfrm>
                <a:off x="1431985" y="0"/>
                <a:ext cx="349885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600" b="1">
                    <a:effectLst/>
                    <a:ea typeface="Calibri"/>
                    <a:cs typeface="Times New Roman"/>
                  </a:rPr>
                  <a:t>у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57" name="Поле 2474"/>
              <p:cNvSpPr txBox="1"/>
              <p:nvPr/>
            </p:nvSpPr>
            <p:spPr>
              <a:xfrm>
                <a:off x="1199072" y="672861"/>
                <a:ext cx="232410" cy="2844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600" b="1" i="1">
                    <a:effectLst/>
                    <a:ea typeface="Calibri"/>
                    <a:cs typeface="Times New Roman"/>
                  </a:rPr>
                  <a:t>а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58" name="Поле 2479"/>
              <p:cNvSpPr txBox="1"/>
              <p:nvPr/>
            </p:nvSpPr>
            <p:spPr>
              <a:xfrm>
                <a:off x="1199038" y="1104182"/>
                <a:ext cx="349885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600" b="1">
                    <a:effectLst/>
                    <a:ea typeface="Calibri"/>
                    <a:cs typeface="Times New Roman"/>
                  </a:rPr>
                  <a:t>0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59" name="Поле 2487"/>
              <p:cNvSpPr txBox="1"/>
              <p:nvPr/>
            </p:nvSpPr>
            <p:spPr>
              <a:xfrm>
                <a:off x="379563" y="785004"/>
                <a:ext cx="349912" cy="437322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400" b="1">
                    <a:effectLst/>
                    <a:ea typeface="Calibri"/>
                    <a:cs typeface="Calibri"/>
                  </a:rPr>
                  <a:t>•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60" name="Поле 2488"/>
              <p:cNvSpPr txBox="1"/>
              <p:nvPr/>
            </p:nvSpPr>
            <p:spPr>
              <a:xfrm>
                <a:off x="2216989" y="785004"/>
                <a:ext cx="349912" cy="437322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400" b="1">
                    <a:effectLst/>
                    <a:ea typeface="Calibri"/>
                    <a:cs typeface="Calibri"/>
                  </a:rPr>
                  <a:t>•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61" name="Поле 108"/>
              <p:cNvSpPr txBox="1"/>
              <p:nvPr/>
            </p:nvSpPr>
            <p:spPr>
              <a:xfrm>
                <a:off x="2165231" y="621102"/>
                <a:ext cx="807085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600" b="1" i="1" dirty="0">
                    <a:effectLst/>
                    <a:ea typeface="Calibri"/>
                    <a:cs typeface="Times New Roman"/>
                  </a:rPr>
                  <a:t>arcsin a</a:t>
                </a:r>
                <a:endParaRPr lang="ru-RU" sz="11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62" name="Поле 2131"/>
              <p:cNvSpPr txBox="1"/>
              <p:nvPr/>
            </p:nvSpPr>
            <p:spPr>
              <a:xfrm>
                <a:off x="-76411" y="621102"/>
                <a:ext cx="1154641" cy="47625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600" b="1" i="1" dirty="0">
                    <a:effectLst/>
                    <a:ea typeface="Calibri"/>
                    <a:cs typeface="Calibri"/>
                  </a:rPr>
                  <a:t>-π </a:t>
                </a:r>
                <a:r>
                  <a:rPr lang="en-US" sz="1600" b="1" i="1" dirty="0">
                    <a:effectLst/>
                    <a:ea typeface="Calibri"/>
                    <a:cs typeface="Times New Roman"/>
                  </a:rPr>
                  <a:t>- arcsin a</a:t>
                </a:r>
                <a:endParaRPr lang="ru-RU" sz="11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63" name="Поле 2132"/>
              <p:cNvSpPr txBox="1"/>
              <p:nvPr/>
            </p:nvSpPr>
            <p:spPr>
              <a:xfrm>
                <a:off x="86264" y="1293963"/>
                <a:ext cx="516255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600" b="1">
                    <a:effectLst/>
                    <a:ea typeface="Calibri"/>
                    <a:cs typeface="Times New Roman"/>
                  </a:rPr>
                  <a:t>-</a:t>
                </a:r>
                <a:r>
                  <a:rPr lang="en-US" sz="1600" b="1">
                    <a:effectLst/>
                    <a:ea typeface="Calibri"/>
                    <a:cs typeface="Calibri"/>
                  </a:rPr>
                  <a:t>π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64" name="Поле 2133"/>
              <p:cNvSpPr txBox="1"/>
              <p:nvPr/>
            </p:nvSpPr>
            <p:spPr>
              <a:xfrm>
                <a:off x="2398144" y="1112808"/>
                <a:ext cx="349885" cy="43688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600" b="1">
                    <a:effectLst/>
                    <a:ea typeface="Calibri"/>
                    <a:cs typeface="Times New Roman"/>
                  </a:rPr>
                  <a:t>0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65" name="Левая круглая скобка 64"/>
              <p:cNvSpPr/>
              <p:nvPr/>
            </p:nvSpPr>
            <p:spPr>
              <a:xfrm>
                <a:off x="1440612" y="957533"/>
                <a:ext cx="131349" cy="1431310"/>
              </a:xfrm>
              <a:prstGeom prst="leftBracket">
                <a:avLst/>
              </a:prstGeom>
              <a:pattFill prst="wdDnDiag">
                <a:fgClr>
                  <a:schemeClr val="tx1"/>
                </a:fgClr>
                <a:bgClr>
                  <a:schemeClr val="accent6">
                    <a:lumMod val="20000"/>
                    <a:lumOff val="80000"/>
                  </a:schemeClr>
                </a:bgClr>
              </a:patt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cxnSp>
            <p:nvCxnSpPr>
              <p:cNvPr id="66" name="Прямая со стрелкой 65"/>
              <p:cNvCxnSpPr/>
              <p:nvPr/>
            </p:nvCxnSpPr>
            <p:spPr>
              <a:xfrm flipV="1">
                <a:off x="1440612" y="60385"/>
                <a:ext cx="0" cy="251968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Прямая со стрелкой 66"/>
              <p:cNvCxnSpPr/>
              <p:nvPr/>
            </p:nvCxnSpPr>
            <p:spPr>
              <a:xfrm flipV="1">
                <a:off x="94891" y="1354348"/>
                <a:ext cx="2790825" cy="1524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Прямая соединительная линия 67"/>
              <p:cNvCxnSpPr/>
              <p:nvPr/>
            </p:nvCxnSpPr>
            <p:spPr>
              <a:xfrm>
                <a:off x="69012" y="957533"/>
                <a:ext cx="279060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/>
                <p:cNvSpPr txBox="1"/>
                <p:nvPr/>
              </p:nvSpPr>
              <p:spPr>
                <a:xfrm>
                  <a:off x="4711674" y="1577375"/>
                  <a:ext cx="3385548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000" b="1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ru-RU" sz="2000" b="1" i="1">
                              <a:latin typeface="Cambria Math"/>
                            </a:rPr>
                            <m:t>𝐬𝐢𝐧</m:t>
                          </m:r>
                        </m:fName>
                        <m:e>
                          <m:r>
                            <a:rPr lang="en-US" sz="2000" b="1" i="1">
                              <a:latin typeface="Cambria Math"/>
                            </a:rPr>
                            <m:t>𝒕</m:t>
                          </m:r>
                          <m:r>
                            <a:rPr lang="en-US" sz="2000" b="1" i="1">
                              <a:latin typeface="Cambria Math"/>
                            </a:rPr>
                            <m:t> &lt; </m:t>
                          </m:r>
                          <m:r>
                            <a:rPr lang="en-US" sz="2000" b="1" i="1">
                              <a:latin typeface="Cambria Math"/>
                            </a:rPr>
                            <m:t>𝒂</m:t>
                          </m:r>
                        </m:e>
                      </m:func>
                    </m:oMath>
                  </a14:m>
                  <a:r>
                    <a:rPr lang="ru-RU" sz="2000" b="1" dirty="0">
                      <a:latin typeface="Times New Roman" pitchFamily="18" charset="0"/>
                      <a:cs typeface="Times New Roman" pitchFamily="18" charset="0"/>
                    </a:rPr>
                    <a:t>,</a:t>
                  </a:r>
                  <a:r>
                    <a:rPr lang="ru-RU" sz="2000" dirty="0"/>
                    <a:t> </a:t>
                  </a:r>
                  <a:r>
                    <a:rPr lang="en-US" sz="2000" b="1" dirty="0">
                      <a:latin typeface="Times New Roman" pitchFamily="18" charset="0"/>
                      <a:ea typeface="Cambria Math" pitchFamily="18" charset="0"/>
                      <a:cs typeface="Times New Roman" pitchFamily="18" charset="0"/>
                    </a:rPr>
                    <a:t>|</a:t>
                  </a:r>
                  <a14:m>
                    <m:oMath xmlns:m="http://schemas.openxmlformats.org/officeDocument/2006/math">
                      <m:r>
                        <a:rPr lang="en-US" sz="2000" b="1" i="1">
                          <a:solidFill>
                            <a:srgbClr val="000000"/>
                          </a:solidFill>
                          <a:latin typeface="Cambria Math"/>
                          <a:ea typeface="Times New Roman"/>
                          <a:cs typeface="Calibri"/>
                        </a:rPr>
                        <m:t>𝒂</m:t>
                      </m:r>
                    </m:oMath>
                  </a14:m>
                  <a:r>
                    <a:rPr lang="en-US" sz="2000" b="1" dirty="0">
                      <a:latin typeface="Times New Roman" pitchFamily="18" charset="0"/>
                      <a:ea typeface="Cambria Math" pitchFamily="18" charset="0"/>
                      <a:cs typeface="Times New Roman" pitchFamily="18" charset="0"/>
                    </a:rPr>
                    <a:t>| &lt; 1</a:t>
                  </a:r>
                  <a:r>
                    <a:rPr lang="en-US" sz="2000" b="1" dirty="0" smtClean="0">
                      <a:latin typeface="Times New Roman" pitchFamily="18" charset="0"/>
                      <a:ea typeface="Cambria Math" pitchFamily="18" charset="0"/>
                      <a:cs typeface="Times New Roman" pitchFamily="18" charset="0"/>
                    </a:rPr>
                    <a:t>,</a:t>
                  </a:r>
                  <a:endParaRPr lang="ru-RU" sz="2000" dirty="0"/>
                </a:p>
                <a:p>
                  <a:pPr>
                    <a:lnSpc>
                      <a:spcPct val="150000"/>
                    </a:lnSpc>
                  </a:pPr>
                  <a14:m>
                    <m:oMath xmlns:m="http://schemas.openxmlformats.org/officeDocument/2006/math">
                      <m:r>
                        <a:rPr lang="en-US" sz="2000" b="1" i="1">
                          <a:latin typeface="Cambria Math"/>
                        </a:rPr>
                        <m:t>𝒂𝒓𝒄𝒔𝒊𝒏</m:t>
                      </m:r>
                      <m:r>
                        <a:rPr lang="en-US" sz="2000" b="1" i="1">
                          <a:latin typeface="Cambria Math"/>
                        </a:rPr>
                        <m:t> </m:t>
                      </m:r>
                      <m:r>
                        <a:rPr lang="en-US" sz="2000" b="1" i="1">
                          <a:latin typeface="Cambria Math"/>
                        </a:rPr>
                        <m:t>𝒂</m:t>
                      </m:r>
                      <m:r>
                        <a:rPr lang="en-US" sz="2000" b="1" i="1">
                          <a:latin typeface="Cambria Math"/>
                        </a:rPr>
                        <m:t> ˂ </m:t>
                      </m:r>
                      <m:r>
                        <a:rPr lang="en-US" sz="2000" b="1" i="1">
                          <a:latin typeface="Cambria Math"/>
                        </a:rPr>
                        <m:t>𝒕</m:t>
                      </m:r>
                      <m:r>
                        <a:rPr lang="en-US" sz="2000" b="1" i="1">
                          <a:latin typeface="Cambria Math"/>
                        </a:rPr>
                        <m:t> ˂ </m:t>
                      </m:r>
                      <m:r>
                        <a:rPr lang="en-US" sz="2000" b="1" i="1">
                          <a:latin typeface="Cambria Math"/>
                        </a:rPr>
                        <m:t>𝝅</m:t>
                      </m:r>
                      <m:r>
                        <a:rPr lang="en-US" sz="2000" b="1" i="1">
                          <a:latin typeface="Cambria Math"/>
                        </a:rPr>
                        <m:t>−</m:t>
                      </m:r>
                      <m:r>
                        <a:rPr lang="en-US" sz="2000" b="1" i="1">
                          <a:latin typeface="Cambria Math"/>
                        </a:rPr>
                        <m:t>𝒂𝒓𝒄𝒔𝒊𝒏</m:t>
                      </m:r>
                      <m:r>
                        <a:rPr lang="en-US" sz="2000" b="1" i="1">
                          <a:latin typeface="Cambria Math"/>
                        </a:rPr>
                        <m:t> </m:t>
                      </m:r>
                      <m:r>
                        <a:rPr lang="en-US" sz="2000" b="1" i="1">
                          <a:latin typeface="Cambria Math"/>
                        </a:rPr>
                        <m:t>𝒂</m:t>
                      </m:r>
                    </m:oMath>
                  </a14:m>
                  <a:r>
                    <a:rPr lang="en-US" sz="2000" b="1" dirty="0" smtClean="0"/>
                    <a:t>.</a:t>
                  </a:r>
                  <a:endParaRPr lang="ru-RU" sz="2000" dirty="0"/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11674" y="1577375"/>
                  <a:ext cx="3385548" cy="101566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r="-1802" b="-421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6745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33. Тригонометрические формулы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26128" y="1719071"/>
                <a:ext cx="4038600" cy="4407408"/>
              </a:xfr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/>
              <a:lstStyle/>
              <a:p>
                <a:pPr marL="114300" indent="0" algn="ctr">
                  <a:buNone/>
                </a:pPr>
                <a:r>
                  <a:rPr lang="ru-RU" sz="24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Основные </a:t>
                </a:r>
                <a:r>
                  <a:rPr lang="ru-RU" sz="24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тригонометрические</a:t>
                </a:r>
                <a:r>
                  <a:rPr lang="ru-RU" sz="24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 тождества </a:t>
                </a: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e>
                      <m: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𝐱</m:t>
                    </m:r>
                  </m:oMath>
                </a14:m>
                <a:r>
                  <a:rPr lang="ru-RU" sz="2400" b="1" dirty="0">
                    <a:solidFill>
                      <a:schemeClr val="tx1"/>
                    </a:solidFill>
                  </a:rPr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e>
                      <m: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𝐱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</a:t>
                </a:r>
                <a:r>
                  <a:rPr lang="en-US" sz="2400" b="1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= </a:t>
                </a:r>
                <a:r>
                  <a:rPr lang="en-US" sz="24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1,</a:t>
                </a:r>
                <a:endParaRPr lang="ru-RU" sz="2400" b="1" dirty="0" smtClean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en-US" sz="2400" b="1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  <m:t>𝐭𝐠</m:t>
                        </m:r>
                      </m:fName>
                      <m:e>
                        <m:r>
                          <a:rPr lang="ru-RU" sz="2400" b="1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  <m:t>х</m:t>
                        </m:r>
                      </m:e>
                    </m:func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</a:rPr>
                            </m:ctrlPr>
                          </m:funcPr>
                          <m:fName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</a:rPr>
                              <m:t>𝐬𝐢𝐧</m:t>
                            </m:r>
                          </m:fName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</a:rPr>
                              <m:t>𝒙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</a:rPr>
                            </m:ctrlPr>
                          </m:funcPr>
                          <m:fName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</a:rPr>
                              <m:t>𝐜𝐨𝐬</m:t>
                            </m:r>
                          </m:fName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</a:rPr>
                              <m:t>𝒙</m:t>
                            </m:r>
                          </m:e>
                        </m:func>
                      </m:den>
                    </m:f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/>
                        <a:ea typeface="Cambria Math" pitchFamily="18" charset="0"/>
                      </a:rPr>
                      <m:t>,</m:t>
                    </m:r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	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en-US" sz="2400" b="1" i="0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  <m:t>𝐜𝐭𝐠</m:t>
                        </m:r>
                      </m:fName>
                      <m:e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  <m:t>𝒙</m:t>
                        </m:r>
                      </m:e>
                    </m:func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</a:rPr>
                            </m:ctrlPr>
                          </m:funcPr>
                          <m:fName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</a:rPr>
                              <m:t>𝐜𝐨𝐬</m:t>
                            </m:r>
                          </m:fName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</a:rPr>
                              <m:t>𝒙</m:t>
                            </m:r>
                          </m:e>
                        </m:func>
                      </m:num>
                      <m:den>
                        <m:func>
                          <m:func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</a:rPr>
                            </m:ctrlPr>
                          </m:funcPr>
                          <m:fName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</a:rPr>
                              <m:t>𝐬𝐢𝐧</m:t>
                            </m:r>
                          </m:fName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</a:rPr>
                              <m:t>𝒙</m:t>
                            </m:r>
                          </m:e>
                        </m:func>
                      </m:den>
                    </m:f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,</a:t>
                </a: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𝐭𝐠</m:t>
                        </m:r>
                      </m:e>
                      <m: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𝐱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𝐜𝐨𝐬</m:t>
                            </m:r>
                          </m:e>
                          <m:sup>
                            <m:r>
                              <a:rPr lang="ru-RU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den>
                    </m:f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</a:rPr>
                  <a:t>,</a:t>
                </a:r>
                <a:endParaRPr lang="ru-RU" sz="2400" b="1" dirty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𝐜𝐭𝐠</m:t>
                        </m:r>
                      </m:e>
                      <m: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𝐱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𝐬𝐢𝐧</m:t>
                            </m:r>
                          </m:e>
                          <m:sup>
                            <m:r>
                              <a:rPr lang="ru-RU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den>
                    </m:f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</a:rPr>
                  <a:t>,</a:t>
                </a:r>
                <a:endParaRPr lang="ru-RU" sz="2400" b="1" dirty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:endParaRPr lang="ru-RU" sz="2400" b="1" dirty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pPr marL="114300" indent="0" algn="ctr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26128" y="1719071"/>
                <a:ext cx="4038600" cy="4407408"/>
              </a:xfrm>
              <a:blipFill rotWithShape="1">
                <a:blip r:embed="rId2"/>
                <a:stretch>
                  <a:fillRect t="-1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solidFill>
                <a:schemeClr val="bg2"/>
              </a:solidFill>
            </p:spPr>
            <p:txBody>
              <a:bodyPr>
                <a:normAutofit/>
              </a:bodyPr>
              <a:lstStyle/>
              <a:p>
                <a:pPr marL="114300" indent="0">
                  <a:buNone/>
                </a:pPr>
                <a:r>
                  <a:rPr lang="ru-RU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Формулы</a:t>
                </a:r>
                <a:r>
                  <a:rPr lang="ru-RU" sz="20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 двойного аргумента</a:t>
                </a: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𝟐𝐱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= 2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e>
                    </m:func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e>
                    </m:func>
                  </m:oMath>
                </a14:m>
                <a:endParaRPr lang="ru-RU" sz="2400" b="1" dirty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𝟐𝐱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e>
                      <m: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𝐱</m:t>
                    </m:r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</m:oMath>
                </a14:m>
                <a:r>
                  <a:rPr lang="ru-RU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e>
                      <m: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𝐱</m:t>
                    </m:r>
                  </m:oMath>
                </a14:m>
                <a:endParaRPr lang="ru-RU" sz="2400" b="1" dirty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𝟐𝐱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= 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e>
                      <m: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𝐱</m:t>
                    </m:r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𝟏</m:t>
                    </m:r>
                  </m:oMath>
                </a14:m>
                <a:endParaRPr lang="ru-RU" sz="2400" b="1" dirty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𝟐𝐱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= 1 </a:t>
                </a:r>
                <a14:m>
                  <m:oMath xmlns:m="http://schemas.openxmlformats.org/officeDocument/2006/math"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</m:oMath>
                </a14:m>
                <a:r>
                  <a:rPr lang="ru-RU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0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e>
                      <m: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𝐱</m:t>
                    </m:r>
                  </m:oMath>
                </a14:m>
                <a:endParaRPr lang="ru-RU" sz="2400" b="1" dirty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e>
                      <m: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𝐱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 − </m:t>
                        </m:r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𝐜𝐨𝐬</m:t>
                            </m:r>
                          </m:fName>
                          <m: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𝟐𝐱</m:t>
                            </m:r>
                          </m:e>
                        </m:func>
                      </m:num>
                      <m:den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400" b="1" dirty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e>
                      <m: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400" b="1" i="0">
                        <a:solidFill>
                          <a:schemeClr val="tx1"/>
                        </a:solidFill>
                        <a:latin typeface="Cambria Math"/>
                      </a:rPr>
                      <m:t>𝐱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 + </m:t>
                        </m:r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𝐜𝐨𝐬</m:t>
                            </m:r>
                          </m:fName>
                          <m: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𝟐𝐱</m:t>
                            </m:r>
                          </m:e>
                        </m:func>
                      </m:num>
                      <m:den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2400" b="1" dirty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𝐭𝐠</m:t>
                        </m:r>
                      </m:fName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𝟐𝐱</m:t>
                        </m:r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𝟐𝐭𝐠</m:t>
                            </m:r>
                          </m:fName>
                          <m: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𝐱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func>
                      </m:num>
                      <m:den>
                        <m:sSup>
                          <m:sSup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𝐭𝐠</m:t>
                            </m:r>
                          </m:e>
                          <m:sup>
                            <m:r>
                              <a:rPr lang="ru-RU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ru-RU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den>
                    </m:f>
                  </m:oMath>
                </a14:m>
                <a:endParaRPr lang="ru-RU" sz="2400" b="1" dirty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3"/>
                <a:stretch>
                  <a:fillRect t="-8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545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34. Тригонометрические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3568" y="1844824"/>
                <a:ext cx="7674264" cy="4392488"/>
              </a:xfrm>
              <a:solidFill>
                <a:schemeClr val="bg2"/>
              </a:solidFill>
            </p:spPr>
            <p:txBody>
              <a:bodyPr>
                <a:normAutofit/>
              </a:bodyPr>
              <a:lstStyle/>
              <a:p>
                <a:pPr marL="114300" indent="0" algn="ctr">
                  <a:buNone/>
                </a:pPr>
                <a:r>
                  <a:rPr lang="ru-RU" sz="2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Тригонометрические</a:t>
                </a:r>
                <a:r>
                  <a:rPr lang="ru-RU" sz="26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 функции суммы и разности аргументов</a:t>
                </a:r>
              </a:p>
              <a:p>
                <a:pPr marL="114300" indent="0" algn="ctr">
                  <a:buNone/>
                </a:pPr>
                <a:endParaRPr lang="ru-RU" sz="2600" b="1" dirty="0" smtClean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</a:rPr>
                      <m:t> ±</m:t>
                    </m:r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</a:rPr>
                      <m:t>𝒚</m:t>
                    </m:r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𝒚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</a:rPr>
                      <m:t>±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𝒚</m:t>
                        </m:r>
                      </m:e>
                    </m:func>
                  </m:oMath>
                </a14:m>
                <a:r>
                  <a:rPr lang="ru-RU" sz="2400" dirty="0" smtClean="0">
                    <a:solidFill>
                      <a:schemeClr val="tx1"/>
                    </a:solidFill>
                  </a:rPr>
                  <a:t>,</a:t>
                </a:r>
                <a:endParaRPr lang="ru-RU" sz="2400" dirty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</a:rPr>
                      <m:t> ±</m:t>
                    </m:r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</a:rPr>
                      <m:t>𝒚</m:t>
                    </m:r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𝒚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</a:rPr>
                      <m:t>∓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𝒚</m:t>
                        </m:r>
                      </m:e>
                    </m:func>
                  </m:oMath>
                </a14:m>
                <a:r>
                  <a:rPr lang="ru-RU" sz="2400" dirty="0" smtClean="0">
                    <a:solidFill>
                      <a:schemeClr val="tx1"/>
                    </a:solidFill>
                  </a:rPr>
                  <a:t>,</a:t>
                </a:r>
                <a:endParaRPr lang="ru-RU" sz="2400" dirty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𝐭𝐠</m:t>
                        </m:r>
                      </m:fName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𝒚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) 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𝐭𝐠</m:t>
                            </m:r>
                          </m:fName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𝐱</m:t>
                            </m:r>
                            <m:r>
                              <a:rPr lang="en-US" sz="2400" b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func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+ </m:t>
                        </m:r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𝐭𝐠</m:t>
                            </m:r>
                          </m:fName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𝐲</m:t>
                            </m:r>
                            <m:r>
                              <a:rPr lang="en-US" sz="2400" b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func>
                      </m:num>
                      <m:den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 </m:t>
                        </m:r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𝐭𝐠</m:t>
                            </m:r>
                          </m:fName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𝐱</m:t>
                            </m:r>
                            <m:r>
                              <a:rPr lang="en-US" sz="2400" b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func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𝐭𝐠</m:t>
                            </m:r>
                          </m:fName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𝐲</m:t>
                            </m:r>
                            <m:r>
                              <a:rPr lang="en-US" sz="2400" b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func>
                      </m:den>
                    </m:f>
                    <m:r>
                      <a:rPr lang="ru-RU" sz="2400" b="1" i="0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</m:oMath>
                </a14:m>
                <a:endParaRPr lang="ru-RU" sz="2400" b="1" dirty="0" smtClean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𝐭𝐠</m:t>
                        </m:r>
                      </m:fName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𝒚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) </m:t>
                        </m:r>
                      </m:e>
                    </m:func>
                  </m:oMath>
                </a14:m>
                <a:r>
                  <a:rPr lang="en-US" sz="2400" b="1" dirty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𝐭𝐠</m:t>
                            </m:r>
                          </m:fName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𝐱</m:t>
                            </m:r>
                            <m:r>
                              <a:rPr lang="en-US" sz="2400" b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func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 </m:t>
                        </m:r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𝐭𝐠</m:t>
                            </m:r>
                          </m:fName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𝐲</m:t>
                            </m:r>
                            <m:r>
                              <a:rPr lang="en-US" sz="2400" b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func>
                      </m:num>
                      <m:den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+ </m:t>
                        </m:r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𝐭𝐠</m:t>
                            </m:r>
                          </m:fName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𝐱</m:t>
                            </m:r>
                            <m:r>
                              <a:rPr lang="en-US" sz="2400" b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func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𝐭𝐠</m:t>
                            </m:r>
                          </m:fName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𝐲</m:t>
                            </m:r>
                            <m:r>
                              <a:rPr lang="en-US" sz="2400" b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func>
                      </m:den>
                    </m:f>
                  </m:oMath>
                </a14:m>
                <a:r>
                  <a:rPr lang="ru-RU" sz="24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ru-RU" sz="2400" b="1" dirty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3568" y="1844824"/>
                <a:ext cx="7674264" cy="4392488"/>
              </a:xfrm>
              <a:blipFill rotWithShape="1">
                <a:blip r:embed="rId2"/>
                <a:stretch>
                  <a:fillRect t="-1389" r="-17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858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35. Тригонометрические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23528" y="1700808"/>
                <a:ext cx="8496944" cy="2376263"/>
              </a:xfr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>
                <a:normAutofit lnSpcReduction="10000"/>
              </a:bodyPr>
              <a:lstStyle/>
              <a:p>
                <a:pPr marL="114300" indent="0">
                  <a:buNone/>
                </a:pPr>
                <a:r>
                  <a:rPr lang="ru-RU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Преобразование</a:t>
                </a:r>
                <a:r>
                  <a:rPr lang="ru-RU" sz="20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  сумм тригонометрических функций в произведения </a:t>
                </a: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𝒚</m:t>
                        </m:r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= 2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f>
                          <m:fPr>
                            <m:ctrlPr>
                              <a:rPr lang="ru-RU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+ 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𝒚</m:t>
                            </m:r>
                          </m:num>
                          <m:den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f>
                          <m:fPr>
                            <m:ctrlPr>
                              <a:rPr lang="ru-RU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− 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𝒚</m:t>
                            </m:r>
                          </m:num>
                          <m:den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func>
                  </m:oMath>
                </a14:m>
                <a:r>
                  <a:rPr lang="ru-RU" sz="20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,</a:t>
                </a: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𝒚</m:t>
                        </m:r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= 2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f>
                          <m:fPr>
                            <m:ctrlPr>
                              <a:rPr lang="ru-RU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− 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𝒚</m:t>
                            </m:r>
                          </m:num>
                          <m:den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f>
                          <m:fPr>
                            <m:ctrlPr>
                              <a:rPr lang="ru-RU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+ 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𝒚</m:t>
                            </m:r>
                          </m:num>
                          <m:den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func>
                  </m:oMath>
                </a14:m>
                <a:r>
                  <a:rPr lang="ru-RU" sz="20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,</a:t>
                </a: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𝒚</m:t>
                        </m:r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= 2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f>
                          <m:fPr>
                            <m:ctrlPr>
                              <a:rPr lang="ru-RU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+ 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𝒚</m:t>
                            </m:r>
                          </m:num>
                          <m:den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f>
                          <m:fPr>
                            <m:ctrlPr>
                              <a:rPr lang="ru-RU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− 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𝒚</m:t>
                            </m:r>
                          </m:num>
                          <m:den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func>
                    <m:r>
                      <a:rPr lang="ru-RU" sz="2000" b="1" i="0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ru-RU" sz="2000" dirty="0" smtClean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</m:func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𝒚</m:t>
                        </m:r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2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f>
                          <m:fPr>
                            <m:ctrlPr>
                              <a:rPr lang="ru-RU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+ 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𝒚</m:t>
                            </m:r>
                          </m:num>
                          <m:den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f>
                          <m:fPr>
                            <m:ctrlPr>
                              <a:rPr lang="ru-RU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𝒙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− </m:t>
                            </m:r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𝒚</m:t>
                            </m:r>
                          </m:num>
                          <m:den>
                            <m: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func>
                  </m:oMath>
                </a14:m>
                <a:r>
                  <a:rPr lang="ru-RU" sz="2000" dirty="0" smtClean="0">
                    <a:solidFill>
                      <a:schemeClr val="tx1"/>
                    </a:solidFill>
                  </a:rPr>
                  <a:t>.</a:t>
                </a:r>
                <a:endParaRPr lang="ru-RU" sz="2000" dirty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:endParaRPr lang="ru-RU" sz="2000" b="1" dirty="0" smtClean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23528" y="1700808"/>
                <a:ext cx="8496944" cy="2376263"/>
              </a:xfrm>
              <a:blipFill rotWithShape="1">
                <a:blip r:embed="rId2"/>
                <a:stretch>
                  <a:fillRect t="-28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323528" y="4293096"/>
                <a:ext cx="8496944" cy="2304256"/>
              </a:xfr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>
                <a:normAutofit lnSpcReduction="10000"/>
              </a:bodyPr>
              <a:lstStyle/>
              <a:p>
                <a:pPr marL="114300" indent="0">
                  <a:buNone/>
                </a:pPr>
                <a:r>
                  <a:rPr lang="ru-RU" sz="20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Преобразование</a:t>
                </a:r>
                <a:r>
                  <a:rPr lang="ru-RU" sz="20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 произведений тригонометрических </a:t>
                </a:r>
                <a:r>
                  <a:rPr lang="ru-RU" sz="2000" b="1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функций в </a:t>
                </a:r>
                <a:r>
                  <a:rPr lang="ru-RU" sz="2000" b="1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суммы  </a:t>
                </a:r>
                <a:endParaRPr lang="ru-RU" sz="2000" b="1" dirty="0">
                  <a:solidFill>
                    <a:schemeClr val="tx1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0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0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𝐲</m:t>
                        </m:r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𝐜𝐨𝐬</m:t>
                            </m:r>
                          </m:fName>
                          <m:e>
                            <m:d>
                              <m:dPr>
                                <m:ctrlPr>
                                  <a:rPr lang="ru-RU" sz="2400" b="1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1" i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𝐱</m:t>
                                </m:r>
                                <m:r>
                                  <a:rPr lang="en-US" sz="2400" b="1" i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− </m:t>
                                </m:r>
                                <m:r>
                                  <a:rPr lang="en-US" sz="2400" b="1" i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𝐲</m:t>
                                </m:r>
                              </m:e>
                            </m:d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func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− </m:t>
                        </m:r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𝐜𝐨𝐬</m:t>
                            </m:r>
                          </m:fName>
                          <m: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𝐱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+ 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𝐲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func>
                      </m:num>
                      <m:den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0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</m:oMath>
                </a14:m>
                <a:endParaRPr lang="ru-RU" sz="2400" b="1" dirty="0" smtClean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0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0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𝐲</m:t>
                        </m:r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𝐜𝐨𝐬</m:t>
                            </m:r>
                          </m:fName>
                          <m:e>
                            <m:d>
                              <m:dPr>
                                <m:ctrlPr>
                                  <a:rPr lang="ru-RU" sz="2400" b="1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1" i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𝐱</m:t>
                                </m:r>
                                <m:r>
                                  <a:rPr lang="en-US" sz="2400" b="1" i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 + </m:t>
                                </m:r>
                                <m:r>
                                  <a:rPr lang="en-US" sz="2400" b="1" i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𝐲</m:t>
                                </m:r>
                              </m:e>
                            </m:d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func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+ </m:t>
                        </m:r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𝐜𝐨𝐬</m:t>
                            </m:r>
                          </m:fName>
                          <m: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𝐱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− 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𝐲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func>
                      </m:num>
                      <m:den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0" smtClean="0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</m:oMath>
                </a14:m>
                <a:endParaRPr lang="ru-RU" sz="2400" b="1" dirty="0" smtClean="0">
                  <a:solidFill>
                    <a:schemeClr val="tx1"/>
                  </a:solidFill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𝐬𝐢𝐧</m:t>
                        </m:r>
                      </m:fName>
                      <m:e>
                        <m:r>
                          <a:rPr lang="en-US" sz="20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0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20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𝐜𝐨𝐬</m:t>
                        </m:r>
                      </m:fName>
                      <m:e>
                        <m:r>
                          <a:rPr lang="en-US" sz="20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𝐲</m:t>
                        </m:r>
                      </m:e>
                    </m:func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𝐬𝐢𝐧</m:t>
                            </m:r>
                          </m:fName>
                          <m:e>
                            <m:d>
                              <m:dPr>
                                <m:ctrlPr>
                                  <a:rPr lang="ru-RU" sz="2400" b="1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b="1" i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𝐱</m:t>
                                </m:r>
                                <m:r>
                                  <a:rPr lang="en-US" sz="2400" b="1" i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 + </m:t>
                                </m:r>
                                <m:r>
                                  <a:rPr lang="en-US" sz="2400" b="1" i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𝐲</m:t>
                                </m:r>
                              </m:e>
                            </m:d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</m:e>
                        </m:func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+ </m:t>
                        </m:r>
                        <m:func>
                          <m:funcPr>
                            <m:ctrlPr>
                              <a:rPr lang="ru-RU" sz="2400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𝐬𝐢𝐧</m:t>
                            </m:r>
                          </m:fName>
                          <m:e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𝐱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− 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𝐲</m:t>
                            </m:r>
                            <m:r>
                              <a:rPr lang="en-US" sz="2400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func>
                      </m:num>
                      <m:den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2000" b="1" dirty="0">
                    <a:solidFill>
                      <a:schemeClr val="tx1"/>
                    </a:solidFill>
                  </a:rPr>
                  <a:t> </a:t>
                </a:r>
                <a:r>
                  <a:rPr lang="ru-RU" sz="2000" b="1" dirty="0" smtClean="0">
                    <a:solidFill>
                      <a:schemeClr val="tx1"/>
                    </a:solidFill>
                  </a:rPr>
                  <a:t>.</a:t>
                </a:r>
                <a:endParaRPr lang="ru-RU" sz="2000" b="1" dirty="0">
                  <a:solidFill>
                    <a:schemeClr val="tx1"/>
                  </a:solidFill>
                </a:endParaRPr>
              </a:p>
              <a:p>
                <a:pPr marL="114300" indent="0">
                  <a:buNone/>
                </a:pPr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23528" y="4293096"/>
                <a:ext cx="8496944" cy="2304256"/>
              </a:xfrm>
              <a:blipFill rotWithShape="1">
                <a:blip r:embed="rId3"/>
                <a:stretch>
                  <a:fillRect t="-2910" r="-7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095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228" y="316244"/>
            <a:ext cx="8260672" cy="103942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Числовая окружность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640357" y="1165860"/>
            <a:ext cx="6038547" cy="5389257"/>
            <a:chOff x="0" y="0"/>
            <a:chExt cx="5141595" cy="4660530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0"/>
              <a:ext cx="5141595" cy="4660530"/>
              <a:chOff x="0" y="0"/>
              <a:chExt cx="5141595" cy="4660589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0" y="0"/>
                <a:ext cx="5141595" cy="4660589"/>
                <a:chOff x="0" y="0"/>
                <a:chExt cx="5141595" cy="4660589"/>
              </a:xfrm>
            </p:grpSpPr>
            <p:grpSp>
              <p:nvGrpSpPr>
                <p:cNvPr id="8" name="Группа 7"/>
                <p:cNvGrpSpPr/>
                <p:nvPr/>
              </p:nvGrpSpPr>
              <p:grpSpPr>
                <a:xfrm>
                  <a:off x="0" y="0"/>
                  <a:ext cx="5141595" cy="4660589"/>
                  <a:chOff x="0" y="0"/>
                  <a:chExt cx="5141595" cy="4660589"/>
                </a:xfrm>
              </p:grpSpPr>
              <p:grpSp>
                <p:nvGrpSpPr>
                  <p:cNvPr id="15" name="Группа 14"/>
                  <p:cNvGrpSpPr/>
                  <p:nvPr/>
                </p:nvGrpSpPr>
                <p:grpSpPr>
                  <a:xfrm>
                    <a:off x="0" y="0"/>
                    <a:ext cx="5141595" cy="4660589"/>
                    <a:chOff x="0" y="0"/>
                    <a:chExt cx="5141595" cy="4660589"/>
                  </a:xfrm>
                </p:grpSpPr>
                <p:grpSp>
                  <p:nvGrpSpPr>
                    <p:cNvPr id="42" name="Группа 41"/>
                    <p:cNvGrpSpPr/>
                    <p:nvPr/>
                  </p:nvGrpSpPr>
                  <p:grpSpPr>
                    <a:xfrm>
                      <a:off x="0" y="0"/>
                      <a:ext cx="5141595" cy="4660589"/>
                      <a:chOff x="0" y="0"/>
                      <a:chExt cx="5141595" cy="4660589"/>
                    </a:xfrm>
                  </p:grpSpPr>
                  <p:grpSp>
                    <p:nvGrpSpPr>
                      <p:cNvPr id="50" name="Группа 49"/>
                      <p:cNvGrpSpPr/>
                      <p:nvPr/>
                    </p:nvGrpSpPr>
                    <p:grpSpPr>
                      <a:xfrm>
                        <a:off x="0" y="0"/>
                        <a:ext cx="5141595" cy="4660589"/>
                        <a:chOff x="0" y="0"/>
                        <a:chExt cx="5141595" cy="4660589"/>
                      </a:xfrm>
                    </p:grpSpPr>
                    <p:sp>
                      <p:nvSpPr>
                        <p:cNvPr id="52" name="Скругленный прямоугольник 51"/>
                        <p:cNvSpPr/>
                        <p:nvPr/>
                      </p:nvSpPr>
                      <p:spPr>
                        <a:xfrm>
                          <a:off x="0" y="51759"/>
                          <a:ext cx="5141595" cy="4608830"/>
                        </a:xfrm>
                        <a:prstGeom prst="round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ru-RU"/>
                        </a:p>
                      </p:txBody>
                    </p:sp>
                    <p:cxnSp>
                      <p:nvCxnSpPr>
                        <p:cNvPr id="53" name="Прямая соединительная линия 52"/>
                        <p:cNvCxnSpPr/>
                        <p:nvPr/>
                      </p:nvCxnSpPr>
                      <p:spPr>
                        <a:xfrm flipH="1">
                          <a:off x="1052423" y="1604513"/>
                          <a:ext cx="3050135" cy="0"/>
                        </a:xfrm>
                        <a:prstGeom prst="line">
                          <a:avLst/>
                        </a:prstGeom>
                        <a:ln w="12700"/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4" name="Прямая соединительная линия 53"/>
                        <p:cNvCxnSpPr/>
                        <p:nvPr/>
                      </p:nvCxnSpPr>
                      <p:spPr>
                        <a:xfrm flipH="1">
                          <a:off x="3476446" y="1009291"/>
                          <a:ext cx="885" cy="2863122"/>
                        </a:xfrm>
                        <a:prstGeom prst="line">
                          <a:avLst/>
                        </a:prstGeom>
                        <a:ln w="12700"/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5" name="Прямая соединительная линия 54"/>
                        <p:cNvCxnSpPr/>
                        <p:nvPr/>
                      </p:nvCxnSpPr>
                      <p:spPr>
                        <a:xfrm flipH="1">
                          <a:off x="3830129" y="1268083"/>
                          <a:ext cx="0" cy="2353310"/>
                        </a:xfrm>
                        <a:prstGeom prst="line">
                          <a:avLst/>
                        </a:prstGeom>
                        <a:ln w="12700"/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6" name="Прямая соединительная линия 55"/>
                        <p:cNvCxnSpPr/>
                        <p:nvPr/>
                      </p:nvCxnSpPr>
                      <p:spPr>
                        <a:xfrm>
                          <a:off x="4106174" y="1604513"/>
                          <a:ext cx="0" cy="1640892"/>
                        </a:xfrm>
                        <a:prstGeom prst="line">
                          <a:avLst/>
                        </a:prstGeom>
                        <a:ln w="12700"/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7" name="Прямая соединительная линия 56"/>
                        <p:cNvCxnSpPr/>
                        <p:nvPr/>
                      </p:nvCxnSpPr>
                      <p:spPr>
                        <a:xfrm flipV="1">
                          <a:off x="1311215" y="1291982"/>
                          <a:ext cx="0" cy="2285034"/>
                        </a:xfrm>
                        <a:prstGeom prst="line">
                          <a:avLst/>
                        </a:prstGeom>
                        <a:ln w="12700"/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8" name="Прямая соединительная линия 57"/>
                        <p:cNvCxnSpPr/>
                        <p:nvPr/>
                      </p:nvCxnSpPr>
                      <p:spPr>
                        <a:xfrm flipV="1">
                          <a:off x="1052423" y="1604513"/>
                          <a:ext cx="0" cy="1641422"/>
                        </a:xfrm>
                        <a:prstGeom prst="line">
                          <a:avLst/>
                        </a:prstGeom>
                        <a:ln w="12700"/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9" name="Прямая соединительная линия 58"/>
                        <p:cNvCxnSpPr/>
                        <p:nvPr/>
                      </p:nvCxnSpPr>
                      <p:spPr>
                        <a:xfrm>
                          <a:off x="1664898" y="1009291"/>
                          <a:ext cx="0" cy="2863122"/>
                        </a:xfrm>
                        <a:prstGeom prst="line">
                          <a:avLst/>
                        </a:prstGeom>
                        <a:ln w="12700"/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60" name="Группа 59"/>
                        <p:cNvGrpSpPr/>
                        <p:nvPr/>
                      </p:nvGrpSpPr>
                      <p:grpSpPr>
                        <a:xfrm>
                          <a:off x="276046" y="0"/>
                          <a:ext cx="4728029" cy="4570058"/>
                          <a:chOff x="0" y="0"/>
                          <a:chExt cx="4728029" cy="4570058"/>
                        </a:xfrm>
                      </p:grpSpPr>
                      <p:cxnSp>
                        <p:nvCxnSpPr>
                          <p:cNvPr id="61" name="Прямая со стрелкой 60"/>
                          <p:cNvCxnSpPr/>
                          <p:nvPr/>
                        </p:nvCxnSpPr>
                        <p:spPr>
                          <a:xfrm flipV="1">
                            <a:off x="2320505" y="112144"/>
                            <a:ext cx="0" cy="4436745"/>
                          </a:xfrm>
                          <a:prstGeom prst="straightConnector1">
                            <a:avLst/>
                          </a:prstGeom>
                          <a:ln w="28575">
                            <a:solidFill>
                              <a:schemeClr val="tx1"/>
                            </a:solidFill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62" name="Прямая со стрелкой 61"/>
                          <p:cNvCxnSpPr/>
                          <p:nvPr/>
                        </p:nvCxnSpPr>
                        <p:spPr>
                          <a:xfrm>
                            <a:off x="0" y="2406770"/>
                            <a:ext cx="4631877" cy="29845"/>
                          </a:xfrm>
                          <a:prstGeom prst="straightConnector1">
                            <a:avLst/>
                          </a:prstGeom>
                          <a:ln w="28575">
                            <a:solidFill>
                              <a:schemeClr val="tx1"/>
                            </a:solidFill>
                            <a:tailEnd type="arrow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63" name="Поле 125"/>
                          <p:cNvSpPr txBox="1"/>
                          <p:nvPr/>
                        </p:nvSpPr>
                        <p:spPr>
                          <a:xfrm>
                            <a:off x="4390844" y="2128257"/>
                            <a:ext cx="337185" cy="328295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en-US" b="1" dirty="0">
                                <a:effectLst/>
                                <a:latin typeface="Cambria Math" pitchFamily="18" charset="0"/>
                                <a:ea typeface="Cambria Math" pitchFamily="18" charset="0"/>
                                <a:cs typeface="Times New Roman"/>
                              </a:rPr>
                              <a:t>x</a:t>
                            </a:r>
                            <a:endParaRPr lang="ru-RU" dirty="0">
                              <a:effectLst/>
                              <a:latin typeface="Cambria Math" pitchFamily="18" charset="0"/>
                              <a:ea typeface="Cambria Math" pitchFamily="18" charset="0"/>
                              <a:cs typeface="Times New Roman"/>
                            </a:endParaRPr>
                          </a:p>
                        </p:txBody>
                      </p:sp>
                      <p:sp>
                        <p:nvSpPr>
                          <p:cNvPr id="64" name="Поле 126"/>
                          <p:cNvSpPr txBox="1"/>
                          <p:nvPr/>
                        </p:nvSpPr>
                        <p:spPr>
                          <a:xfrm>
                            <a:off x="4037918" y="2193947"/>
                            <a:ext cx="259137" cy="284778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ru-RU" sz="1400" b="1" dirty="0">
                                <a:effectLst/>
                                <a:latin typeface="Cambria Math" pitchFamily="18" charset="0"/>
                                <a:ea typeface="Cambria Math" pitchFamily="18" charset="0"/>
                                <a:cs typeface="Times New Roman"/>
                              </a:rPr>
                              <a:t>0</a:t>
                            </a:r>
                            <a:endParaRPr lang="ru-RU" sz="1400" dirty="0">
                              <a:effectLst/>
                              <a:latin typeface="Cambria Math" pitchFamily="18" charset="0"/>
                              <a:ea typeface="Cambria Math" pitchFamily="18" charset="0"/>
                              <a:cs typeface="Times New Roman"/>
                            </a:endParaRPr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65" name="Поле 127"/>
                              <p:cNvSpPr txBox="1"/>
                              <p:nvPr/>
                            </p:nvSpPr>
                            <p:spPr>
                              <a:xfrm>
                                <a:off x="802256" y="1975449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ru-RU" sz="1100" b="1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  <m:t>𝟐</m:t>
                                              </m:r>
                                            </m:e>
                                          </m:rad>
                                        </m:num>
                                        <m:den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65" name="Поле 127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802256" y="1975449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2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66" name="Поле 130"/>
                          <p:cNvSpPr txBox="1"/>
                          <p:nvPr/>
                        </p:nvSpPr>
                        <p:spPr>
                          <a:xfrm>
                            <a:off x="2115522" y="2192026"/>
                            <a:ext cx="337185" cy="328295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ru-RU" sz="1400" b="1" dirty="0">
                                <a:effectLst/>
                                <a:latin typeface="Cambria Math" pitchFamily="18" charset="0"/>
                                <a:ea typeface="Cambria Math" pitchFamily="18" charset="0"/>
                                <a:cs typeface="Times New Roman"/>
                              </a:rPr>
                              <a:t>0</a:t>
                            </a:r>
                            <a:endParaRPr lang="ru-RU" sz="1100" dirty="0">
                              <a:effectLst/>
                              <a:latin typeface="Cambria Math" pitchFamily="18" charset="0"/>
                              <a:ea typeface="Cambria Math" pitchFamily="18" charset="0"/>
                              <a:cs typeface="Times New Roman"/>
                            </a:endParaRPr>
                          </a:p>
                        </p:txBody>
                      </p:sp>
                      <p:sp>
                        <p:nvSpPr>
                          <p:cNvPr id="67" name="Поле 155"/>
                          <p:cNvSpPr txBox="1"/>
                          <p:nvPr/>
                        </p:nvSpPr>
                        <p:spPr>
                          <a:xfrm>
                            <a:off x="2318179" y="0"/>
                            <a:ext cx="337185" cy="328295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en-US" sz="1600" b="1" dirty="0">
                                <a:effectLst/>
                                <a:latin typeface="Cambria Math" pitchFamily="18" charset="0"/>
                                <a:ea typeface="Cambria Math" pitchFamily="18" charset="0"/>
                                <a:cs typeface="Times New Roman"/>
                              </a:rPr>
                              <a:t>y</a:t>
                            </a:r>
                            <a:endParaRPr lang="ru-RU" sz="1100" dirty="0">
                              <a:effectLst/>
                              <a:latin typeface="Cambria Math" pitchFamily="18" charset="0"/>
                              <a:ea typeface="Cambria Math" pitchFamily="18" charset="0"/>
                              <a:cs typeface="Times New Roman"/>
                            </a:endParaRPr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68" name="Поле 156"/>
                              <p:cNvSpPr txBox="1"/>
                              <p:nvPr/>
                            </p:nvSpPr>
                            <p:spPr>
                              <a:xfrm>
                                <a:off x="2967486" y="1984076"/>
                                <a:ext cx="487180" cy="584616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𝟏</m:t>
                                          </m:r>
                                        </m:num>
                                        <m:den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68" name="Поле 156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67486" y="1984076"/>
                                <a:ext cx="487180" cy="584616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3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69" name="Поле 157"/>
                              <p:cNvSpPr txBox="1"/>
                              <p:nvPr/>
                            </p:nvSpPr>
                            <p:spPr>
                              <a:xfrm>
                                <a:off x="3338422" y="1949570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  <m:t>𝟐</m:t>
                                              </m:r>
                                            </m:e>
                                          </m:rad>
                                        </m:num>
                                        <m:den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69" name="Поле 157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3338422" y="1949570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4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70" name="Поле 158"/>
                              <p:cNvSpPr txBox="1"/>
                              <p:nvPr/>
                            </p:nvSpPr>
                            <p:spPr>
                              <a:xfrm>
                                <a:off x="3579962" y="1958196"/>
                                <a:ext cx="431321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  <m:t>𝟑</m:t>
                                              </m:r>
                                            </m:e>
                                          </m:rad>
                                        </m:num>
                                        <m:den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70" name="Поле 158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3579962" y="1958196"/>
                                <a:ext cx="431321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5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71" name="Поле 159"/>
                              <p:cNvSpPr txBox="1"/>
                              <p:nvPr/>
                            </p:nvSpPr>
                            <p:spPr>
                              <a:xfrm>
                                <a:off x="2234241" y="741872"/>
                                <a:ext cx="487180" cy="584616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  <m:t>𝟑</m:t>
                                              </m:r>
                                            </m:e>
                                          </m:rad>
                                        </m:num>
                                        <m:den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71" name="Поле 159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234241" y="741872"/>
                                <a:ext cx="487180" cy="584616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6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72" name="Поле 160"/>
                              <p:cNvSpPr txBox="1"/>
                              <p:nvPr/>
                            </p:nvSpPr>
                            <p:spPr>
                              <a:xfrm>
                                <a:off x="1932317" y="1009291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  <m:t>𝟐</m:t>
                                              </m:r>
                                            </m:e>
                                          </m:rad>
                                        </m:num>
                                        <m:den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 dirty="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72" name="Поле 160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1932317" y="1009291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7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73" name="Поле 161"/>
                              <p:cNvSpPr txBox="1"/>
                              <p:nvPr/>
                            </p:nvSpPr>
                            <p:spPr>
                              <a:xfrm>
                                <a:off x="2234241" y="1397479"/>
                                <a:ext cx="487180" cy="584616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𝟏</m:t>
                                          </m:r>
                                        </m:num>
                                        <m:den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73" name="Поле 161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234241" y="1397479"/>
                                <a:ext cx="487180" cy="584616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8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74" name="Поле 162"/>
                              <p:cNvSpPr txBox="1"/>
                              <p:nvPr/>
                            </p:nvSpPr>
                            <p:spPr>
                              <a:xfrm>
                                <a:off x="483079" y="1975449"/>
                                <a:ext cx="487180" cy="584616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ru-RU" sz="1100" b="1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  <m:t>𝟑</m:t>
                                              </m:r>
                                            </m:e>
                                          </m:rad>
                                        </m:num>
                                        <m:den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74" name="Поле 162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483079" y="1975449"/>
                                <a:ext cx="487180" cy="584616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9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75" name="Поле 163"/>
                              <p:cNvSpPr txBox="1"/>
                              <p:nvPr/>
                            </p:nvSpPr>
                            <p:spPr>
                              <a:xfrm>
                                <a:off x="2260120" y="3595527"/>
                                <a:ext cx="461302" cy="456492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ru-RU" sz="1100" b="1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  <m:t>𝟑</m:t>
                                              </m:r>
                                            </m:e>
                                          </m:rad>
                                        </m:num>
                                        <m:den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 dirty="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75" name="Поле 163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260120" y="3595527"/>
                                <a:ext cx="461302" cy="456492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10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76" name="Поле 164"/>
                              <p:cNvSpPr txBox="1"/>
                              <p:nvPr/>
                            </p:nvSpPr>
                            <p:spPr>
                              <a:xfrm>
                                <a:off x="1871932" y="3338423"/>
                                <a:ext cx="487180" cy="584616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ru-RU" sz="1100" b="1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ru-RU" sz="1100" b="1" i="1">
                                                  <a:effectLst/>
                                                  <a:latin typeface="Cambria Math"/>
                                                  <a:ea typeface="Calibri"/>
                                                  <a:cs typeface="Times New Roman"/>
                                                </a:rPr>
                                                <m:t>𝟐</m:t>
                                              </m:r>
                                            </m:e>
                                          </m:rad>
                                        </m:num>
                                        <m:den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76" name="Поле 164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1871932" y="3338423"/>
                                <a:ext cx="487180" cy="584616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11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77" name="Поле 167"/>
                              <p:cNvSpPr txBox="1"/>
                              <p:nvPr/>
                            </p:nvSpPr>
                            <p:spPr>
                              <a:xfrm>
                                <a:off x="2228322" y="2977157"/>
                                <a:ext cx="487045" cy="474453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ru-RU" sz="1100" b="1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𝟏</m:t>
                                          </m:r>
                                        </m:num>
                                        <m:den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 dirty="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77" name="Поле 167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228322" y="2977157"/>
                                <a:ext cx="487045" cy="474453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12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78" name="Поле 168"/>
                              <p:cNvSpPr txBox="1"/>
                              <p:nvPr/>
                            </p:nvSpPr>
                            <p:spPr>
                              <a:xfrm>
                                <a:off x="1078302" y="1992702"/>
                                <a:ext cx="487180" cy="584616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r>
                                        <a:rPr lang="ru-RU" sz="1100" b="1" i="1"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𝟏</m:t>
                                          </m:r>
                                        </m:num>
                                        <m:den>
                                          <m:r>
                                            <a:rPr lang="ru-RU" sz="1100" b="1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78" name="Поле 168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1078302" y="1992702"/>
                                <a:ext cx="487180" cy="584616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13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79" name="Поле 189"/>
                          <p:cNvSpPr txBox="1"/>
                          <p:nvPr/>
                        </p:nvSpPr>
                        <p:spPr>
                          <a:xfrm>
                            <a:off x="3864634" y="2216989"/>
                            <a:ext cx="337185" cy="328295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ru-RU" sz="1200" b="1">
                                <a:effectLst/>
                                <a:ea typeface="Calibri"/>
                                <a:cs typeface="Times New Roman"/>
                              </a:rPr>
                              <a:t>1</a:t>
                            </a:r>
                            <a:endParaRPr lang="ru-RU" sz="1100">
                              <a:effectLst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80" name="Поле 191"/>
                              <p:cNvSpPr txBox="1"/>
                              <p:nvPr/>
                            </p:nvSpPr>
                            <p:spPr>
                              <a:xfrm>
                                <a:off x="3027871" y="569344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𝟑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80" name="Поле 191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3027871" y="569344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14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81" name="Поле 192"/>
                              <p:cNvSpPr txBox="1"/>
                              <p:nvPr/>
                            </p:nvSpPr>
                            <p:spPr>
                              <a:xfrm>
                                <a:off x="2234241" y="308025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 dirty="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81" name="Поле 192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234241" y="308025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15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82" name="Поле 193"/>
                              <p:cNvSpPr txBox="1"/>
                              <p:nvPr/>
                            </p:nvSpPr>
                            <p:spPr>
                              <a:xfrm>
                                <a:off x="3398807" y="871268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𝟒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82" name="Поле 193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3398807" y="871268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16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83" name="Поле 194"/>
                              <p:cNvSpPr txBox="1"/>
                              <p:nvPr/>
                            </p:nvSpPr>
                            <p:spPr>
                              <a:xfrm>
                                <a:off x="431320" y="1224951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𝟓</m:t>
                                          </m:r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𝟔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83" name="Поле 194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431320" y="1224951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17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84" name="Поле 195"/>
                              <p:cNvSpPr txBox="1"/>
                              <p:nvPr/>
                            </p:nvSpPr>
                            <p:spPr>
                              <a:xfrm>
                                <a:off x="1112807" y="552091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𝟐</m:t>
                                          </m:r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𝟑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84" name="Поле 195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1112807" y="552091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18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85" name="Поле 196"/>
                              <p:cNvSpPr txBox="1"/>
                              <p:nvPr/>
                            </p:nvSpPr>
                            <p:spPr>
                              <a:xfrm>
                                <a:off x="698739" y="871268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𝟑</m:t>
                                          </m:r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𝟒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85" name="Поле 196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98739" y="871268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19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86" name="Поле 197"/>
                              <p:cNvSpPr txBox="1"/>
                              <p:nvPr/>
                            </p:nvSpPr>
                            <p:spPr>
                              <a:xfrm>
                                <a:off x="3709358" y="1276710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𝟔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86" name="Поле 197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3709358" y="1276710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20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87" name="Поле 198"/>
                              <p:cNvSpPr txBox="1"/>
                              <p:nvPr/>
                            </p:nvSpPr>
                            <p:spPr>
                              <a:xfrm>
                                <a:off x="638354" y="3467819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𝟓</m:t>
                                          </m:r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𝟒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87" name="Поле 198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38354" y="3467819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21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88" name="Поле 199"/>
                              <p:cNvSpPr txBox="1"/>
                              <p:nvPr/>
                            </p:nvSpPr>
                            <p:spPr>
                              <a:xfrm>
                                <a:off x="1042399" y="3774909"/>
                                <a:ext cx="424345" cy="491707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𝟒</m:t>
                                          </m:r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𝟑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 dirty="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88" name="Поле 199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1042399" y="3774909"/>
                                <a:ext cx="424345" cy="491707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22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89" name="Поле 200"/>
                              <p:cNvSpPr txBox="1"/>
                              <p:nvPr/>
                            </p:nvSpPr>
                            <p:spPr>
                              <a:xfrm>
                                <a:off x="396815" y="3148642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𝟕</m:t>
                                          </m:r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𝟔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89" name="Поле 200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396815" y="3148642"/>
                                <a:ext cx="487045" cy="584200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23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90" name="Поле 202"/>
                          <p:cNvSpPr txBox="1"/>
                          <p:nvPr/>
                        </p:nvSpPr>
                        <p:spPr>
                          <a:xfrm>
                            <a:off x="272582" y="2120862"/>
                            <a:ext cx="337185" cy="328295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ru-RU" b="1" dirty="0">
                                <a:solidFill>
                                  <a:srgbClr val="C00000"/>
                                </a:solidFill>
                                <a:effectLst/>
                                <a:latin typeface="Cambria Math" pitchFamily="18" charset="0"/>
                                <a:ea typeface="Cambria Math" pitchFamily="18" charset="0"/>
                                <a:cs typeface="Calibri"/>
                              </a:rPr>
                              <a:t>π</a:t>
                            </a:r>
                            <a:endParaRPr lang="ru-RU" dirty="0">
                              <a:effectLst/>
                              <a:latin typeface="Cambria Math" pitchFamily="18" charset="0"/>
                              <a:ea typeface="Cambria Math" pitchFamily="18" charset="0"/>
                              <a:cs typeface="Times New Roman"/>
                            </a:endParaRPr>
                          </a:p>
                        </p:txBody>
                      </p:sp>
                      <p:sp>
                        <p:nvSpPr>
                          <p:cNvPr id="91" name="Поле 203"/>
                          <p:cNvSpPr txBox="1"/>
                          <p:nvPr/>
                        </p:nvSpPr>
                        <p:spPr>
                          <a:xfrm>
                            <a:off x="4031526" y="2389476"/>
                            <a:ext cx="434715" cy="328295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ru-RU" b="1" dirty="0">
                                <a:solidFill>
                                  <a:srgbClr val="C00000"/>
                                </a:solidFill>
                                <a:effectLst/>
                                <a:latin typeface="Cambria Math" pitchFamily="18" charset="0"/>
                                <a:ea typeface="Cambria Math" pitchFamily="18" charset="0"/>
                                <a:cs typeface="Calibri"/>
                              </a:rPr>
                              <a:t>2π</a:t>
                            </a:r>
                            <a:endParaRPr lang="ru-RU" dirty="0">
                              <a:effectLst/>
                              <a:latin typeface="Cambria Math" pitchFamily="18" charset="0"/>
                              <a:ea typeface="Cambria Math" pitchFamily="18" charset="0"/>
                              <a:cs typeface="Times New Roman"/>
                            </a:endParaRPr>
                          </a:p>
                        </p:txBody>
                      </p: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92" name="Поле 204"/>
                              <p:cNvSpPr txBox="1"/>
                              <p:nvPr/>
                            </p:nvSpPr>
                            <p:spPr>
                              <a:xfrm>
                                <a:off x="2260120" y="4045045"/>
                                <a:ext cx="423450" cy="525013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𝟑</m:t>
                                          </m:r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𝟐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92" name="Поле 204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260120" y="4045045"/>
                                <a:ext cx="423450" cy="525013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24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93" name="Поле 205"/>
                              <p:cNvSpPr txBox="1"/>
                              <p:nvPr/>
                            </p:nvSpPr>
                            <p:spPr>
                              <a:xfrm>
                                <a:off x="3088256" y="3841342"/>
                                <a:ext cx="434997" cy="451684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𝟓</m:t>
                                          </m:r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𝟑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 dirty="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93" name="Поле 205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3088256" y="3841342"/>
                                <a:ext cx="434997" cy="451684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25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94" name="Поле 207"/>
                              <p:cNvSpPr txBox="1"/>
                              <p:nvPr/>
                            </p:nvSpPr>
                            <p:spPr>
                              <a:xfrm>
                                <a:off x="3783338" y="3184116"/>
                                <a:ext cx="431326" cy="513253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14:m>
                                  <m:oMathPara xmlns:m="http://schemas.openxmlformats.org/officeDocument/2006/math">
                                    <m:oMathParaPr>
                                      <m:jc m:val="centerGroup"/>
                                    </m:oMathParaPr>
                                    <m:oMath xmlns:m="http://schemas.openxmlformats.org/officeDocument/2006/math">
                                      <m:f>
                                        <m:fPr>
                                          <m:ctrlP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𝟏𝟏</m:t>
                                          </m:r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Times New Roman"/>
                                              <a:cs typeface="Calibri"/>
                                            </a:rPr>
                                            <m:t>𝛑</m:t>
                                          </m:r>
                                        </m:num>
                                        <m:den>
                                          <m:r>
                                            <a:rPr lang="ru-RU" sz="1200" b="1" i="1">
                                              <a:solidFill>
                                                <a:srgbClr val="C00000"/>
                                              </a:solidFill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𝟔</m:t>
                                          </m:r>
                                        </m:den>
                                      </m:f>
                                    </m:oMath>
                                  </m:oMathPara>
                                </a14:m>
                                <a:endParaRPr lang="ru-RU" sz="1100" dirty="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94" name="Поле 207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3783338" y="3184116"/>
                                <a:ext cx="431326" cy="513253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26"/>
                                <a:stretch>
                                  <a:fillRect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95" name="Поле 211"/>
                              <p:cNvSpPr txBox="1"/>
                              <p:nvPr/>
                            </p:nvSpPr>
                            <p:spPr>
                              <a:xfrm>
                                <a:off x="686080" y="2843427"/>
                                <a:ext cx="451574" cy="555625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:r>
                                  <a:rPr lang="ru-RU" sz="1400" b="1" dirty="0" smtClean="0">
                                    <a:solidFill>
                                      <a:srgbClr val="002060"/>
                                    </a:solidFill>
                                    <a:effectLst/>
                                    <a:ea typeface="Calibri"/>
                                    <a:cs typeface="Times New Roman"/>
                                  </a:rPr>
                                  <a:t>– </a:t>
                                </a:r>
                                <a14:m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Calibri"/>
                                          </a:rPr>
                                          <m:t>𝟓</m:t>
                                        </m:r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Calibri"/>
                                          </a:rPr>
                                          <m:t>𝛑</m:t>
                                        </m:r>
                                      </m:num>
                                      <m:den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𝟔</m:t>
                                        </m:r>
                                      </m:den>
                                    </m:f>
                                  </m:oMath>
                                </a14:m>
                                <a:endParaRPr lang="ru-RU" sz="1100" dirty="0">
                                  <a:solidFill>
                                    <a:srgbClr val="002060"/>
                                  </a:solidFill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95" name="Поле 211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686080" y="2843427"/>
                                <a:ext cx="451574" cy="555625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27"/>
                                <a:stretch>
                                  <a:fillRect l="-2299"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96" name="Поле 212"/>
                              <p:cNvSpPr txBox="1"/>
                              <p:nvPr/>
                            </p:nvSpPr>
                            <p:spPr>
                              <a:xfrm>
                                <a:off x="3519577" y="2889849"/>
                                <a:ext cx="479425" cy="554355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:r>
                                  <a:rPr lang="ru-RU" sz="1400" b="1" dirty="0" smtClean="0">
                                    <a:solidFill>
                                      <a:srgbClr val="002060"/>
                                    </a:solidFill>
                                    <a:effectLst/>
                                    <a:ea typeface="Calibri"/>
                                    <a:cs typeface="Times New Roman"/>
                                  </a:rPr>
                                  <a:t>– </a:t>
                                </a:r>
                                <a14:m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Calibri"/>
                                          </a:rPr>
                                          <m:t>𝛑</m:t>
                                        </m:r>
                                      </m:num>
                                      <m:den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𝟔</m:t>
                                        </m:r>
                                      </m:den>
                                    </m:f>
                                  </m:oMath>
                                </a14:m>
                                <a:endParaRPr lang="ru-RU" sz="1100" dirty="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96" name="Поле 212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3519577" y="2889849"/>
                                <a:ext cx="479425" cy="554355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28"/>
                                <a:stretch>
                                  <a:fillRect l="-2151"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97" name="Поле 215"/>
                              <p:cNvSpPr txBox="1"/>
                              <p:nvPr/>
                            </p:nvSpPr>
                            <p:spPr>
                              <a:xfrm>
                                <a:off x="2914679" y="3504014"/>
                                <a:ext cx="388188" cy="548005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:r>
                                  <a:rPr lang="ru-RU" sz="1400" b="1" dirty="0" smtClean="0">
                                    <a:solidFill>
                                      <a:srgbClr val="002060"/>
                                    </a:solidFill>
                                    <a:effectLst/>
                                    <a:ea typeface="Calibri"/>
                                    <a:cs typeface="Times New Roman"/>
                                  </a:rPr>
                                  <a:t>– </a:t>
                                </a:r>
                                <a14:m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Calibri"/>
                                          </a:rPr>
                                          <m:t>𝛑</m:t>
                                        </m:r>
                                      </m:num>
                                      <m:den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𝟑</m:t>
                                        </m:r>
                                      </m:den>
                                    </m:f>
                                  </m:oMath>
                                </a14:m>
                                <a:endParaRPr lang="ru-RU" sz="1100" dirty="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97" name="Поле 215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2914679" y="3504014"/>
                                <a:ext cx="388188" cy="548005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29"/>
                                <a:stretch>
                                  <a:fillRect l="-4000"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98" name="Поле 222"/>
                              <p:cNvSpPr txBox="1"/>
                              <p:nvPr/>
                            </p:nvSpPr>
                            <p:spPr>
                              <a:xfrm>
                                <a:off x="3241903" y="3254202"/>
                                <a:ext cx="390172" cy="548005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:r>
                                  <a:rPr lang="ru-RU" sz="1400" b="1" dirty="0" smtClean="0">
                                    <a:solidFill>
                                      <a:srgbClr val="002060"/>
                                    </a:solidFill>
                                    <a:effectLst/>
                                    <a:ea typeface="Calibri"/>
                                    <a:cs typeface="Times New Roman"/>
                                  </a:rPr>
                                  <a:t>– </a:t>
                                </a:r>
                                <a14:m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Calibri"/>
                                          </a:rPr>
                                          <m:t>𝛑</m:t>
                                        </m:r>
                                      </m:num>
                                      <m:den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𝟒</m:t>
                                        </m:r>
                                      </m:den>
                                    </m:f>
                                  </m:oMath>
                                </a14:m>
                                <a:endParaRPr lang="ru-RU" sz="1100" dirty="0"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98" name="Поле 222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3241903" y="3254202"/>
                                <a:ext cx="390172" cy="548005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30"/>
                                <a:stretch>
                                  <a:fillRect l="-4000"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grpSp>
                        <p:nvGrpSpPr>
                          <p:cNvPr id="99" name="Группа 98"/>
                          <p:cNvGrpSpPr/>
                          <p:nvPr/>
                        </p:nvGrpSpPr>
                        <p:grpSpPr>
                          <a:xfrm>
                            <a:off x="3959524" y="491706"/>
                            <a:ext cx="210557" cy="330914"/>
                            <a:chOff x="0" y="0"/>
                            <a:chExt cx="210557" cy="330914"/>
                          </a:xfrm>
                        </p:grpSpPr>
                        <p:cxnSp>
                          <p:nvCxnSpPr>
                            <p:cNvPr id="122" name="Прямая соединительная линия 121"/>
                            <p:cNvCxnSpPr/>
                            <p:nvPr/>
                          </p:nvCxnSpPr>
                          <p:spPr>
                            <a:xfrm>
                              <a:off x="103517" y="8626"/>
                              <a:ext cx="0" cy="322288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3" name="Прямая соединительная линия 122"/>
                            <p:cNvCxnSpPr/>
                            <p:nvPr/>
                          </p:nvCxnSpPr>
                          <p:spPr>
                            <a:xfrm flipH="1">
                              <a:off x="0" y="0"/>
                              <a:ext cx="201930" cy="0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4" name="Прямая соединительная линия 123"/>
                            <p:cNvCxnSpPr/>
                            <p:nvPr/>
                          </p:nvCxnSpPr>
                          <p:spPr>
                            <a:xfrm flipH="1">
                              <a:off x="8627" y="319177"/>
                              <a:ext cx="201930" cy="0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100" name="Группа 99"/>
                          <p:cNvGrpSpPr/>
                          <p:nvPr/>
                        </p:nvGrpSpPr>
                        <p:grpSpPr>
                          <a:xfrm>
                            <a:off x="293298" y="414068"/>
                            <a:ext cx="262317" cy="330915"/>
                            <a:chOff x="-60385" y="0"/>
                            <a:chExt cx="262317" cy="330915"/>
                          </a:xfrm>
                        </p:grpSpPr>
                        <p:cxnSp>
                          <p:nvCxnSpPr>
                            <p:cNvPr id="118" name="Прямая соединительная линия 117"/>
                            <p:cNvCxnSpPr/>
                            <p:nvPr/>
                          </p:nvCxnSpPr>
                          <p:spPr>
                            <a:xfrm>
                              <a:off x="43132" y="8627"/>
                              <a:ext cx="0" cy="322288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9" name="Прямая соединительная линия 118"/>
                            <p:cNvCxnSpPr/>
                            <p:nvPr/>
                          </p:nvCxnSpPr>
                          <p:spPr>
                            <a:xfrm>
                              <a:off x="129396" y="8627"/>
                              <a:ext cx="0" cy="322288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0" name="Прямая соединительная линия 119"/>
                            <p:cNvCxnSpPr/>
                            <p:nvPr/>
                          </p:nvCxnSpPr>
                          <p:spPr>
                            <a:xfrm flipH="1">
                              <a:off x="-43133" y="0"/>
                              <a:ext cx="245065" cy="0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21" name="Прямая соединительная линия 120"/>
                            <p:cNvCxnSpPr/>
                            <p:nvPr/>
                          </p:nvCxnSpPr>
                          <p:spPr>
                            <a:xfrm flipH="1" flipV="1">
                              <a:off x="-60385" y="327803"/>
                              <a:ext cx="262315" cy="1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101" name="Группа 100"/>
                          <p:cNvGrpSpPr/>
                          <p:nvPr/>
                        </p:nvGrpSpPr>
                        <p:grpSpPr>
                          <a:xfrm>
                            <a:off x="112143" y="4063042"/>
                            <a:ext cx="239842" cy="330914"/>
                            <a:chOff x="0" y="0"/>
                            <a:chExt cx="239842" cy="330914"/>
                          </a:xfrm>
                        </p:grpSpPr>
                        <p:cxnSp>
                          <p:nvCxnSpPr>
                            <p:cNvPr id="113" name="Прямая соединительная линия 112"/>
                            <p:cNvCxnSpPr/>
                            <p:nvPr/>
                          </p:nvCxnSpPr>
                          <p:spPr>
                            <a:xfrm>
                              <a:off x="42248" y="8626"/>
                              <a:ext cx="0" cy="322288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4" name="Прямая соединительная линия 113"/>
                            <p:cNvCxnSpPr/>
                            <p:nvPr/>
                          </p:nvCxnSpPr>
                          <p:spPr>
                            <a:xfrm>
                              <a:off x="120770" y="8626"/>
                              <a:ext cx="0" cy="322288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5" name="Прямая соединительная линия 114"/>
                            <p:cNvCxnSpPr/>
                            <p:nvPr/>
                          </p:nvCxnSpPr>
                          <p:spPr>
                            <a:xfrm>
                              <a:off x="198408" y="0"/>
                              <a:ext cx="0" cy="322288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6" name="Прямая соединительная линия 115"/>
                            <p:cNvCxnSpPr/>
                            <p:nvPr/>
                          </p:nvCxnSpPr>
                          <p:spPr>
                            <a:xfrm flipH="1">
                              <a:off x="0" y="0"/>
                              <a:ext cx="239842" cy="7495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7" name="Прямая соединительная линия 116"/>
                            <p:cNvCxnSpPr/>
                            <p:nvPr/>
                          </p:nvCxnSpPr>
                          <p:spPr>
                            <a:xfrm flipH="1">
                              <a:off x="0" y="310551"/>
                              <a:ext cx="239842" cy="7495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102" name="Группа 101"/>
                          <p:cNvGrpSpPr/>
                          <p:nvPr/>
                        </p:nvGrpSpPr>
                        <p:grpSpPr>
                          <a:xfrm>
                            <a:off x="3907766" y="4123427"/>
                            <a:ext cx="293303" cy="332847"/>
                            <a:chOff x="0" y="0"/>
                            <a:chExt cx="293303" cy="332847"/>
                          </a:xfrm>
                        </p:grpSpPr>
                        <p:cxnSp>
                          <p:nvCxnSpPr>
                            <p:cNvPr id="108" name="Прямая соединительная линия 107"/>
                            <p:cNvCxnSpPr/>
                            <p:nvPr/>
                          </p:nvCxnSpPr>
                          <p:spPr>
                            <a:xfrm>
                              <a:off x="51758" y="8626"/>
                              <a:ext cx="0" cy="321945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09" name="Прямая соединительная линия 108"/>
                            <p:cNvCxnSpPr/>
                            <p:nvPr/>
                          </p:nvCxnSpPr>
                          <p:spPr>
                            <a:xfrm>
                              <a:off x="103517" y="8626"/>
                              <a:ext cx="59825" cy="321945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0" name="Прямая соединительная линия 109"/>
                            <p:cNvCxnSpPr/>
                            <p:nvPr/>
                          </p:nvCxnSpPr>
                          <p:spPr>
                            <a:xfrm flipH="1">
                              <a:off x="181154" y="17252"/>
                              <a:ext cx="59690" cy="315595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1" name="Прямая соединительная линия 110"/>
                            <p:cNvCxnSpPr/>
                            <p:nvPr/>
                          </p:nvCxnSpPr>
                          <p:spPr>
                            <a:xfrm flipH="1">
                              <a:off x="0" y="0"/>
                              <a:ext cx="284677" cy="6985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112" name="Прямая соединительная линия 111"/>
                            <p:cNvCxnSpPr/>
                            <p:nvPr/>
                          </p:nvCxnSpPr>
                          <p:spPr>
                            <a:xfrm flipH="1">
                              <a:off x="8626" y="319177"/>
                              <a:ext cx="284677" cy="6985"/>
                            </a:xfrm>
                            <a:prstGeom prst="line">
                              <a:avLst/>
                            </a:prstGeom>
                            <a:ln w="28575"/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103" name="Поле 241"/>
                              <p:cNvSpPr txBox="1"/>
                              <p:nvPr/>
                            </p:nvSpPr>
                            <p:spPr>
                              <a:xfrm>
                                <a:off x="1896695" y="290309"/>
                                <a:ext cx="453403" cy="454675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:r>
                                  <a:rPr lang="ru-RU" sz="1400" b="1" dirty="0" smtClean="0">
                                    <a:solidFill>
                                      <a:srgbClr val="002060"/>
                                    </a:solidFill>
                                    <a:effectLst/>
                                    <a:ea typeface="Calibri"/>
                                    <a:cs typeface="Times New Roman"/>
                                  </a:rPr>
                                  <a:t>– </a:t>
                                </a:r>
                                <a14:m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Calibri"/>
                                          </a:rPr>
                                          <m:t>𝟑</m:t>
                                        </m:r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Calibri"/>
                                          </a:rPr>
                                          <m:t>𝛑</m:t>
                                        </m:r>
                                      </m:num>
                                      <m:den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𝟐</m:t>
                                        </m:r>
                                      </m:den>
                                    </m:f>
                                  </m:oMath>
                                </a14:m>
                                <a:endParaRPr lang="ru-RU" sz="1100" dirty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103" name="Поле 241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1896695" y="290309"/>
                                <a:ext cx="453403" cy="454675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31"/>
                                <a:stretch>
                                  <a:fillRect l="-3448"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104" name="Поле 242"/>
                              <p:cNvSpPr txBox="1"/>
                              <p:nvPr/>
                            </p:nvSpPr>
                            <p:spPr>
                              <a:xfrm>
                                <a:off x="1967992" y="4052019"/>
                                <a:ext cx="436853" cy="436514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:r>
                                  <a:rPr lang="ru-RU" sz="1400" b="1" dirty="0" smtClean="0">
                                    <a:solidFill>
                                      <a:srgbClr val="002060"/>
                                    </a:solidFill>
                                    <a:effectLst/>
                                    <a:ea typeface="Calibri"/>
                                    <a:cs typeface="Times New Roman"/>
                                  </a:rPr>
                                  <a:t>– </a:t>
                                </a:r>
                                <a14:m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Calibri"/>
                                          </a:rPr>
                                          <m:t>𝛑</m:t>
                                        </m:r>
                                      </m:num>
                                      <m:den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𝟐</m:t>
                                        </m:r>
                                      </m:den>
                                    </m:f>
                                  </m:oMath>
                                </a14:m>
                                <a:endParaRPr lang="ru-RU" sz="1100" dirty="0">
                                  <a:solidFill>
                                    <a:srgbClr val="002060"/>
                                  </a:solidFill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104" name="Поле 242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1967992" y="4052019"/>
                                <a:ext cx="436853" cy="436514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32"/>
                                <a:stretch>
                                  <a:fillRect l="-2353"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105" name="Поле 1980"/>
                              <p:cNvSpPr txBox="1"/>
                              <p:nvPr/>
                            </p:nvSpPr>
                            <p:spPr>
                              <a:xfrm>
                                <a:off x="908847" y="3185190"/>
                                <a:ext cx="521146" cy="548005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:r>
                                  <a:rPr lang="ru-RU" sz="1400" b="1" dirty="0" smtClean="0">
                                    <a:solidFill>
                                      <a:srgbClr val="002060"/>
                                    </a:solidFill>
                                    <a:effectLst/>
                                    <a:ea typeface="Calibri"/>
                                    <a:cs typeface="Times New Roman"/>
                                  </a:rPr>
                                  <a:t>– </a:t>
                                </a:r>
                                <a14:m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Calibri"/>
                                          </a:rPr>
                                          <m:t>𝟑</m:t>
                                        </m:r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Calibri"/>
                                          </a:rPr>
                                          <m:t>𝛑</m:t>
                                        </m:r>
                                      </m:num>
                                      <m:den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𝟒</m:t>
                                        </m:r>
                                      </m:den>
                                    </m:f>
                                  </m:oMath>
                                </a14:m>
                                <a:endParaRPr lang="ru-RU" sz="1100" dirty="0">
                                  <a:solidFill>
                                    <a:srgbClr val="002060"/>
                                  </a:solidFill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105" name="Поле 1980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908847" y="3185190"/>
                                <a:ext cx="521146" cy="548005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33"/>
                                <a:stretch>
                                  <a:fillRect l="-1980"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mc:AlternateContent xmlns:mc="http://schemas.openxmlformats.org/markup-compatibility/2006" xmlns:a14="http://schemas.microsoft.com/office/drawing/2010/main">
                        <mc:Choice Requires="a14">
                          <p:sp>
                            <p:nvSpPr>
                              <p:cNvPr id="106" name="Поле 1982"/>
                              <p:cNvSpPr txBox="1"/>
                              <p:nvPr/>
                            </p:nvSpPr>
                            <p:spPr>
                              <a:xfrm>
                                <a:off x="1268084" y="3476093"/>
                                <a:ext cx="469128" cy="548005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0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15000"/>
                                  </a:lnSpc>
                                  <a:spcAft>
                                    <a:spcPts val="1000"/>
                                  </a:spcAft>
                                </a:pPr>
                                <a:r>
                                  <a:rPr lang="ru-RU" sz="1400" b="1" dirty="0" smtClean="0">
                                    <a:solidFill>
                                      <a:srgbClr val="002060"/>
                                    </a:solidFill>
                                    <a:effectLst/>
                                    <a:ea typeface="Calibri"/>
                                    <a:cs typeface="Times New Roman"/>
                                  </a:rPr>
                                  <a:t>– </a:t>
                                </a:r>
                                <a14:m>
                                  <m:oMath xmlns:m="http://schemas.openxmlformats.org/officeDocument/2006/math">
                                    <m:f>
                                      <m:fPr>
                                        <m:ctrlP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Calibri"/>
                                          </a:rPr>
                                          <m:t>𝟐</m:t>
                                        </m:r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Times New Roman"/>
                                            <a:cs typeface="Calibri"/>
                                          </a:rPr>
                                          <m:t>𝛑</m:t>
                                        </m:r>
                                      </m:num>
                                      <m:den>
                                        <m:r>
                                          <a:rPr lang="ru-RU" sz="1600" b="1" i="1">
                                            <a:solidFill>
                                              <a:srgbClr val="002060"/>
                                            </a:solidFill>
                                            <a:effectLst/>
                                            <a:latin typeface="Cambria Math"/>
                                            <a:ea typeface="Calibri"/>
                                            <a:cs typeface="Times New Roman"/>
                                          </a:rPr>
                                          <m:t>𝟑</m:t>
                                        </m:r>
                                      </m:den>
                                    </m:f>
                                  </m:oMath>
                                </a14:m>
                                <a:endParaRPr lang="ru-RU" sz="1100" dirty="0">
                                  <a:solidFill>
                                    <a:srgbClr val="002060"/>
                                  </a:solidFill>
                                  <a:effectLst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mc:Choice>
                        <mc:Fallback xmlns="">
                          <p:sp>
                            <p:nvSpPr>
                              <p:cNvPr id="106" name="Поле 1982"/>
                              <p:cNvSpPr txBox="1">
                                <a:spLocks noRot="1" noChangeAspect="1" noMove="1" noResize="1" noEditPoints="1" noAdjustHandles="1" noChangeArrowheads="1" noChangeShapeType="1" noTextEdit="1"/>
                              </p:cNvSpPr>
                              <p:nvPr/>
                            </p:nvSpPr>
                            <p:spPr>
                              <a:xfrm>
                                <a:off x="1268084" y="3476093"/>
                                <a:ext cx="469128" cy="548005"/>
                              </a:xfrm>
                              <a:prstGeom prst="rect">
                                <a:avLst/>
                              </a:prstGeom>
                              <a:blipFill rotWithShape="1">
                                <a:blip r:embed="rId34"/>
                                <a:stretch>
                                  <a:fillRect l="-3333"/>
                                </a:stretch>
                              </a:blipFill>
                              <a:ln w="6350">
                                <a:noFill/>
                              </a:ln>
                              <a:effectLst/>
                            </p:spPr>
                            <p:txBody>
                              <a:bodyPr/>
                              <a:lstStyle/>
                              <a:p>
                                <a:r>
                                  <a:rPr lang="ru-RU">
                                    <a:noFill/>
                                  </a:rPr>
                                  <a:t> </a:t>
                                </a:r>
                              </a:p>
                            </p:txBody>
                          </p:sp>
                        </mc:Fallback>
                      </mc:AlternateContent>
                      <p:sp>
                        <p:nvSpPr>
                          <p:cNvPr id="107" name="Поле 2657"/>
                          <p:cNvSpPr txBox="1"/>
                          <p:nvPr/>
                        </p:nvSpPr>
                        <p:spPr>
                          <a:xfrm>
                            <a:off x="224475" y="2321715"/>
                            <a:ext cx="385292" cy="317053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:r>
                              <a:rPr lang="en-US" b="1" dirty="0">
                                <a:solidFill>
                                  <a:srgbClr val="002060"/>
                                </a:solidFill>
                                <a:effectLst/>
                                <a:latin typeface="Cambria Math" pitchFamily="18" charset="0"/>
                                <a:ea typeface="Cambria Math" pitchFamily="18" charset="0"/>
                                <a:cs typeface="Calibri"/>
                              </a:rPr>
                              <a:t>-</a:t>
                            </a:r>
                            <a:r>
                              <a:rPr lang="ru-RU" b="1" dirty="0">
                                <a:solidFill>
                                  <a:srgbClr val="002060"/>
                                </a:solidFill>
                                <a:effectLst/>
                                <a:latin typeface="Cambria Math" pitchFamily="18" charset="0"/>
                                <a:ea typeface="Cambria Math" pitchFamily="18" charset="0"/>
                                <a:cs typeface="Calibri"/>
                              </a:rPr>
                              <a:t>π</a:t>
                            </a:r>
                            <a:endParaRPr lang="ru-RU" dirty="0">
                              <a:solidFill>
                                <a:srgbClr val="002060"/>
                              </a:solidFill>
                              <a:effectLst/>
                              <a:latin typeface="Cambria Math" pitchFamily="18" charset="0"/>
                              <a:ea typeface="Cambria Math" pitchFamily="18" charset="0"/>
                              <a:cs typeface="Times New Roman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51" name="Овал 50"/>
                      <p:cNvSpPr/>
                      <p:nvPr/>
                    </p:nvSpPr>
                    <p:spPr>
                      <a:xfrm>
                        <a:off x="828136" y="741872"/>
                        <a:ext cx="3515193" cy="3372787"/>
                      </a:xfrm>
                      <a:prstGeom prst="ellipse">
                        <a:avLst/>
                      </a:prstGeom>
                      <a:noFill/>
                      <a:ln w="381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</p:grpSp>
                <p:cxnSp>
                  <p:nvCxnSpPr>
                    <p:cNvPr id="43" name="Прямая соединительная линия 42"/>
                    <p:cNvCxnSpPr/>
                    <p:nvPr/>
                  </p:nvCxnSpPr>
                  <p:spPr>
                    <a:xfrm flipH="1" flipV="1">
                      <a:off x="1664898" y="1009291"/>
                      <a:ext cx="1812925" cy="127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4" name="Поле 213"/>
                        <p:cNvSpPr txBox="1"/>
                        <p:nvPr/>
                      </p:nvSpPr>
                      <p:spPr>
                        <a:xfrm>
                          <a:off x="3588146" y="1423360"/>
                          <a:ext cx="508957" cy="526211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 b="1" dirty="0" smtClean="0">
                              <a:solidFill>
                                <a:srgbClr val="002060"/>
                              </a:solidFill>
                              <a:effectLst/>
                              <a:ea typeface="Calibri"/>
                              <a:cs typeface="Times New Roman"/>
                            </a:rPr>
                            <a:t>–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𝟏𝟏</m:t>
                                  </m:r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𝛑</m:t>
                                  </m:r>
                                </m:num>
                                <m:den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endParaRPr lang="ru-RU" sz="1100" dirty="0">
                            <a:solidFill>
                              <a:srgbClr val="002060"/>
                            </a:solidFill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44" name="Поле 213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588146" y="1423360"/>
                          <a:ext cx="508957" cy="526211"/>
                        </a:xfrm>
                        <a:prstGeom prst="rect">
                          <a:avLst/>
                        </a:prstGeom>
                        <a:blipFill rotWithShape="1">
                          <a:blip r:embed="rId35"/>
                          <a:stretch>
                            <a:fillRect l="-2041"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5" name="Поле 214"/>
                        <p:cNvSpPr txBox="1"/>
                        <p:nvPr/>
                      </p:nvSpPr>
                      <p:spPr>
                        <a:xfrm>
                          <a:off x="940279" y="1490415"/>
                          <a:ext cx="448574" cy="478979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 b="1" dirty="0" smtClean="0">
                              <a:solidFill>
                                <a:srgbClr val="002060"/>
                              </a:solidFill>
                              <a:effectLst/>
                              <a:ea typeface="Calibri"/>
                              <a:cs typeface="Times New Roman"/>
                            </a:rPr>
                            <a:t>–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𝟕</m:t>
                                  </m:r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𝛑</m:t>
                                  </m:r>
                                </m:num>
                                <m:den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endParaRPr lang="ru-RU" sz="1100" dirty="0">
                            <a:solidFill>
                              <a:srgbClr val="002060"/>
                            </a:solidFill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45" name="Поле 214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940279" y="1490415"/>
                          <a:ext cx="448574" cy="478979"/>
                        </a:xfrm>
                        <a:prstGeom prst="rect">
                          <a:avLst/>
                        </a:prstGeom>
                        <a:blipFill rotWithShape="1">
                          <a:blip r:embed="rId36"/>
                          <a:stretch>
                            <a:fillRect l="-2299"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6" name="Поле 216"/>
                        <p:cNvSpPr txBox="1"/>
                        <p:nvPr/>
                      </p:nvSpPr>
                      <p:spPr>
                        <a:xfrm>
                          <a:off x="1565347" y="845389"/>
                          <a:ext cx="469128" cy="446593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 b="1" dirty="0" smtClean="0">
                              <a:solidFill>
                                <a:srgbClr val="002060"/>
                              </a:solidFill>
                              <a:effectLst/>
                              <a:ea typeface="Calibri"/>
                              <a:cs typeface="Times New Roman"/>
                            </a:rPr>
                            <a:t>–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𝟒</m:t>
                                  </m:r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𝛑</m:t>
                                  </m:r>
                                </m:num>
                                <m:den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endParaRPr lang="ru-RU" sz="1100" dirty="0">
                            <a:solidFill>
                              <a:srgbClr val="002060"/>
                            </a:solidFill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46" name="Поле 216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565347" y="845389"/>
                          <a:ext cx="469128" cy="446593"/>
                        </a:xfrm>
                        <a:prstGeom prst="rect">
                          <a:avLst/>
                        </a:prstGeom>
                        <a:blipFill rotWithShape="1">
                          <a:blip r:embed="rId37"/>
                          <a:stretch>
                            <a:fillRect l="-3333"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7" name="Поле 217"/>
                        <p:cNvSpPr txBox="1"/>
                        <p:nvPr/>
                      </p:nvSpPr>
                      <p:spPr>
                        <a:xfrm>
                          <a:off x="3064683" y="875720"/>
                          <a:ext cx="457199" cy="548130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 b="1" dirty="0" smtClean="0">
                              <a:solidFill>
                                <a:srgbClr val="002060"/>
                              </a:solidFill>
                              <a:effectLst/>
                              <a:ea typeface="Calibri"/>
                              <a:cs typeface="Times New Roman"/>
                            </a:rPr>
                            <a:t>–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𝟓</m:t>
                                  </m:r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𝛑</m:t>
                                  </m:r>
                                </m:num>
                                <m:den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𝟑</m:t>
                                  </m:r>
                                </m:den>
                              </m:f>
                            </m:oMath>
                          </a14:m>
                          <a:endParaRPr lang="ru-RU" sz="1100" dirty="0"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47" name="Поле 217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064683" y="875720"/>
                          <a:ext cx="457199" cy="548130"/>
                        </a:xfrm>
                        <a:prstGeom prst="rect">
                          <a:avLst/>
                        </a:prstGeom>
                        <a:blipFill rotWithShape="1">
                          <a:blip r:embed="rId38"/>
                          <a:stretch>
                            <a:fillRect l="-3409"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8" name="Поле 219"/>
                        <p:cNvSpPr txBox="1"/>
                        <p:nvPr/>
                      </p:nvSpPr>
                      <p:spPr>
                        <a:xfrm>
                          <a:off x="1187480" y="1149165"/>
                          <a:ext cx="503411" cy="496627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 b="1" dirty="0" smtClean="0">
                              <a:solidFill>
                                <a:srgbClr val="002060"/>
                              </a:solidFill>
                              <a:effectLst/>
                              <a:ea typeface="Calibri"/>
                              <a:cs typeface="Times New Roman"/>
                            </a:rPr>
                            <a:t>–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𝟓</m:t>
                                  </m:r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𝛑</m:t>
                                  </m:r>
                                </m:num>
                                <m:den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endParaRPr lang="ru-RU" sz="1100" dirty="0">
                            <a:solidFill>
                              <a:srgbClr val="002060"/>
                            </a:solidFill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48" name="Поле 219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187480" y="1149165"/>
                          <a:ext cx="503411" cy="496627"/>
                        </a:xfrm>
                        <a:prstGeom prst="rect">
                          <a:avLst/>
                        </a:prstGeom>
                        <a:blipFill rotWithShape="1">
                          <a:blip r:embed="rId39"/>
                          <a:stretch>
                            <a:fillRect l="-3093"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9" name="Поле 221"/>
                        <p:cNvSpPr txBox="1"/>
                        <p:nvPr/>
                      </p:nvSpPr>
                      <p:spPr>
                        <a:xfrm>
                          <a:off x="3394273" y="1112808"/>
                          <a:ext cx="486949" cy="548005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1400" b="1" dirty="0" smtClean="0">
                              <a:solidFill>
                                <a:srgbClr val="002060"/>
                              </a:solidFill>
                              <a:effectLst/>
                              <a:ea typeface="Calibri"/>
                              <a:cs typeface="Times New Roman"/>
                            </a:rPr>
                            <a:t>–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𝟓</m:t>
                                  </m:r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Times New Roman"/>
                                      <a:cs typeface="Calibri"/>
                                    </a:rPr>
                                    <m:t>𝛑</m:t>
                                  </m:r>
                                </m:num>
                                <m:den>
                                  <m:r>
                                    <a:rPr lang="ru-RU" sz="1600" b="1" i="1">
                                      <a:solidFill>
                                        <a:srgbClr val="002060"/>
                                      </a:solidFill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endParaRPr lang="ru-RU" sz="1100" dirty="0">
                            <a:solidFill>
                              <a:srgbClr val="002060"/>
                            </a:solidFill>
                            <a:effectLst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49" name="Поле 221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3394273" y="1112808"/>
                          <a:ext cx="486949" cy="548005"/>
                        </a:xfrm>
                        <a:prstGeom prst="rect">
                          <a:avLst/>
                        </a:prstGeom>
                        <a:blipFill rotWithShape="1">
                          <a:blip r:embed="rId40"/>
                          <a:stretch>
                            <a:fillRect l="-2128"/>
                          </a:stretch>
                        </a:blipFill>
                        <a:ln w="6350">
                          <a:noFill/>
                        </a:ln>
                        <a:effectLst/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16" name="Группа 15"/>
                  <p:cNvGrpSpPr/>
                  <p:nvPr/>
                </p:nvGrpSpPr>
                <p:grpSpPr>
                  <a:xfrm>
                    <a:off x="672860" y="528366"/>
                    <a:ext cx="3856224" cy="3632946"/>
                    <a:chOff x="-17254" y="-49604"/>
                    <a:chExt cx="3856224" cy="3632946"/>
                  </a:xfrm>
                </p:grpSpPr>
                <p:sp>
                  <p:nvSpPr>
                    <p:cNvPr id="17" name="Поле 132"/>
                    <p:cNvSpPr txBox="1"/>
                    <p:nvPr/>
                  </p:nvSpPr>
                  <p:spPr>
                    <a:xfrm>
                      <a:off x="3279921" y="834720"/>
                      <a:ext cx="337185" cy="32829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8" name="Поле 133"/>
                    <p:cNvSpPr txBox="1"/>
                    <p:nvPr/>
                  </p:nvSpPr>
                  <p:spPr>
                    <a:xfrm>
                      <a:off x="3023431" y="502712"/>
                      <a:ext cx="275601" cy="296364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9" name="Поле 134"/>
                    <p:cNvSpPr txBox="1"/>
                    <p:nvPr/>
                  </p:nvSpPr>
                  <p:spPr>
                    <a:xfrm>
                      <a:off x="2693815" y="238474"/>
                      <a:ext cx="275904" cy="311042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cxnSp>
                  <p:nvCxnSpPr>
                    <p:cNvPr id="20" name="Прямая соединительная линия 19"/>
                    <p:cNvCxnSpPr/>
                    <p:nvPr/>
                  </p:nvCxnSpPr>
                  <p:spPr>
                    <a:xfrm>
                      <a:off x="974784" y="3294443"/>
                      <a:ext cx="1810205" cy="493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Прямая соединительная линия 20"/>
                    <p:cNvCxnSpPr/>
                    <p:nvPr/>
                  </p:nvCxnSpPr>
                  <p:spPr>
                    <a:xfrm>
                      <a:off x="621102" y="3043423"/>
                      <a:ext cx="2525842" cy="380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Прямая соединительная линия 21"/>
                    <p:cNvCxnSpPr/>
                    <p:nvPr/>
                  </p:nvCxnSpPr>
                  <p:spPr>
                    <a:xfrm>
                      <a:off x="362309" y="2665562"/>
                      <a:ext cx="3049905" cy="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" name="Поле 148"/>
                    <p:cNvSpPr txBox="1"/>
                    <p:nvPr/>
                  </p:nvSpPr>
                  <p:spPr>
                    <a:xfrm>
                      <a:off x="832184" y="223971"/>
                      <a:ext cx="337185" cy="32829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5" name="Поле 153"/>
                    <p:cNvSpPr txBox="1"/>
                    <p:nvPr/>
                  </p:nvSpPr>
                  <p:spPr>
                    <a:xfrm>
                      <a:off x="215660" y="854015"/>
                      <a:ext cx="337185" cy="32829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6" name="Поле 172"/>
                    <p:cNvSpPr txBox="1"/>
                    <p:nvPr/>
                  </p:nvSpPr>
                  <p:spPr>
                    <a:xfrm>
                      <a:off x="3501785" y="1655632"/>
                      <a:ext cx="337185" cy="32829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7" name="Поле 174"/>
                    <p:cNvSpPr txBox="1"/>
                    <p:nvPr/>
                  </p:nvSpPr>
                  <p:spPr>
                    <a:xfrm>
                      <a:off x="1751544" y="3337226"/>
                      <a:ext cx="321159" cy="246116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8" name="Поле 175"/>
                    <p:cNvSpPr txBox="1"/>
                    <p:nvPr/>
                  </p:nvSpPr>
                  <p:spPr>
                    <a:xfrm>
                      <a:off x="1745868" y="-49604"/>
                      <a:ext cx="256462" cy="266221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9" name="Поле 176"/>
                    <p:cNvSpPr txBox="1"/>
                    <p:nvPr/>
                  </p:nvSpPr>
                  <p:spPr>
                    <a:xfrm>
                      <a:off x="1763263" y="267419"/>
                      <a:ext cx="237887" cy="250166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0" name="Поле 177"/>
                    <p:cNvSpPr txBox="1"/>
                    <p:nvPr/>
                  </p:nvSpPr>
                  <p:spPr>
                    <a:xfrm>
                      <a:off x="1768936" y="518757"/>
                      <a:ext cx="236879" cy="265376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1" name="Поле 178"/>
                    <p:cNvSpPr txBox="1"/>
                    <p:nvPr/>
                  </p:nvSpPr>
                  <p:spPr>
                    <a:xfrm>
                      <a:off x="1776674" y="845391"/>
                      <a:ext cx="236879" cy="26056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2" name="Поле 179"/>
                    <p:cNvSpPr txBox="1"/>
                    <p:nvPr/>
                  </p:nvSpPr>
                  <p:spPr>
                    <a:xfrm>
                      <a:off x="1765911" y="3135228"/>
                      <a:ext cx="267387" cy="250166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3" name="Поле 180"/>
                    <p:cNvSpPr txBox="1"/>
                    <p:nvPr/>
                  </p:nvSpPr>
                  <p:spPr>
                    <a:xfrm>
                      <a:off x="1776674" y="2881223"/>
                      <a:ext cx="237887" cy="32829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4" name="Поле 181"/>
                    <p:cNvSpPr txBox="1"/>
                    <p:nvPr/>
                  </p:nvSpPr>
                  <p:spPr>
                    <a:xfrm>
                      <a:off x="1772349" y="2492788"/>
                      <a:ext cx="268175" cy="32829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5" name="Поле 182"/>
                    <p:cNvSpPr txBox="1"/>
                    <p:nvPr/>
                  </p:nvSpPr>
                  <p:spPr>
                    <a:xfrm>
                      <a:off x="2665561" y="1670759"/>
                      <a:ext cx="269402" cy="2590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6" name="Поле 183"/>
                    <p:cNvSpPr txBox="1"/>
                    <p:nvPr/>
                  </p:nvSpPr>
                  <p:spPr>
                    <a:xfrm>
                      <a:off x="3000361" y="1672327"/>
                      <a:ext cx="217645" cy="2590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7" name="Поле 184"/>
                    <p:cNvSpPr txBox="1"/>
                    <p:nvPr/>
                  </p:nvSpPr>
                  <p:spPr>
                    <a:xfrm>
                      <a:off x="3286664" y="1673647"/>
                      <a:ext cx="224288" cy="259037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8" name="Поле 185"/>
                    <p:cNvSpPr txBox="1"/>
                    <p:nvPr/>
                  </p:nvSpPr>
                  <p:spPr>
                    <a:xfrm>
                      <a:off x="840503" y="1668866"/>
                      <a:ext cx="223843" cy="24228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39" name="Поле 186"/>
                    <p:cNvSpPr txBox="1"/>
                    <p:nvPr/>
                  </p:nvSpPr>
                  <p:spPr>
                    <a:xfrm>
                      <a:off x="480226" y="1659748"/>
                      <a:ext cx="236879" cy="24252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40" name="Поле 187"/>
                    <p:cNvSpPr txBox="1"/>
                    <p:nvPr/>
                  </p:nvSpPr>
                  <p:spPr>
                    <a:xfrm>
                      <a:off x="226268" y="1659748"/>
                      <a:ext cx="217643" cy="236911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41" name="Поле 188"/>
                    <p:cNvSpPr txBox="1"/>
                    <p:nvPr/>
                  </p:nvSpPr>
                  <p:spPr>
                    <a:xfrm>
                      <a:off x="-17254" y="1621335"/>
                      <a:ext cx="212952" cy="293516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24" name="Поле 152"/>
                    <p:cNvSpPr txBox="1"/>
                    <p:nvPr/>
                  </p:nvSpPr>
                  <p:spPr>
                    <a:xfrm>
                      <a:off x="474452" y="517585"/>
                      <a:ext cx="337185" cy="32829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p:grpSp>
            </p:grpSp>
            <p:sp>
              <p:nvSpPr>
                <p:cNvPr id="9" name="Поле 149"/>
                <p:cNvSpPr txBox="1"/>
                <p:nvPr/>
              </p:nvSpPr>
              <p:spPr>
                <a:xfrm>
                  <a:off x="3337668" y="3704782"/>
                  <a:ext cx="337185" cy="32829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0" name="Поле 151"/>
                <p:cNvSpPr txBox="1"/>
                <p:nvPr/>
              </p:nvSpPr>
              <p:spPr>
                <a:xfrm>
                  <a:off x="3976778" y="3070756"/>
                  <a:ext cx="337185" cy="32829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1" name="Поле 154"/>
                <p:cNvSpPr txBox="1"/>
                <p:nvPr/>
              </p:nvSpPr>
              <p:spPr>
                <a:xfrm>
                  <a:off x="905774" y="3070757"/>
                  <a:ext cx="337185" cy="32829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2" name="Поле 136"/>
                <p:cNvSpPr txBox="1"/>
                <p:nvPr/>
              </p:nvSpPr>
              <p:spPr>
                <a:xfrm>
                  <a:off x="1182558" y="3416061"/>
                  <a:ext cx="337185" cy="32829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3" name="Поле 131"/>
                <p:cNvSpPr txBox="1"/>
                <p:nvPr/>
              </p:nvSpPr>
              <p:spPr>
                <a:xfrm>
                  <a:off x="1522299" y="3679148"/>
                  <a:ext cx="337185" cy="32829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ea typeface="Calibri"/>
                      <a:cs typeface="Calibri"/>
                    </a:rPr>
                    <a:t>•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Поле 206"/>
                    <p:cNvSpPr txBox="1"/>
                    <p:nvPr/>
                  </p:nvSpPr>
                  <p:spPr>
                    <a:xfrm>
                      <a:off x="3712462" y="3495387"/>
                      <a:ext cx="487045" cy="584200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>
                              <m:fPr>
                                <m:ctrlPr>
                                  <a:rPr lang="ru-RU" sz="1200" b="1" i="1"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sz="1200" b="1" i="1"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𝟕</m:t>
                                </m:r>
                                <m:r>
                                  <a:rPr lang="ru-RU" sz="1200" b="1" i="1"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/>
                                    <a:ea typeface="Times New Roman"/>
                                    <a:cs typeface="Calibri"/>
                                  </a:rPr>
                                  <m:t>𝛑</m:t>
                                </m:r>
                              </m:num>
                              <m:den>
                                <m:r>
                                  <a:rPr lang="ru-RU" sz="1200" b="1" i="1"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𝟒</m:t>
                                </m:r>
                              </m:den>
                            </m:f>
                          </m:oMath>
                        </m:oMathPara>
                      </a14:m>
                      <a:endParaRPr lang="ru-RU" sz="11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4" name="Поле 20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12462" y="3495387"/>
                      <a:ext cx="487045" cy="584200"/>
                    </a:xfrm>
                    <a:prstGeom prst="rect">
                      <a:avLst/>
                    </a:prstGeom>
                    <a:blipFill rotWithShape="1">
                      <a:blip r:embed="rId41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7" name="Поле 150"/>
              <p:cNvSpPr txBox="1"/>
              <p:nvPr/>
            </p:nvSpPr>
            <p:spPr>
              <a:xfrm>
                <a:off x="3687415" y="3451610"/>
                <a:ext cx="337185" cy="32829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ea typeface="Calibri"/>
                    <a:cs typeface="Calibri"/>
                  </a:rPr>
                  <a:t>•</a:t>
                </a:r>
                <a:endParaRPr lang="ru-RU" sz="2000" dirty="0">
                  <a:effectLst/>
                  <a:ea typeface="Calibri"/>
                  <a:cs typeface="Times New Roman"/>
                </a:endParaRPr>
              </a:p>
            </p:txBody>
          </p:sp>
        </p:grpSp>
        <p:cxnSp>
          <p:nvCxnSpPr>
            <p:cNvPr id="5" name="Прямая соединительная линия 4"/>
            <p:cNvCxnSpPr/>
            <p:nvPr/>
          </p:nvCxnSpPr>
          <p:spPr>
            <a:xfrm flipH="1" flipV="1">
              <a:off x="1333158" y="1259686"/>
              <a:ext cx="2460321" cy="8397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843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Скругленный прямоугольник 49"/>
          <p:cNvSpPr/>
          <p:nvPr/>
        </p:nvSpPr>
        <p:spPr>
          <a:xfrm>
            <a:off x="580547" y="1718022"/>
            <a:ext cx="8013013" cy="50405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5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5">
                  <a:lumMod val="20000"/>
                  <a:lumOff val="80000"/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ИЗМЕНЕНИЕ ТРИГОНМЕТРИЧЕСКИХ ФУНКЦИЙ С ИЗМЕНЕНИЕМ АРГУМЕНТА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838572" y="1718022"/>
            <a:ext cx="7524596" cy="4879330"/>
            <a:chOff x="735451" y="1718022"/>
            <a:chExt cx="7524596" cy="4879330"/>
          </a:xfrm>
        </p:grpSpPr>
        <p:grpSp>
          <p:nvGrpSpPr>
            <p:cNvPr id="46" name="Группа 45"/>
            <p:cNvGrpSpPr/>
            <p:nvPr/>
          </p:nvGrpSpPr>
          <p:grpSpPr>
            <a:xfrm>
              <a:off x="735451" y="1718022"/>
              <a:ext cx="7524596" cy="4879330"/>
              <a:chOff x="735451" y="1718022"/>
              <a:chExt cx="7524596" cy="4879330"/>
            </a:xfrm>
          </p:grpSpPr>
          <p:grpSp>
            <p:nvGrpSpPr>
              <p:cNvPr id="4" name="Группа 3"/>
              <p:cNvGrpSpPr/>
              <p:nvPr/>
            </p:nvGrpSpPr>
            <p:grpSpPr>
              <a:xfrm>
                <a:off x="735451" y="1718022"/>
                <a:ext cx="6093732" cy="3651433"/>
                <a:chOff x="-51651" y="240321"/>
                <a:chExt cx="3052210" cy="1780709"/>
              </a:xfrm>
            </p:grpSpPr>
            <p:sp>
              <p:nvSpPr>
                <p:cNvPr id="34" name="Овал 33"/>
                <p:cNvSpPr/>
                <p:nvPr/>
              </p:nvSpPr>
              <p:spPr>
                <a:xfrm>
                  <a:off x="144329" y="534837"/>
                  <a:ext cx="1027674" cy="958850"/>
                </a:xfrm>
                <a:prstGeom prst="ellipse">
                  <a:avLst/>
                </a:prstGeom>
                <a:noFill/>
                <a:ln w="571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5" name="Поле 254"/>
                    <p:cNvSpPr txBox="1"/>
                    <p:nvPr/>
                  </p:nvSpPr>
                  <p:spPr>
                    <a:xfrm>
                      <a:off x="-51651" y="293203"/>
                      <a:ext cx="517507" cy="302911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unc>
                              <m:funcPr>
                                <m:ctrlPr>
                                  <a:rPr lang="ru-RU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uncPr>
                              <m:fName>
                                <m:r>
                                  <a:rPr lang="ru-RU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𝐜𝐨𝐬</m:t>
                                </m:r>
                              </m:fName>
                              <m:e>
                                <m:r>
                                  <a:rPr lang="en-US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𝐭</m:t>
                                </m:r>
                              </m:e>
                            </m:func>
                          </m:oMath>
                        </m:oMathPara>
                      </a14:m>
                      <a:endParaRPr lang="ru-RU" sz="24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35" name="Поле 25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-51651" y="293203"/>
                      <a:ext cx="517507" cy="302911"/>
                    </a:xfrm>
                    <a:prstGeom prst="rect">
                      <a:avLst/>
                    </a:prstGeom>
                    <a:blipFill rotWithShape="1">
                      <a:blip r:embed="rId2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36" name="Прямая со стрелкой 35"/>
                <p:cNvCxnSpPr/>
                <p:nvPr/>
              </p:nvCxnSpPr>
              <p:spPr>
                <a:xfrm flipH="1" flipV="1">
                  <a:off x="664062" y="293203"/>
                  <a:ext cx="60" cy="1337189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 стрелкой 36"/>
                <p:cNvCxnSpPr/>
                <p:nvPr/>
              </p:nvCxnSpPr>
              <p:spPr>
                <a:xfrm>
                  <a:off x="0" y="1017916"/>
                  <a:ext cx="1349115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Поле 208"/>
                <p:cNvSpPr txBox="1"/>
                <p:nvPr/>
              </p:nvSpPr>
              <p:spPr>
                <a:xfrm>
                  <a:off x="1191872" y="789378"/>
                  <a:ext cx="257146" cy="195389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 smtClean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rPr>
                    <a:t>х</a:t>
                  </a:r>
                  <a:endParaRPr lang="ru-RU" sz="24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p:sp>
              <p:nvSpPr>
                <p:cNvPr id="39" name="Поле 223"/>
                <p:cNvSpPr txBox="1"/>
                <p:nvPr/>
              </p:nvSpPr>
              <p:spPr>
                <a:xfrm>
                  <a:off x="682716" y="240321"/>
                  <a:ext cx="192008" cy="232913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rPr>
                    <a:t>у</a:t>
                  </a:r>
                  <a:endParaRPr lang="ru-RU" sz="20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p:sp>
              <p:nvSpPr>
                <p:cNvPr id="40" name="Поле 257"/>
                <p:cNvSpPr txBox="1"/>
                <p:nvPr/>
              </p:nvSpPr>
              <p:spPr>
                <a:xfrm>
                  <a:off x="738812" y="1062740"/>
                  <a:ext cx="322639" cy="280289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3200" b="1" dirty="0">
                      <a:solidFill>
                        <a:srgbClr val="FF0000"/>
                      </a:solidFill>
                      <a:effectLst/>
                      <a:ea typeface="Calibri"/>
                      <a:cs typeface="Times New Roman"/>
                    </a:rPr>
                    <a:t>+</a:t>
                  </a:r>
                  <a:endParaRPr lang="ru-RU" sz="32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41" name="Поле 258"/>
                <p:cNvSpPr txBox="1"/>
                <p:nvPr/>
              </p:nvSpPr>
              <p:spPr>
                <a:xfrm>
                  <a:off x="729844" y="659843"/>
                  <a:ext cx="322639" cy="304817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3200" b="1" dirty="0">
                      <a:solidFill>
                        <a:srgbClr val="FF0000"/>
                      </a:solidFill>
                      <a:effectLst/>
                      <a:ea typeface="Calibri"/>
                      <a:cs typeface="Times New Roman"/>
                    </a:rPr>
                    <a:t>+</a:t>
                  </a:r>
                  <a:endParaRPr lang="ru-RU" sz="32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42" name="Поле 263"/>
                <p:cNvSpPr txBox="1"/>
                <p:nvPr/>
              </p:nvSpPr>
              <p:spPr>
                <a:xfrm>
                  <a:off x="331814" y="659843"/>
                  <a:ext cx="268084" cy="287564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3200" b="1" dirty="0">
                      <a:solidFill>
                        <a:srgbClr val="00B050"/>
                      </a:solidFill>
                      <a:effectLst/>
                      <a:ea typeface="Times New Roman"/>
                      <a:cs typeface="Calibri"/>
                    </a:rPr>
                    <a:t>−</a:t>
                  </a:r>
                  <a:endParaRPr lang="ru-RU" sz="32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43" name="Поле 264"/>
                <p:cNvSpPr txBox="1"/>
                <p:nvPr/>
              </p:nvSpPr>
              <p:spPr>
                <a:xfrm>
                  <a:off x="331813" y="1088436"/>
                  <a:ext cx="268084" cy="28891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3200" b="1" dirty="0">
                      <a:solidFill>
                        <a:srgbClr val="00B050"/>
                      </a:solidFill>
                      <a:effectLst/>
                      <a:ea typeface="Times New Roman"/>
                      <a:cs typeface="Calibri"/>
                    </a:rPr>
                    <a:t>−</a:t>
                  </a:r>
                  <a:endParaRPr lang="ru-RU" sz="3200" dirty="0">
                    <a:effectLst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44" name="Прямая соединительная линия 43"/>
                <p:cNvCxnSpPr/>
                <p:nvPr/>
              </p:nvCxnSpPr>
              <p:spPr>
                <a:xfrm>
                  <a:off x="676878" y="1017916"/>
                  <a:ext cx="471794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Прямая соединительная линия 44"/>
                <p:cNvCxnSpPr>
                  <a:stCxn id="34" idx="2"/>
                </p:cNvCxnSpPr>
                <p:nvPr/>
              </p:nvCxnSpPr>
              <p:spPr>
                <a:xfrm>
                  <a:off x="144329" y="1014262"/>
                  <a:ext cx="542872" cy="3654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Поле 223"/>
                <p:cNvSpPr txBox="1"/>
                <p:nvPr/>
              </p:nvSpPr>
              <p:spPr>
                <a:xfrm>
                  <a:off x="523793" y="841616"/>
                  <a:ext cx="192008" cy="232913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 smtClean="0">
                      <a:effectLst/>
                      <a:ea typeface="Calibri"/>
                      <a:cs typeface="Times New Roman"/>
                    </a:rPr>
                    <a:t>0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52" name="Поле 223"/>
                <p:cNvSpPr txBox="1"/>
                <p:nvPr/>
              </p:nvSpPr>
              <p:spPr>
                <a:xfrm>
                  <a:off x="2808551" y="883628"/>
                  <a:ext cx="192008" cy="232913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 smtClean="0">
                      <a:effectLst/>
                      <a:ea typeface="Calibri"/>
                      <a:cs typeface="Times New Roman"/>
                    </a:rPr>
                    <a:t>0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53" name="Поле 223"/>
                <p:cNvSpPr txBox="1"/>
                <p:nvPr/>
              </p:nvSpPr>
              <p:spPr>
                <a:xfrm>
                  <a:off x="1558000" y="1788117"/>
                  <a:ext cx="192008" cy="232913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 smtClean="0">
                      <a:effectLst/>
                      <a:ea typeface="Calibri"/>
                      <a:cs typeface="Times New Roman"/>
                    </a:rPr>
                    <a:t>0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</p:grpSp>
          <p:grpSp>
            <p:nvGrpSpPr>
              <p:cNvPr id="5" name="Группа 4"/>
              <p:cNvGrpSpPr/>
              <p:nvPr/>
            </p:nvGrpSpPr>
            <p:grpSpPr>
              <a:xfrm>
                <a:off x="5338613" y="1849430"/>
                <a:ext cx="2921434" cy="2882121"/>
                <a:chOff x="0" y="250166"/>
                <a:chExt cx="1402463" cy="1422987"/>
              </a:xfrm>
            </p:grpSpPr>
            <p:sp>
              <p:nvSpPr>
                <p:cNvPr id="22" name="Овал 21"/>
                <p:cNvSpPr/>
                <p:nvPr/>
              </p:nvSpPr>
              <p:spPr>
                <a:xfrm>
                  <a:off x="191001" y="543464"/>
                  <a:ext cx="966470" cy="958850"/>
                </a:xfrm>
                <a:prstGeom prst="ellipse">
                  <a:avLst/>
                </a:prstGeom>
                <a:noFill/>
                <a:ln w="571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Поле 109"/>
                    <p:cNvSpPr txBox="1"/>
                    <p:nvPr/>
                  </p:nvSpPr>
                  <p:spPr>
                    <a:xfrm>
                      <a:off x="0" y="267503"/>
                      <a:ext cx="576580" cy="41211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unc>
                              <m:funcPr>
                                <m:ctrlPr>
                                  <a:rPr lang="ru-RU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uncPr>
                              <m:fName>
                                <m:r>
                                  <a:rPr lang="ru-RU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𝐬𝐢𝐧</m:t>
                                </m:r>
                              </m:fName>
                              <m:e>
                                <m:r>
                                  <a:rPr lang="en-US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𝐭</m:t>
                                </m:r>
                              </m:e>
                            </m:func>
                          </m:oMath>
                        </m:oMathPara>
                      </a14:m>
                      <a:endParaRPr lang="ru-RU" sz="24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Поле 10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0" y="267503"/>
                      <a:ext cx="576580" cy="412115"/>
                    </a:xfrm>
                    <a:prstGeom prst="rect">
                      <a:avLst/>
                    </a:prstGeom>
                    <a:blipFill rotWithShape="1">
                      <a:blip r:embed="rId3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4" name="Прямая со стрелкой 23"/>
                <p:cNvCxnSpPr/>
                <p:nvPr/>
              </p:nvCxnSpPr>
              <p:spPr>
                <a:xfrm flipV="1">
                  <a:off x="672860" y="293298"/>
                  <a:ext cx="0" cy="1379855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Прямая со стрелкой 24"/>
                <p:cNvCxnSpPr/>
                <p:nvPr/>
              </p:nvCxnSpPr>
              <p:spPr>
                <a:xfrm>
                  <a:off x="0" y="1017916"/>
                  <a:ext cx="1349115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Поле 209"/>
                <p:cNvSpPr txBox="1"/>
                <p:nvPr/>
              </p:nvSpPr>
              <p:spPr>
                <a:xfrm>
                  <a:off x="1200661" y="781053"/>
                  <a:ext cx="201802" cy="258928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 smtClean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rPr>
                    <a:t>х</a:t>
                  </a:r>
                  <a:endParaRPr lang="ru-RU" sz="24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p:sp>
              <p:nvSpPr>
                <p:cNvPr id="27" name="Поле 210"/>
                <p:cNvSpPr txBox="1"/>
                <p:nvPr/>
              </p:nvSpPr>
              <p:spPr>
                <a:xfrm>
                  <a:off x="697390" y="250166"/>
                  <a:ext cx="243236" cy="233292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rPr>
                    <a:t>у</a:t>
                  </a:r>
                  <a:endParaRPr lang="ru-RU" sz="20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p:sp>
              <p:nvSpPr>
                <p:cNvPr id="28" name="Поле 259"/>
                <p:cNvSpPr txBox="1"/>
                <p:nvPr/>
              </p:nvSpPr>
              <p:spPr>
                <a:xfrm>
                  <a:off x="762457" y="695274"/>
                  <a:ext cx="307278" cy="304817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3200" b="1" dirty="0">
                      <a:solidFill>
                        <a:srgbClr val="FF0000"/>
                      </a:solidFill>
                      <a:effectLst/>
                      <a:ea typeface="Calibri"/>
                      <a:cs typeface="Times New Roman"/>
                    </a:rPr>
                    <a:t>+</a:t>
                  </a:r>
                  <a:endParaRPr lang="ru-RU" sz="32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29" name="Поле 261"/>
                <p:cNvSpPr txBox="1"/>
                <p:nvPr/>
              </p:nvSpPr>
              <p:spPr>
                <a:xfrm>
                  <a:off x="354408" y="704473"/>
                  <a:ext cx="240150" cy="304817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3200" b="1" dirty="0">
                      <a:solidFill>
                        <a:srgbClr val="FF0000"/>
                      </a:solidFill>
                      <a:effectLst/>
                      <a:ea typeface="Calibri"/>
                      <a:cs typeface="Times New Roman"/>
                    </a:rPr>
                    <a:t>+</a:t>
                  </a:r>
                  <a:endParaRPr lang="ru-RU" sz="32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30" name="Поле 265"/>
                <p:cNvSpPr txBox="1"/>
                <p:nvPr/>
              </p:nvSpPr>
              <p:spPr>
                <a:xfrm>
                  <a:off x="354408" y="1094299"/>
                  <a:ext cx="264352" cy="255877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3200" b="1" dirty="0">
                      <a:solidFill>
                        <a:srgbClr val="00B050"/>
                      </a:solidFill>
                      <a:effectLst/>
                      <a:ea typeface="Times New Roman"/>
                      <a:cs typeface="Calibri"/>
                    </a:rPr>
                    <a:t>−</a:t>
                  </a:r>
                  <a:endParaRPr lang="ru-RU" sz="32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31" name="Поле 266"/>
                <p:cNvSpPr txBox="1"/>
                <p:nvPr/>
              </p:nvSpPr>
              <p:spPr>
                <a:xfrm>
                  <a:off x="762457" y="1071906"/>
                  <a:ext cx="243236" cy="286117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3200" b="1" dirty="0">
                      <a:solidFill>
                        <a:srgbClr val="00B050"/>
                      </a:solidFill>
                      <a:effectLst/>
                      <a:ea typeface="Times New Roman"/>
                      <a:cs typeface="Calibri"/>
                    </a:rPr>
                    <a:t>−</a:t>
                  </a:r>
                  <a:endParaRPr lang="ru-RU" sz="3200" dirty="0">
                    <a:effectLst/>
                    <a:ea typeface="Calibri"/>
                    <a:cs typeface="Times New Roman"/>
                  </a:endParaRPr>
                </a:p>
              </p:txBody>
            </p: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 flipV="1">
                  <a:off x="676353" y="552090"/>
                  <a:ext cx="0" cy="45720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 flipH="1" flipV="1">
                  <a:off x="667251" y="1009290"/>
                  <a:ext cx="6985" cy="49403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" name="Группа 5"/>
              <p:cNvGrpSpPr/>
              <p:nvPr/>
            </p:nvGrpSpPr>
            <p:grpSpPr>
              <a:xfrm>
                <a:off x="2827880" y="3534570"/>
                <a:ext cx="2907924" cy="3062782"/>
                <a:chOff x="0" y="170582"/>
                <a:chExt cx="1389939" cy="1502511"/>
              </a:xfrm>
            </p:grpSpPr>
            <p:sp>
              <p:nvSpPr>
                <p:cNvPr id="7" name="Овал 6"/>
                <p:cNvSpPr/>
                <p:nvPr/>
              </p:nvSpPr>
              <p:spPr>
                <a:xfrm>
                  <a:off x="181155" y="560716"/>
                  <a:ext cx="966470" cy="958850"/>
                </a:xfrm>
                <a:prstGeom prst="ellipse">
                  <a:avLst/>
                </a:prstGeom>
                <a:noFill/>
                <a:ln w="571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8" name="Поле 255"/>
                <p:cNvSpPr txBox="1"/>
                <p:nvPr/>
              </p:nvSpPr>
              <p:spPr>
                <a:xfrm>
                  <a:off x="1185308" y="785004"/>
                  <a:ext cx="204631" cy="2237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 smtClean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rPr>
                    <a:t>х</a:t>
                  </a:r>
                  <a:endParaRPr lang="ru-RU" sz="24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" name="Поле 112"/>
                    <p:cNvSpPr txBox="1"/>
                    <p:nvPr/>
                  </p:nvSpPr>
                  <p:spPr>
                    <a:xfrm>
                      <a:off x="48305" y="302528"/>
                      <a:ext cx="576580" cy="41211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unc>
                              <m:funcPr>
                                <m:ctrlPr>
                                  <a:rPr lang="ru-RU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uncPr>
                              <m:fName>
                                <m:r>
                                  <a:rPr lang="ru-RU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𝐭</m:t>
                                </m:r>
                                <m:r>
                                  <a:rPr lang="en-US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𝐠</m:t>
                                </m:r>
                              </m:fName>
                              <m:e>
                                <m:r>
                                  <a:rPr lang="en-US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𝐭</m:t>
                                </m:r>
                              </m:e>
                            </m:func>
                          </m:oMath>
                        </m:oMathPara>
                      </a14:m>
                      <a:endParaRPr lang="ru-RU" sz="24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9" name="Поле 11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8305" y="302528"/>
                      <a:ext cx="576580" cy="412115"/>
                    </a:xfrm>
                    <a:prstGeom prst="rect">
                      <a:avLst/>
                    </a:prstGeom>
                    <a:blipFill rotWithShape="1">
                      <a:blip r:embed="rId4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" name="Поле 165"/>
                    <p:cNvSpPr txBox="1"/>
                    <p:nvPr/>
                  </p:nvSpPr>
                  <p:spPr>
                    <a:xfrm>
                      <a:off x="791566" y="309755"/>
                      <a:ext cx="576580" cy="41211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func>
                              <m:funcPr>
                                <m:ctrlPr>
                                  <a:rPr lang="ru-RU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</m:ctrlPr>
                              </m:funcPr>
                              <m:fName>
                                <m:r>
                                  <a:rPr lang="ru-RU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𝐜𝐭</m:t>
                                </m:r>
                                <m:r>
                                  <a:rPr lang="en-US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𝐠</m:t>
                                </m:r>
                              </m:fName>
                              <m:e>
                                <m:r>
                                  <a:rPr lang="en-US" sz="2400" b="1" i="1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𝐭</m:t>
                                </m:r>
                              </m:e>
                            </m:func>
                          </m:oMath>
                        </m:oMathPara>
                      </a14:m>
                      <a:endParaRPr lang="ru-RU" sz="24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</mc:Choice>
              <mc:Fallback xmlns="">
                <p:sp>
                  <p:nvSpPr>
                    <p:cNvPr id="10" name="Поле 16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91566" y="309755"/>
                      <a:ext cx="576580" cy="412115"/>
                    </a:xfrm>
                    <a:prstGeom prst="rect">
                      <a:avLst/>
                    </a:prstGeom>
                    <a:blipFill rotWithShape="1">
                      <a:blip r:embed="rId5"/>
                      <a:stretch>
                        <a:fillRect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1" name="Прямая со стрелкой 10"/>
                <p:cNvCxnSpPr/>
                <p:nvPr/>
              </p:nvCxnSpPr>
              <p:spPr>
                <a:xfrm flipV="1">
                  <a:off x="672860" y="232913"/>
                  <a:ext cx="0" cy="144018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 стрелкой 11"/>
                <p:cNvCxnSpPr/>
                <p:nvPr/>
              </p:nvCxnSpPr>
              <p:spPr>
                <a:xfrm>
                  <a:off x="0" y="1017916"/>
                  <a:ext cx="1349115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Поле 260"/>
                <p:cNvSpPr txBox="1"/>
                <p:nvPr/>
              </p:nvSpPr>
              <p:spPr>
                <a:xfrm>
                  <a:off x="782026" y="718773"/>
                  <a:ext cx="218332" cy="242617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3200" b="1" dirty="0">
                      <a:solidFill>
                        <a:srgbClr val="FF0000"/>
                      </a:solidFill>
                      <a:effectLst/>
                      <a:ea typeface="Calibri"/>
                      <a:cs typeface="Times New Roman"/>
                    </a:rPr>
                    <a:t>+</a:t>
                  </a:r>
                  <a:endParaRPr lang="ru-RU" sz="32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4" name="Поле 262"/>
                <p:cNvSpPr txBox="1"/>
                <p:nvPr/>
              </p:nvSpPr>
              <p:spPr>
                <a:xfrm>
                  <a:off x="345396" y="1070723"/>
                  <a:ext cx="242622" cy="27670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3200" b="1" dirty="0">
                      <a:solidFill>
                        <a:srgbClr val="FF0000"/>
                      </a:solidFill>
                      <a:effectLst/>
                      <a:ea typeface="Calibri"/>
                      <a:cs typeface="Times New Roman"/>
                    </a:rPr>
                    <a:t>+</a:t>
                  </a:r>
                  <a:endParaRPr lang="ru-RU" sz="32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5" name="Поле 267"/>
                <p:cNvSpPr txBox="1"/>
                <p:nvPr/>
              </p:nvSpPr>
              <p:spPr>
                <a:xfrm>
                  <a:off x="372945" y="713099"/>
                  <a:ext cx="291445" cy="304817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3200" b="1" dirty="0">
                      <a:solidFill>
                        <a:srgbClr val="00B050"/>
                      </a:solidFill>
                      <a:effectLst/>
                      <a:ea typeface="Times New Roman"/>
                      <a:cs typeface="Calibri"/>
                    </a:rPr>
                    <a:t>−</a:t>
                  </a:r>
                  <a:endParaRPr lang="ru-RU" sz="32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6" name="Поле 268"/>
                <p:cNvSpPr txBox="1"/>
                <p:nvPr/>
              </p:nvSpPr>
              <p:spPr>
                <a:xfrm>
                  <a:off x="747037" y="1076641"/>
                  <a:ext cx="327498" cy="286119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3200" b="1" dirty="0">
                      <a:solidFill>
                        <a:srgbClr val="00B050"/>
                      </a:solidFill>
                      <a:effectLst/>
                      <a:ea typeface="Times New Roman"/>
                      <a:cs typeface="Calibri"/>
                    </a:rPr>
                    <a:t>−</a:t>
                  </a:r>
                  <a:endParaRPr lang="ru-RU" sz="32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7" name="Поле 276"/>
                <p:cNvSpPr txBox="1"/>
                <p:nvPr/>
              </p:nvSpPr>
              <p:spPr>
                <a:xfrm>
                  <a:off x="697859" y="170582"/>
                  <a:ext cx="198437" cy="211759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latin typeface="Cambria Math" pitchFamily="18" charset="0"/>
                      <a:ea typeface="Cambria Math" pitchFamily="18" charset="0"/>
                      <a:cs typeface="Times New Roman"/>
                    </a:rPr>
                    <a:t>у</a:t>
                  </a:r>
                  <a:endParaRPr lang="ru-RU" sz="2000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endParaRPr>
                </a:p>
              </p:txBody>
            </p:sp>
            <p:cxnSp>
              <p:nvCxnSpPr>
                <p:cNvPr id="18" name="Прямая соединительная линия 17"/>
                <p:cNvCxnSpPr/>
                <p:nvPr/>
              </p:nvCxnSpPr>
              <p:spPr>
                <a:xfrm>
                  <a:off x="667673" y="1017916"/>
                  <a:ext cx="47117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 flipV="1">
                  <a:off x="684926" y="560716"/>
                  <a:ext cx="0" cy="47752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184594" y="1017916"/>
                  <a:ext cx="494676" cy="509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Прямая соединительная линия 20"/>
                <p:cNvCxnSpPr/>
                <p:nvPr/>
              </p:nvCxnSpPr>
              <p:spPr>
                <a:xfrm flipV="1">
                  <a:off x="684926" y="1043796"/>
                  <a:ext cx="0" cy="50165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</a:ln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" name="TextBox 2"/>
            <p:cNvSpPr txBox="1"/>
            <p:nvPr/>
          </p:nvSpPr>
          <p:spPr>
            <a:xfrm>
              <a:off x="4083320" y="5043161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007816" y="3091288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577121" y="3189807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000965" y="3104584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71136" y="3107880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056333" y="5043161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036564" y="5043682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071487" y="4119570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562721" y="2243421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577121" y="4168322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572201" y="3186906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584125" y="3172895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998879" y="4093286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998879" y="2121886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073756" y="6084342"/>
              <a:ext cx="355017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/>
                <a:t>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477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Скругленный прямоугольник 40"/>
          <p:cNvSpPr/>
          <p:nvPr/>
        </p:nvSpPr>
        <p:spPr>
          <a:xfrm>
            <a:off x="4664901" y="1874181"/>
            <a:ext cx="4176464" cy="4075099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8372"/>
            <a:ext cx="8424936" cy="103942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ЧЕТНОСТЬ И НЕЧЕТНОСТЬ тригонометрических ФУНКЦИЙ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95536" y="2087648"/>
                <a:ext cx="3888432" cy="350865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ru-RU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любого значения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справедливы равенства: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𝐜𝐨𝐬</m:t>
                        </m:r>
                      </m:fName>
                      <m: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(−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func>
                    <m:r>
                      <a:rPr lang="ru-RU" sz="2400" b="1" i="0">
                        <a:latin typeface="Cambria Math" pitchFamily="18" charset="0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=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𝐜𝐨𝐬</m:t>
                        </m:r>
                      </m:fName>
                      <m:e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func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𝐬𝐢𝐧</m:t>
                        </m:r>
                      </m:fName>
                      <m: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(−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func>
                    <m:r>
                      <a:rPr lang="ru-RU" sz="2400" b="1" i="0">
                        <a:latin typeface="Cambria Math" pitchFamily="18" charset="0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= −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𝐬𝐢𝐧</m:t>
                        </m:r>
                      </m:fName>
                      <m:e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func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𝐠</m:t>
                        </m:r>
                      </m:fName>
                      <m: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(−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= −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𝐠</m:t>
                        </m:r>
                      </m:fName>
                      <m:e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func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𝐜𝐭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𝐠</m:t>
                        </m:r>
                      </m:fName>
                      <m: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(−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= −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𝐜𝐭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𝐠</m:t>
                        </m:r>
                      </m:fName>
                      <m:e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func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087648"/>
                <a:ext cx="3888432" cy="350865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Группа 39"/>
          <p:cNvGrpSpPr/>
          <p:nvPr/>
        </p:nvGrpSpPr>
        <p:grpSpPr>
          <a:xfrm>
            <a:off x="4961776" y="2087648"/>
            <a:ext cx="3700790" cy="3688455"/>
            <a:chOff x="4961776" y="2087648"/>
            <a:chExt cx="3700790" cy="3688455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961776" y="2087648"/>
              <a:ext cx="3700790" cy="3688455"/>
              <a:chOff x="0" y="-40840"/>
              <a:chExt cx="2600252" cy="2461460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0" y="-40840"/>
                <a:ext cx="2600252" cy="2461460"/>
                <a:chOff x="0" y="-40840"/>
                <a:chExt cx="2600252" cy="2461460"/>
              </a:xfrm>
            </p:grpSpPr>
            <p:cxnSp>
              <p:nvCxnSpPr>
                <p:cNvPr id="8" name="Прямая соединительная линия 7"/>
                <p:cNvCxnSpPr/>
                <p:nvPr/>
              </p:nvCxnSpPr>
              <p:spPr>
                <a:xfrm>
                  <a:off x="1199071" y="505873"/>
                  <a:ext cx="734060" cy="1460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Прямая соединительная линия 8"/>
                <p:cNvCxnSpPr/>
                <p:nvPr/>
              </p:nvCxnSpPr>
              <p:spPr>
                <a:xfrm flipH="1">
                  <a:off x="1880558" y="1354347"/>
                  <a:ext cx="6985" cy="531495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Прямая соединительная линия 9"/>
                <p:cNvCxnSpPr/>
                <p:nvPr/>
              </p:nvCxnSpPr>
              <p:spPr>
                <a:xfrm>
                  <a:off x="1880558" y="543464"/>
                  <a:ext cx="6985" cy="51689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" name="Группа 10"/>
                <p:cNvGrpSpPr/>
                <p:nvPr/>
              </p:nvGrpSpPr>
              <p:grpSpPr>
                <a:xfrm>
                  <a:off x="0" y="-40840"/>
                  <a:ext cx="2600252" cy="2461460"/>
                  <a:chOff x="0" y="-40840"/>
                  <a:chExt cx="2600252" cy="2461460"/>
                </a:xfrm>
              </p:grpSpPr>
              <p:grpSp>
                <p:nvGrpSpPr>
                  <p:cNvPr id="12" name="Группа 11"/>
                  <p:cNvGrpSpPr/>
                  <p:nvPr/>
                </p:nvGrpSpPr>
                <p:grpSpPr>
                  <a:xfrm>
                    <a:off x="0" y="0"/>
                    <a:ext cx="2600252" cy="2420620"/>
                    <a:chOff x="0" y="0"/>
                    <a:chExt cx="2600252" cy="2420620"/>
                  </a:xfrm>
                </p:grpSpPr>
                <p:grpSp>
                  <p:nvGrpSpPr>
                    <p:cNvPr id="14" name="Группа 13"/>
                    <p:cNvGrpSpPr/>
                    <p:nvPr/>
                  </p:nvGrpSpPr>
                  <p:grpSpPr>
                    <a:xfrm>
                      <a:off x="0" y="0"/>
                      <a:ext cx="2600252" cy="2420620"/>
                      <a:chOff x="0" y="0"/>
                      <a:chExt cx="2600252" cy="2420620"/>
                    </a:xfrm>
                  </p:grpSpPr>
                  <p:sp>
                    <p:nvSpPr>
                      <p:cNvPr id="20" name="Овал 19"/>
                      <p:cNvSpPr/>
                      <p:nvPr/>
                    </p:nvSpPr>
                    <p:spPr>
                      <a:xfrm>
                        <a:off x="133986" y="258792"/>
                        <a:ext cx="2130170" cy="1896110"/>
                      </a:xfrm>
                      <a:prstGeom prst="ellipse">
                        <a:avLst/>
                      </a:prstGeom>
                      <a:noFill/>
                      <a:ln w="38100">
                        <a:solidFill>
                          <a:srgbClr val="00206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  <p:cxnSp>
                    <p:nvCxnSpPr>
                      <p:cNvPr id="21" name="Прямая со стрелкой 20"/>
                      <p:cNvCxnSpPr/>
                      <p:nvPr/>
                    </p:nvCxnSpPr>
                    <p:spPr>
                      <a:xfrm flipV="1">
                        <a:off x="1199071" y="0"/>
                        <a:ext cx="0" cy="242062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2" name="Прямая со стрелкой 21"/>
                      <p:cNvCxnSpPr/>
                      <p:nvPr/>
                    </p:nvCxnSpPr>
                    <p:spPr>
                      <a:xfrm>
                        <a:off x="0" y="1224950"/>
                        <a:ext cx="2600252" cy="0"/>
                      </a:xfrm>
                      <a:prstGeom prst="straightConnector1">
                        <a:avLst/>
                      </a:prstGeom>
                      <a:ln w="38100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3" name="Поле 272"/>
                      <p:cNvSpPr txBox="1"/>
                      <p:nvPr/>
                    </p:nvSpPr>
                    <p:spPr>
                      <a:xfrm>
                        <a:off x="2380890" y="948905"/>
                        <a:ext cx="219362" cy="29908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2000" b="1" dirty="0">
                            <a:effectLst/>
                            <a:ea typeface="Calibri"/>
                            <a:cs typeface="Times New Roman"/>
                          </a:rPr>
                          <a:t>Х</a:t>
                        </a:r>
                        <a:endParaRPr lang="ru-RU" sz="20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24" name="Поле 278"/>
                      <p:cNvSpPr txBox="1"/>
                      <p:nvPr/>
                    </p:nvSpPr>
                    <p:spPr>
                      <a:xfrm>
                        <a:off x="1773653" y="338386"/>
                        <a:ext cx="396875" cy="29908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2400" b="1" dirty="0">
                            <a:effectLst/>
                            <a:ea typeface="Calibri"/>
                            <a:cs typeface="Calibri"/>
                          </a:rPr>
                          <a:t>•</a:t>
                        </a:r>
                        <a:endParaRPr lang="ru-RU" sz="24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25" name="Поле 281"/>
                      <p:cNvSpPr txBox="1"/>
                      <p:nvPr/>
                    </p:nvSpPr>
                    <p:spPr>
                      <a:xfrm>
                        <a:off x="1069675" y="316685"/>
                        <a:ext cx="396875" cy="29908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2800" b="1" dirty="0">
                            <a:effectLst/>
                            <a:ea typeface="Calibri"/>
                            <a:cs typeface="Calibri"/>
                          </a:rPr>
                          <a:t>•</a:t>
                        </a:r>
                        <a:endParaRPr lang="ru-RU" sz="28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26" name="Поле 282"/>
                      <p:cNvSpPr txBox="1"/>
                      <p:nvPr/>
                    </p:nvSpPr>
                    <p:spPr>
                      <a:xfrm>
                        <a:off x="1833946" y="1902937"/>
                        <a:ext cx="396875" cy="29908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2000" b="1" dirty="0">
                            <a:effectLst/>
                            <a:ea typeface="Times New Roman"/>
                            <a:cs typeface="Calibri"/>
                          </a:rPr>
                          <a:t>-</a:t>
                        </a:r>
                        <a:r>
                          <a:rPr lang="en-US" sz="2000" b="1" dirty="0">
                            <a:effectLst/>
                            <a:latin typeface="Arial Rounded MT Bold" pitchFamily="34" charset="0"/>
                            <a:ea typeface="Times New Roman"/>
                            <a:cs typeface="Calibri"/>
                          </a:rPr>
                          <a:t>t</a:t>
                        </a:r>
                        <a:endParaRPr lang="ru-RU" sz="20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p:sp>
                    <p:nvSpPr>
                      <p:cNvPr id="27" name="Поле 283"/>
                      <p:cNvSpPr txBox="1"/>
                      <p:nvPr/>
                    </p:nvSpPr>
                    <p:spPr>
                      <a:xfrm>
                        <a:off x="1833947" y="258245"/>
                        <a:ext cx="396875" cy="29908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2000" b="1" dirty="0">
                            <a:effectLst/>
                            <a:latin typeface="Arial Rounded MT Bold" pitchFamily="34" charset="0"/>
                            <a:ea typeface="Times New Roman"/>
                            <a:cs typeface="Calibri"/>
                          </a:rPr>
                          <a:t>t</a:t>
                        </a:r>
                        <a:endParaRPr lang="ru-RU" sz="20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28" name="Поле 284"/>
                          <p:cNvSpPr txBox="1"/>
                          <p:nvPr/>
                        </p:nvSpPr>
                        <p:spPr>
                          <a:xfrm>
                            <a:off x="1494714" y="1165927"/>
                            <a:ext cx="816610" cy="30635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unc>
                                    <m:funcPr>
                                      <m:ctrlPr>
                                        <a:rPr lang="ru-RU" sz="2000" b="1" i="1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𝐜𝐨𝐬</m:t>
                                      </m:r>
                                      <m:r>
                                        <a:rPr lang="ru-RU" sz="20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(</m:t>
                                      </m:r>
                                      <m:r>
                                        <a:rPr lang="ru-RU" sz="2000" b="1" i="1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−</m:t>
                                      </m:r>
                                    </m:fName>
                                    <m:e>
                                      <m:r>
                                        <a:rPr lang="en-US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𝐭</m:t>
                                      </m:r>
                                      <m:r>
                                        <a:rPr lang="en-US" sz="20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)</m:t>
                                      </m:r>
                                    </m:e>
                                  </m:func>
                                </m:oMath>
                              </m:oMathPara>
                            </a14:m>
                            <a:endParaRPr lang="ru-RU" sz="2000" dirty="0">
                              <a:effectLst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28" name="Поле 284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1494714" y="1165927"/>
                            <a:ext cx="816610" cy="306350"/>
                          </a:xfrm>
                          <a:prstGeom prst="rect">
                            <a:avLst/>
                          </a:prstGeom>
                          <a:blipFill rotWithShape="1">
                            <a:blip r:embed="rId3"/>
                            <a:stretch>
                              <a:fillRect/>
                            </a:stretch>
                          </a:blipFill>
                          <a:ln w="6350">
                            <a:noFill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r>
                              <a:rPr lang="ru-RU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29" name="Поле 285"/>
                          <p:cNvSpPr txBox="1"/>
                          <p:nvPr/>
                        </p:nvSpPr>
                        <p:spPr>
                          <a:xfrm>
                            <a:off x="1575700" y="959869"/>
                            <a:ext cx="576580" cy="412115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unc>
                                    <m:funcPr>
                                      <m:ctrlP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𝐜𝐨𝐬</m:t>
                                      </m:r>
                                    </m:fName>
                                    <m:e>
                                      <m:r>
                                        <a:rPr lang="en-US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𝐭</m:t>
                                      </m:r>
                                    </m:e>
                                  </m:func>
                                </m:oMath>
                              </m:oMathPara>
                            </a14:m>
                            <a:endParaRPr lang="ru-RU" sz="2000" dirty="0">
                              <a:effectLst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29" name="Поле 285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1575700" y="959869"/>
                            <a:ext cx="576580" cy="412115"/>
                          </a:xfrm>
                          <a:prstGeom prst="rect">
                            <a:avLst/>
                          </a:prstGeom>
                          <a:blipFill rotWithShape="1">
                            <a:blip r:embed="rId4"/>
                            <a:stretch>
                              <a:fillRect/>
                            </a:stretch>
                          </a:blipFill>
                          <a:ln w="6350">
                            <a:noFill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r>
                              <a:rPr lang="ru-RU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0" name="Поле 286"/>
                          <p:cNvSpPr txBox="1"/>
                          <p:nvPr/>
                        </p:nvSpPr>
                        <p:spPr>
                          <a:xfrm>
                            <a:off x="446986" y="1703052"/>
                            <a:ext cx="845185" cy="441960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unc>
                                    <m:funcPr>
                                      <m:ctrlP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𝐬𝐢𝐧</m:t>
                                      </m:r>
                                      <m:r>
                                        <a:rPr lang="ru-RU" sz="20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(</m:t>
                                      </m:r>
                                      <m: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−</m:t>
                                      </m:r>
                                    </m:fName>
                                    <m:e>
                                      <m:r>
                                        <a:rPr lang="en-US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𝐭</m:t>
                                      </m:r>
                                      <m:r>
                                        <a:rPr lang="en-US" sz="20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)</m:t>
                                      </m:r>
                                    </m:e>
                                  </m:func>
                                </m:oMath>
                              </m:oMathPara>
                            </a14:m>
                            <a:endParaRPr lang="ru-RU" sz="2000" dirty="0">
                              <a:effectLst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0" name="Поле 286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446986" y="1703052"/>
                            <a:ext cx="845185" cy="441960"/>
                          </a:xfrm>
                          <a:prstGeom prst="rect">
                            <a:avLst/>
                          </a:prstGeom>
                          <a:blipFill rotWithShape="1">
                            <a:blip r:embed="rId5"/>
                            <a:stretch>
                              <a:fillRect/>
                            </a:stretch>
                          </a:blipFill>
                          <a:ln w="6350">
                            <a:noFill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r>
                              <a:rPr lang="ru-RU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1" name="Поле 287"/>
                          <p:cNvSpPr txBox="1"/>
                          <p:nvPr/>
                        </p:nvSpPr>
                        <p:spPr>
                          <a:xfrm>
                            <a:off x="682065" y="337406"/>
                            <a:ext cx="576580" cy="412115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0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>
                              <a:lnSpc>
                                <a:spcPct val="115000"/>
                              </a:lnSpc>
                              <a:spcAft>
                                <a:spcPts val="1000"/>
                              </a:spcAft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func>
                                    <m:funcPr>
                                      <m:ctrlP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ru-RU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𝐬𝐢𝐧</m:t>
                                      </m:r>
                                    </m:fName>
                                    <m:e>
                                      <m:r>
                                        <a:rPr lang="en-US" sz="20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/>
                                          <a:ea typeface="Calibri"/>
                                          <a:cs typeface="Times New Roman"/>
                                        </a:rPr>
                                        <m:t>𝐭</m:t>
                                      </m:r>
                                    </m:e>
                                  </m:func>
                                </m:oMath>
                              </m:oMathPara>
                            </a14:m>
                            <a:endParaRPr lang="ru-RU" sz="2000" dirty="0">
                              <a:effectLst/>
                              <a:ea typeface="Calibri"/>
                              <a:cs typeface="Times New Roman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1" name="Поле 287"/>
                          <p:cNvSpPr txBox="1"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682065" y="337406"/>
                            <a:ext cx="576580" cy="412115"/>
                          </a:xfrm>
                          <a:prstGeom prst="rect">
                            <a:avLst/>
                          </a:prstGeom>
                          <a:blipFill rotWithShape="1">
                            <a:blip r:embed="rId6"/>
                            <a:stretch>
                              <a:fillRect/>
                            </a:stretch>
                          </a:blipFill>
                          <a:ln w="38100">
                            <a:noFill/>
                          </a:ln>
                          <a:effectLst/>
                        </p:spPr>
                        <p:txBody>
                          <a:bodyPr/>
                          <a:lstStyle/>
                          <a:p>
                            <a:r>
                              <a:rPr lang="ru-RU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p:cxnSp>
                    <p:nvCxnSpPr>
                      <p:cNvPr id="32" name="Прямая соединительная линия 31"/>
                      <p:cNvCxnSpPr/>
                      <p:nvPr/>
                    </p:nvCxnSpPr>
                    <p:spPr>
                      <a:xfrm>
                        <a:off x="1199071" y="1242203"/>
                        <a:ext cx="681990" cy="660734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Прямая соединительная линия 32"/>
                      <p:cNvCxnSpPr/>
                      <p:nvPr/>
                    </p:nvCxnSpPr>
                    <p:spPr>
                      <a:xfrm flipV="1">
                        <a:off x="1190445" y="520478"/>
                        <a:ext cx="697098" cy="711402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4" name="Поле 307"/>
                      <p:cNvSpPr txBox="1"/>
                      <p:nvPr/>
                    </p:nvSpPr>
                    <p:spPr>
                      <a:xfrm>
                        <a:off x="1345721" y="888520"/>
                        <a:ext cx="396875" cy="29908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2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rPr>
                          <a:t>α</a:t>
                        </a:r>
                        <a:endPara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35" name="Поле 309"/>
                      <p:cNvSpPr txBox="1"/>
                      <p:nvPr/>
                    </p:nvSpPr>
                    <p:spPr>
                      <a:xfrm>
                        <a:off x="1276709" y="1142458"/>
                        <a:ext cx="396875" cy="299085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en-US" sz="2400" b="1" dirty="0">
                            <a:effectLst/>
                            <a:latin typeface="Times New Roman" pitchFamily="18" charset="0"/>
                            <a:ea typeface="Times New Roman"/>
                            <a:cs typeface="Times New Roman" pitchFamily="18" charset="0"/>
                          </a:rPr>
                          <a:t>-α</a:t>
                        </a:r>
                        <a:endPara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endParaRPr>
                      </a:p>
                    </p:txBody>
                  </p:sp>
                </p:grpSp>
                <p:sp>
                  <p:nvSpPr>
                    <p:cNvPr id="15" name="Поле 277"/>
                    <p:cNvSpPr txBox="1"/>
                    <p:nvPr/>
                  </p:nvSpPr>
                  <p:spPr>
                    <a:xfrm>
                      <a:off x="1061012" y="1727806"/>
                      <a:ext cx="396875" cy="29908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8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6" name="Поле 279"/>
                    <p:cNvSpPr txBox="1"/>
                    <p:nvPr/>
                  </p:nvSpPr>
                  <p:spPr>
                    <a:xfrm>
                      <a:off x="1777921" y="1753394"/>
                      <a:ext cx="250195" cy="29908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4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7" name="Поле 280"/>
                    <p:cNvSpPr txBox="1"/>
                    <p:nvPr/>
                  </p:nvSpPr>
                  <p:spPr>
                    <a:xfrm>
                      <a:off x="1773653" y="1079763"/>
                      <a:ext cx="258732" cy="261093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  <a:ea typeface="Calibri"/>
                          <a:cs typeface="Calibri"/>
                        </a:rPr>
                        <a:t>•</a:t>
                      </a:r>
                      <a:endParaRPr lang="ru-RU" sz="2000" dirty="0">
                        <a:effectLst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8" name="Полилиния 17"/>
                    <p:cNvSpPr/>
                    <p:nvPr/>
                  </p:nvSpPr>
                  <p:spPr>
                    <a:xfrm>
                      <a:off x="1466549" y="948905"/>
                      <a:ext cx="148112" cy="285198"/>
                    </a:xfrm>
                    <a:custGeom>
                      <a:avLst/>
                      <a:gdLst>
                        <a:gd name="connsiteX0" fmla="*/ 52466 w 99119"/>
                        <a:gd name="connsiteY0" fmla="*/ 224852 h 224852"/>
                        <a:gd name="connsiteX1" fmla="*/ 97436 w 99119"/>
                        <a:gd name="connsiteY1" fmla="*/ 97436 h 224852"/>
                        <a:gd name="connsiteX2" fmla="*/ 0 w 99119"/>
                        <a:gd name="connsiteY2" fmla="*/ 0 h 2248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99119" h="224852">
                          <a:moveTo>
                            <a:pt x="52466" y="224852"/>
                          </a:moveTo>
                          <a:cubicBezTo>
                            <a:pt x="79323" y="179881"/>
                            <a:pt x="106180" y="134911"/>
                            <a:pt x="97436" y="97436"/>
                          </a:cubicBezTo>
                          <a:cubicBezTo>
                            <a:pt x="88692" y="59961"/>
                            <a:pt x="44346" y="29980"/>
                            <a:pt x="0" y="0"/>
                          </a:cubicBez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9" name="Полилиния 18"/>
                    <p:cNvSpPr/>
                    <p:nvPr/>
                  </p:nvSpPr>
                  <p:spPr>
                    <a:xfrm>
                      <a:off x="1466549" y="1224950"/>
                      <a:ext cx="117008" cy="299803"/>
                    </a:xfrm>
                    <a:custGeom>
                      <a:avLst/>
                      <a:gdLst>
                        <a:gd name="connsiteX0" fmla="*/ 67456 w 100615"/>
                        <a:gd name="connsiteY0" fmla="*/ 0 h 202368"/>
                        <a:gd name="connsiteX1" fmla="*/ 97436 w 100615"/>
                        <a:gd name="connsiteY1" fmla="*/ 127417 h 202368"/>
                        <a:gd name="connsiteX2" fmla="*/ 0 w 100615"/>
                        <a:gd name="connsiteY2" fmla="*/ 202368 h 2023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615" h="202368">
                          <a:moveTo>
                            <a:pt x="67456" y="0"/>
                          </a:moveTo>
                          <a:cubicBezTo>
                            <a:pt x="88067" y="46844"/>
                            <a:pt x="108679" y="93689"/>
                            <a:pt x="97436" y="127417"/>
                          </a:cubicBezTo>
                          <a:cubicBezTo>
                            <a:pt x="86193" y="161145"/>
                            <a:pt x="0" y="202368"/>
                            <a:pt x="0" y="202368"/>
                          </a:cubicBezTo>
                        </a:path>
                      </a:pathLst>
                    </a:custGeom>
                    <a:ln w="19050">
                      <a:solidFill>
                        <a:schemeClr val="tx1"/>
                      </a:solidFill>
                      <a:headEnd type="non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3" name="Поле 2660"/>
                  <p:cNvSpPr txBox="1"/>
                  <p:nvPr/>
                </p:nvSpPr>
                <p:spPr>
                  <a:xfrm>
                    <a:off x="1206423" y="-40840"/>
                    <a:ext cx="310610" cy="299085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2000" b="1" dirty="0">
                        <a:effectLst/>
                        <a:ea typeface="Calibri"/>
                        <a:cs typeface="Times New Roman"/>
                      </a:rPr>
                      <a:t>У</a:t>
                    </a:r>
                    <a:endParaRPr lang="ru-RU" sz="20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</p:grpSp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1199071" y="1906437"/>
                <a:ext cx="681990" cy="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Полилиния 37"/>
            <p:cNvSpPr/>
            <p:nvPr/>
          </p:nvSpPr>
          <p:spPr>
            <a:xfrm>
              <a:off x="7861300" y="2844800"/>
              <a:ext cx="457200" cy="1016000"/>
            </a:xfrm>
            <a:custGeom>
              <a:avLst/>
              <a:gdLst>
                <a:gd name="connsiteX0" fmla="*/ 457200 w 457200"/>
                <a:gd name="connsiteY0" fmla="*/ 1016000 h 1016000"/>
                <a:gd name="connsiteX1" fmla="*/ 355600 w 457200"/>
                <a:gd name="connsiteY1" fmla="*/ 419100 h 1016000"/>
                <a:gd name="connsiteX2" fmla="*/ 0 w 457200"/>
                <a:gd name="connsiteY2" fmla="*/ 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00" h="1016000">
                  <a:moveTo>
                    <a:pt x="457200" y="1016000"/>
                  </a:moveTo>
                  <a:cubicBezTo>
                    <a:pt x="444500" y="802216"/>
                    <a:pt x="431800" y="588433"/>
                    <a:pt x="355600" y="419100"/>
                  </a:cubicBezTo>
                  <a:cubicBezTo>
                    <a:pt x="279400" y="249767"/>
                    <a:pt x="139700" y="124883"/>
                    <a:pt x="0" y="0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олилиния 38"/>
            <p:cNvSpPr/>
            <p:nvPr/>
          </p:nvSpPr>
          <p:spPr>
            <a:xfrm flipV="1">
              <a:off x="7861300" y="4068529"/>
              <a:ext cx="457200" cy="1016000"/>
            </a:xfrm>
            <a:custGeom>
              <a:avLst/>
              <a:gdLst>
                <a:gd name="connsiteX0" fmla="*/ 457200 w 457200"/>
                <a:gd name="connsiteY0" fmla="*/ 1016000 h 1016000"/>
                <a:gd name="connsiteX1" fmla="*/ 355600 w 457200"/>
                <a:gd name="connsiteY1" fmla="*/ 419100 h 1016000"/>
                <a:gd name="connsiteX2" fmla="*/ 0 w 457200"/>
                <a:gd name="connsiteY2" fmla="*/ 0 h 10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7200" h="1016000">
                  <a:moveTo>
                    <a:pt x="457200" y="1016000"/>
                  </a:moveTo>
                  <a:cubicBezTo>
                    <a:pt x="444500" y="802216"/>
                    <a:pt x="431800" y="588433"/>
                    <a:pt x="355600" y="419100"/>
                  </a:cubicBezTo>
                  <a:cubicBezTo>
                    <a:pt x="279400" y="249767"/>
                    <a:pt x="139700" y="124883"/>
                    <a:pt x="0" y="0"/>
                  </a:cubicBezTo>
                </a:path>
              </a:pathLst>
            </a:custGeom>
            <a:noFill/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8707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4788024" y="1844824"/>
            <a:ext cx="4176464" cy="417646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6</a:t>
            </a:r>
            <a:r>
              <a:rPr lang="ru-RU" sz="3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Свойства </a:t>
            </a:r>
            <a:r>
              <a:rPr lang="ru-RU" sz="3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тригонометрических величин</a:t>
            </a:r>
            <a:endParaRPr lang="ru-RU" sz="31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877267" y="2064671"/>
            <a:ext cx="3997977" cy="3827031"/>
            <a:chOff x="0" y="-47027"/>
            <a:chExt cx="2630379" cy="2484900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0" y="-47027"/>
              <a:ext cx="2630379" cy="2484900"/>
              <a:chOff x="0" y="-47027"/>
              <a:chExt cx="2630379" cy="2484900"/>
            </a:xfrm>
          </p:grpSpPr>
          <p:sp>
            <p:nvSpPr>
              <p:cNvPr id="8" name="Поле 292"/>
              <p:cNvSpPr txBox="1"/>
              <p:nvPr/>
            </p:nvSpPr>
            <p:spPr>
              <a:xfrm>
                <a:off x="1199071" y="-47027"/>
                <a:ext cx="310582" cy="288567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ea typeface="Calibri"/>
                    <a:cs typeface="Times New Roman"/>
                  </a:rPr>
                  <a:t>у</a:t>
                </a:r>
                <a:endParaRPr lang="ru-RU" sz="2000" dirty="0">
                  <a:effectLst/>
                  <a:ea typeface="Calibri"/>
                  <a:cs typeface="Times New Roman"/>
                </a:endParaRPr>
              </a:p>
            </p:txBody>
          </p:sp>
          <p:grpSp>
            <p:nvGrpSpPr>
              <p:cNvPr id="9" name="Группа 8"/>
              <p:cNvGrpSpPr/>
              <p:nvPr/>
            </p:nvGrpSpPr>
            <p:grpSpPr>
              <a:xfrm>
                <a:off x="0" y="17253"/>
                <a:ext cx="2630379" cy="2420620"/>
                <a:chOff x="0" y="0"/>
                <a:chExt cx="2630379" cy="2420620"/>
              </a:xfrm>
            </p:grpSpPr>
            <p:sp>
              <p:nvSpPr>
                <p:cNvPr id="10" name="Овал 9"/>
                <p:cNvSpPr/>
                <p:nvPr/>
              </p:nvSpPr>
              <p:spPr>
                <a:xfrm>
                  <a:off x="207034" y="301924"/>
                  <a:ext cx="2030730" cy="1896110"/>
                </a:xfrm>
                <a:prstGeom prst="ellipse">
                  <a:avLst/>
                </a:prstGeom>
                <a:noFill/>
                <a:ln w="444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cxnSp>
              <p:nvCxnSpPr>
                <p:cNvPr id="11" name="Прямая со стрелкой 10"/>
                <p:cNvCxnSpPr/>
                <p:nvPr/>
              </p:nvCxnSpPr>
              <p:spPr>
                <a:xfrm flipV="1">
                  <a:off x="1199071" y="0"/>
                  <a:ext cx="0" cy="242062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 стрелкой 11"/>
                <p:cNvCxnSpPr/>
                <p:nvPr/>
              </p:nvCxnSpPr>
              <p:spPr>
                <a:xfrm>
                  <a:off x="0" y="1285335"/>
                  <a:ext cx="2600252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Поле 293"/>
                <p:cNvSpPr txBox="1"/>
                <p:nvPr/>
              </p:nvSpPr>
              <p:spPr>
                <a:xfrm>
                  <a:off x="2350632" y="1006577"/>
                  <a:ext cx="279747" cy="29908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000" b="1" dirty="0">
                      <a:effectLst/>
                      <a:ea typeface="Calibri"/>
                      <a:cs typeface="Times New Roman"/>
                    </a:rPr>
                    <a:t>Х</a:t>
                  </a:r>
                  <a:endParaRPr lang="ru-RU" sz="2000" dirty="0">
                    <a:effectLst/>
                    <a:ea typeface="Calibri"/>
                    <a:cs typeface="Times New Roman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4" name="Поле 294"/>
                    <p:cNvSpPr txBox="1"/>
                    <p:nvPr/>
                  </p:nvSpPr>
                  <p:spPr>
                    <a:xfrm>
                      <a:off x="1751162" y="142874"/>
                      <a:ext cx="849089" cy="34353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effectLst/>
                          <a:latin typeface="Arial Rounded MT Bold" pitchFamily="34" charset="0"/>
                          <a:ea typeface="Times New Roman"/>
                          <a:cs typeface="Calibri"/>
                        </a:rPr>
                        <a:t>t </a:t>
                      </a:r>
                      <a14:m>
                        <m:oMath xmlns:m="http://schemas.openxmlformats.org/officeDocument/2006/math">
                          <m: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+</m:t>
                          </m:r>
                          <m: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𝟐</m:t>
                          </m:r>
                          <m: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𝛑</m:t>
                          </m:r>
                          <m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𝐤</m:t>
                          </m:r>
                        </m:oMath>
                      </a14:m>
                      <a:endParaRPr lang="ru-RU" sz="2400" dirty="0">
                        <a:effectLst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ea typeface="Calibri"/>
                          <a:cs typeface="Times New Roman"/>
                        </a:rPr>
                        <a:t> </a:t>
                      </a:r>
                    </a:p>
                  </p:txBody>
                </p:sp>
              </mc:Choice>
              <mc:Fallback xmlns="">
                <p:sp>
                  <p:nvSpPr>
                    <p:cNvPr id="14" name="Поле 29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751162" y="142874"/>
                      <a:ext cx="849089" cy="343535"/>
                    </a:xfrm>
                    <a:prstGeom prst="rect">
                      <a:avLst/>
                    </a:prstGeom>
                    <a:blipFill rotWithShape="1">
                      <a:blip r:embed="rId3"/>
                      <a:stretch>
                        <a:fillRect l="-7075" t="-5747" b="-16092"/>
                      </a:stretch>
                    </a:blipFill>
                    <a:ln w="6350">
                      <a:noFill/>
                    </a:ln>
                    <a:effectLst/>
                  </p:spPr>
                  <p:txBody>
                    <a:bodyPr/>
                    <a:lstStyle/>
                    <a:p>
                      <a:r>
                        <a:rPr lang="ru-RU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 flipV="1">
                  <a:off x="1199071" y="163901"/>
                  <a:ext cx="1003935" cy="112014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Овал 15"/>
                <p:cNvSpPr/>
                <p:nvPr/>
              </p:nvSpPr>
              <p:spPr>
                <a:xfrm>
                  <a:off x="146649" y="224286"/>
                  <a:ext cx="2157730" cy="2068195"/>
                </a:xfrm>
                <a:prstGeom prst="ellipse">
                  <a:avLst/>
                </a:prstGeom>
                <a:noFill/>
                <a:ln w="38100">
                  <a:solidFill>
                    <a:srgbClr val="C000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7" name="Овал 16"/>
                <p:cNvSpPr/>
                <p:nvPr/>
              </p:nvSpPr>
              <p:spPr>
                <a:xfrm>
                  <a:off x="310551" y="405441"/>
                  <a:ext cx="1835754" cy="1678898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18" name="Поле 310"/>
                <p:cNvSpPr txBox="1"/>
                <p:nvPr/>
              </p:nvSpPr>
              <p:spPr>
                <a:xfrm>
                  <a:off x="1311215" y="1000664"/>
                  <a:ext cx="396875" cy="29908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400" b="1" dirty="0">
                      <a:effectLst/>
                      <a:ea typeface="Times New Roman"/>
                      <a:cs typeface="Calibri"/>
                    </a:rPr>
                    <a:t>α</a:t>
                  </a:r>
                  <a:endParaRPr lang="ru-RU" sz="24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>
                  <a:off x="1535500" y="914400"/>
                  <a:ext cx="86295" cy="374754"/>
                </a:xfrm>
                <a:custGeom>
                  <a:avLst/>
                  <a:gdLst>
                    <a:gd name="connsiteX0" fmla="*/ 82446 w 167274"/>
                    <a:gd name="connsiteY0" fmla="*/ 374754 h 374754"/>
                    <a:gd name="connsiteX1" fmla="*/ 164892 w 167274"/>
                    <a:gd name="connsiteY1" fmla="*/ 157397 h 374754"/>
                    <a:gd name="connsiteX2" fmla="*/ 0 w 167274"/>
                    <a:gd name="connsiteY2" fmla="*/ 0 h 374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7274" h="374754">
                      <a:moveTo>
                        <a:pt x="82446" y="374754"/>
                      </a:moveTo>
                      <a:cubicBezTo>
                        <a:pt x="130539" y="297305"/>
                        <a:pt x="178633" y="219856"/>
                        <a:pt x="164892" y="157397"/>
                      </a:cubicBezTo>
                      <a:cubicBezTo>
                        <a:pt x="151151" y="94938"/>
                        <a:pt x="75575" y="47469"/>
                        <a:pt x="0" y="0"/>
                      </a:cubicBezTo>
                    </a:path>
                  </a:pathLst>
                </a:custGeom>
                <a:ln w="19050">
                  <a:solidFill>
                    <a:schemeClr val="tx1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21" name="Поле 292"/>
              <p:cNvSpPr txBox="1"/>
              <p:nvPr/>
            </p:nvSpPr>
            <p:spPr>
              <a:xfrm>
                <a:off x="976488" y="1050667"/>
                <a:ext cx="222583" cy="288567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 smtClean="0">
                    <a:effectLst/>
                    <a:ea typeface="Calibri"/>
                    <a:cs typeface="Times New Roman"/>
                  </a:rPr>
                  <a:t>0</a:t>
                </a:r>
                <a:endParaRPr lang="ru-RU" sz="2000" dirty="0">
                  <a:effectLst/>
                  <a:ea typeface="Calibri"/>
                  <a:cs typeface="Times New Roman"/>
                </a:endParaRPr>
              </a:p>
            </p:txBody>
          </p:sp>
        </p:grpSp>
        <p:sp>
          <p:nvSpPr>
            <p:cNvPr id="5" name="Поле 295"/>
            <p:cNvSpPr txBox="1"/>
            <p:nvPr/>
          </p:nvSpPr>
          <p:spPr>
            <a:xfrm>
              <a:off x="1742535" y="361548"/>
              <a:ext cx="241852" cy="29908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800" b="1" dirty="0">
                  <a:effectLst/>
                  <a:ea typeface="Calibri"/>
                  <a:cs typeface="Calibri"/>
                </a:rPr>
                <a:t>•</a:t>
              </a:r>
              <a:endParaRPr lang="ru-RU" sz="2800" dirty="0">
                <a:effectLst/>
                <a:ea typeface="Calibri"/>
                <a:cs typeface="Times New Roman"/>
              </a:endParaRPr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 flipH="1" flipV="1">
              <a:off x="1932317" y="474453"/>
              <a:ext cx="52070" cy="5842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1742535" y="577970"/>
              <a:ext cx="52060" cy="38735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23528" y="1916832"/>
                <a:ext cx="4320480" cy="406265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Для любого значения </a:t>
                </a:r>
                <a:r>
                  <a:rPr lang="en-US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ru-RU" sz="20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справедливы равенства: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𝐜𝐨𝐬</m:t>
                        </m:r>
                      </m:fName>
                      <m: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(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func>
                    <m:r>
                      <a:rPr lang="ru-RU" sz="2400" b="1" i="0">
                        <a:latin typeface="Cambria Math" pitchFamily="18" charset="0"/>
                        <a:ea typeface="Cambria Math" pitchFamily="18" charset="0"/>
                      </a:rPr>
                      <m:t>+</m:t>
                    </m:r>
                    <m:r>
                      <a:rPr lang="ru-RU" sz="2400" b="1" i="0">
                        <a:latin typeface="Cambria Math" pitchFamily="18" charset="0"/>
                        <a:ea typeface="Cambria Math" pitchFamily="18" charset="0"/>
                      </a:rPr>
                      <m:t>𝟐</m:t>
                    </m:r>
                    <m:r>
                      <a:rPr lang="ru-RU" sz="2400" b="1" i="0">
                        <a:latin typeface="Cambria Math" pitchFamily="18" charset="0"/>
                        <a:ea typeface="Cambria Math" pitchFamily="18" charset="0"/>
                      </a:rPr>
                      <m:t>𝛑</m:t>
                    </m:r>
                    <m:r>
                      <a:rPr lang="en-US" sz="2400" b="1" i="0">
                        <a:latin typeface="Cambria Math" pitchFamily="18" charset="0"/>
                        <a:ea typeface="Cambria Math" pitchFamily="18" charset="0"/>
                      </a:rPr>
                      <m:t>𝐤</m:t>
                    </m:r>
                    <m:r>
                      <a:rPr lang="ru-RU" sz="2400" b="1" i="0">
                        <a:latin typeface="Cambria Math" pitchFamily="18" charset="0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=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𝐜𝐨𝐬</m:t>
                        </m:r>
                      </m:fName>
                      <m:e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func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𝐬𝐢𝐧</m:t>
                        </m:r>
                      </m:fName>
                      <m: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(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func>
                    <m:r>
                      <a:rPr lang="ru-RU" sz="2400" b="1" i="0">
                        <a:latin typeface="Cambria Math" pitchFamily="18" charset="0"/>
                        <a:ea typeface="Cambria Math" pitchFamily="18" charset="0"/>
                      </a:rPr>
                      <m:t>+</m:t>
                    </m:r>
                    <m:r>
                      <a:rPr lang="ru-RU" sz="2400" b="1" i="0">
                        <a:latin typeface="Cambria Math" pitchFamily="18" charset="0"/>
                        <a:ea typeface="Cambria Math" pitchFamily="18" charset="0"/>
                      </a:rPr>
                      <m:t>𝟐</m:t>
                    </m:r>
                    <m:r>
                      <a:rPr lang="ru-RU" sz="2400" b="1" i="0">
                        <a:latin typeface="Cambria Math" pitchFamily="18" charset="0"/>
                        <a:ea typeface="Cambria Math" pitchFamily="18" charset="0"/>
                      </a:rPr>
                      <m:t>𝛑</m:t>
                    </m:r>
                    <m:r>
                      <a:rPr lang="en-US" sz="2400" b="1" i="0">
                        <a:latin typeface="Cambria Math" pitchFamily="18" charset="0"/>
                        <a:ea typeface="Cambria Math" pitchFamily="18" charset="0"/>
                      </a:rPr>
                      <m:t>𝐤</m:t>
                    </m:r>
                    <m:r>
                      <a:rPr lang="ru-RU" sz="2400" b="1" i="0">
                        <a:latin typeface="Cambria Math" pitchFamily="18" charset="0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=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𝐬𝐢𝐧</m:t>
                        </m:r>
                      </m:fName>
                      <m:e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func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𝐠</m:t>
                        </m:r>
                      </m:fName>
                      <m: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(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+</m:t>
                        </m:r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𝛑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𝐤</m:t>
                        </m:r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=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𝐠</m:t>
                        </m:r>
                      </m:fName>
                      <m:e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func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𝐜𝐭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𝐠</m:t>
                        </m:r>
                      </m:fName>
                      <m: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(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+</m:t>
                        </m:r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𝟐</m:t>
                        </m:r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𝛑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𝐤</m:t>
                        </m:r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 =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2400" b="1" i="1">
                            <a:latin typeface="Cambria Math"/>
                            <a:ea typeface="Cambria Math" pitchFamily="18" charset="0"/>
                          </a:rPr>
                        </m:ctrlPr>
                      </m:funcPr>
                      <m:fName>
                        <m:r>
                          <a:rPr lang="ru-RU" sz="2400" b="1" i="0">
                            <a:latin typeface="Cambria Math" pitchFamily="18" charset="0"/>
                            <a:ea typeface="Cambria Math" pitchFamily="18" charset="0"/>
                          </a:rPr>
                          <m:t>𝐜𝐭</m:t>
                        </m:r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𝐠</m:t>
                        </m:r>
                      </m:fName>
                      <m:e>
                        <m:r>
                          <a:rPr lang="en-US" sz="2400" b="1" i="0">
                            <a:latin typeface="Cambria Math" pitchFamily="18" charset="0"/>
                            <a:ea typeface="Cambria Math" pitchFamily="18" charset="0"/>
                          </a:rPr>
                          <m:t>𝐭</m:t>
                        </m:r>
                      </m:e>
                    </m:func>
                  </m:oMath>
                </a14:m>
                <a:r>
                  <a:rPr lang="ru-RU" sz="2400" b="1" dirty="0">
                    <a:latin typeface="Times New Roman" panose="02020603050405020304" pitchFamily="18" charset="0"/>
                    <a:ea typeface="Cambria Math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0">
                          <a:latin typeface="Cambria Math" pitchFamily="18" charset="0"/>
                          <a:ea typeface="Cambria Math" pitchFamily="18" charset="0"/>
                        </a:rPr>
                        <m:t>𝐤</m:t>
                      </m:r>
                      <m:r>
                        <a:rPr lang="en-US" sz="2400" b="1" i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r>
                        <a:rPr lang="en-US" sz="2400" b="1" i="0">
                          <a:latin typeface="Cambria Math" pitchFamily="18" charset="0"/>
                          <a:ea typeface="Cambria Math" pitchFamily="18" charset="0"/>
                        </a:rPr>
                        <m:t>𝛜</m:t>
                      </m:r>
                      <m:r>
                        <a:rPr lang="en-US" sz="2400" b="1" i="0">
                          <a:latin typeface="Cambria Math" pitchFamily="18" charset="0"/>
                          <a:ea typeface="Cambria Math" pitchFamily="18" charset="0"/>
                        </a:rPr>
                        <m:t> </m:t>
                      </m:r>
                      <m:r>
                        <a:rPr lang="en-US" sz="2400" b="1" i="0">
                          <a:latin typeface="Cambria Math" pitchFamily="18" charset="0"/>
                          <a:ea typeface="Cambria Math" pitchFamily="18" charset="0"/>
                        </a:rPr>
                        <m:t>𝐙</m:t>
                      </m:r>
                      <m:r>
                        <a:rPr lang="en-US" sz="2400" b="1" i="0">
                          <a:latin typeface="Cambria Math" pitchFamily="18" charset="0"/>
                          <a:ea typeface="Cambria Math" pitchFamily="18" charset="0"/>
                        </a:rPr>
                        <m:t>.</m:t>
                      </m:r>
                    </m:oMath>
                  </m:oMathPara>
                </a14:m>
                <a:endParaRPr lang="ru-RU" sz="2400" b="1" dirty="0">
                  <a:latin typeface="Times New Roman" panose="02020603050405020304" pitchFamily="18" charset="0"/>
                  <a:ea typeface="Cambria Math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916832"/>
                <a:ext cx="4320480" cy="406265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029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Основные тригонометрические тождества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11560" y="1605480"/>
            <a:ext cx="7822137" cy="4775848"/>
            <a:chOff x="0" y="0"/>
            <a:chExt cx="5673340" cy="34074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Скругленный прямоугольник 5"/>
                <p:cNvSpPr/>
                <p:nvPr/>
              </p:nvSpPr>
              <p:spPr>
                <a:xfrm>
                  <a:off x="0" y="0"/>
                  <a:ext cx="5673340" cy="3407434"/>
                </a:xfrm>
                <a:prstGeom prst="round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400" b="1" dirty="0">
                      <a:solidFill>
                        <a:srgbClr val="000000"/>
                      </a:solidFill>
                      <a:effectLst/>
                      <a:ea typeface="Calibri"/>
                      <a:cs typeface="Times New Roman"/>
                    </a:rPr>
                    <a:t>  </a:t>
                  </a:r>
                  <a:r>
                    <a:rPr lang="ru-RU" sz="20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Уравнение окружности:</a:t>
                  </a:r>
                  <a:endParaRPr lang="ru-RU" sz="2000" b="1" dirty="0"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ru-RU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      </m:t>
                          </m:r>
                          <m:r>
                            <a:rPr lang="ru-RU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𝐱</m:t>
                          </m:r>
                        </m:e>
                        <m:sup>
                          <m:r>
                            <a:rPr lang="ru-RU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𝟐</m:t>
                          </m:r>
                        </m:sup>
                      </m:sSup>
                    </m:oMath>
                  </a14:m>
                  <a:r>
                    <a:rPr lang="ru-RU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+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ru-RU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𝐲</m:t>
                          </m:r>
                        </m:e>
                        <m:sup>
                          <m:r>
                            <a:rPr lang="ru-RU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𝟐</m:t>
                          </m:r>
                        </m:sup>
                      </m:sSup>
                    </m:oMath>
                  </a14:m>
                  <a:r>
                    <a:rPr lang="ru-RU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=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𝐑</m:t>
                          </m:r>
                        </m:e>
                        <m:sup>
                          <m:r>
                            <a:rPr lang="ru-RU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𝟐</m:t>
                          </m:r>
                        </m:sup>
                      </m:sSup>
                    </m:oMath>
                  </a14:m>
                  <a:r>
                    <a:rPr lang="ru-RU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; </a:t>
                  </a:r>
                  <a:endParaRPr lang="ru-RU" sz="2400" b="1" dirty="0"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𝐜𝐨𝐬</m:t>
                          </m:r>
                        </m:fName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ru-RU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= 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x</a:t>
                  </a:r>
                  <a:r>
                    <a:rPr lang="ru-RU" sz="2400" b="1" baseline="-250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0</a:t>
                  </a:r>
                  <a:r>
                    <a:rPr lang="ru-RU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,</a:t>
                  </a:r>
                  <a:r>
                    <a:rPr lang="ru-RU" sz="2400" b="1" dirty="0" smtClean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𝐬𝐢𝐧</m:t>
                          </m:r>
                        </m:fName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ru-RU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= у</a:t>
                  </a:r>
                  <a:r>
                    <a:rPr lang="ru-RU" sz="2400" b="1" baseline="-250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0</a:t>
                  </a:r>
                  <a:r>
                    <a:rPr lang="ru-RU" sz="2400" b="1" dirty="0" smtClean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; 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R</a:t>
                  </a:r>
                  <a:r>
                    <a:rPr lang="ru-RU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= 1;</a:t>
                  </a:r>
                  <a:endParaRPr lang="ru-RU" sz="2400" b="1" dirty="0"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b="1" dirty="0">
                      <a:ln w="5271" cap="flat" cmpd="sng" algn="ctr">
                        <a:solidFill>
                          <a:srgbClr val="4579B8"/>
                        </a:solidFill>
                        <a:prstDash val="solid"/>
                        <a:round/>
                      </a:ln>
                      <a:solidFill>
                        <a:srgbClr val="0D0D0D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c</a:t>
                  </a:r>
                  <a:r>
                    <a:rPr lang="ru-RU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о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s</a:t>
                  </a:r>
                  <a:r>
                    <a:rPr lang="en-US" sz="2400" b="1" baseline="300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2 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t + 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sin</a:t>
                  </a:r>
                  <a:r>
                    <a:rPr lang="en-US" sz="2400" b="1" baseline="300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2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 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t = 1</a:t>
                  </a:r>
                  <a:endParaRPr lang="ru-RU" sz="2400" b="1" dirty="0"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𝐠</m:t>
                          </m:r>
                        </m:fName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=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ru-RU" sz="24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ru-RU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𝐬𝐢𝐧</m:t>
                              </m:r>
                            </m:fName>
                            <m:e>
                              <m:r>
                                <a:rPr lang="en-US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𝐭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ru-RU" sz="24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ru-RU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𝐜𝐨𝐬</m:t>
                              </m:r>
                            </m:fName>
                            <m:e>
                              <m:r>
                                <a:rPr lang="en-US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𝐭</m:t>
                              </m:r>
                            </m:e>
                          </m:func>
                        </m:den>
                      </m:f>
                    </m:oMath>
                  </a14:m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;	</a:t>
                  </a: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𝐜𝐭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𝐠</m:t>
                          </m:r>
                        </m:fName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=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ru-RU" sz="24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ru-RU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𝐜𝐨𝐬</m:t>
                              </m:r>
                            </m:fName>
                            <m:e>
                              <m:r>
                                <a:rPr lang="en-US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𝐭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ru-RU" sz="24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funcPr>
                            <m:fName>
                              <m:r>
                                <a:rPr lang="ru-RU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𝐬𝐢𝐧</m:t>
                              </m:r>
                            </m:fName>
                            <m:e>
                              <m:r>
                                <a:rPr lang="en-US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𝐭</m:t>
                              </m:r>
                            </m:e>
                          </m:func>
                        </m:den>
                      </m:f>
                    </m:oMath>
                  </a14:m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;</a:t>
                  </a:r>
                  <a:endParaRPr lang="ru-RU" sz="2400" b="1" dirty="0"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         </m:t>
                          </m:r>
                          <m:r>
                            <a:rPr lang="ru-RU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𝐠</m:t>
                          </m:r>
                        </m:fName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ru-RU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</a:t>
                  </a:r>
                  <a:r>
                    <a:rPr lang="en-US" sz="20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•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func>
                        <m:func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</m:ctrlPr>
                        </m:funcPr>
                        <m:fName>
                          <m:r>
                            <a:rPr lang="ru-RU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𝐜𝐭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𝐠</m:t>
                          </m:r>
                        </m:fName>
                        <m:e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𝐭</m:t>
                          </m:r>
                        </m:e>
                      </m:func>
                    </m:oMath>
                  </a14:m>
                  <a:r>
                    <a:rPr lang="ru-RU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 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= 1</a:t>
                  </a:r>
                  <a:endParaRPr lang="ru-RU" sz="2400" b="1" dirty="0"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1 + t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g</a:t>
                  </a:r>
                  <a:r>
                    <a:rPr lang="en-US" sz="2400" b="1" baseline="300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2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 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t =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ru-RU" sz="24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pPr>
                            <m:e>
                              <m:r>
                                <a:rPr lang="ru-RU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𝐜</m:t>
                              </m:r>
                              <m:r>
                                <a:rPr lang="ru-RU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о</m:t>
                              </m:r>
                              <m:r>
                                <a:rPr lang="en-US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𝐬</m:t>
                              </m:r>
                            </m:e>
                            <m:sup>
                              <m:r>
                                <a:rPr lang="en-US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𝐭</m:t>
                          </m:r>
                        </m:den>
                      </m:f>
                    </m:oMath>
                  </a14:m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;	1 + ct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g</a:t>
                  </a:r>
                  <a:r>
                    <a:rPr lang="en-US" sz="2400" b="1" baseline="300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2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 </a:t>
                  </a:r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t =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400" b="1" i="1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fPr>
                        <m:num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ru-RU" sz="24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</m:ctrlPr>
                            </m:sSupPr>
                            <m:e>
                              <m:r>
                                <a:rPr lang="en-US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𝐬𝐢𝐧</m:t>
                              </m:r>
                            </m:e>
                            <m:sup>
                              <m:r>
                                <a:rPr lang="en-US" sz="2400" b="1" i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</m:t>
                          </m:r>
                          <m:r>
                            <a:rPr lang="en-US" sz="2400" b="1" i="0">
                              <a:solidFill>
                                <a:srgbClr val="000000"/>
                              </a:solidFill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𝐭</m:t>
                          </m:r>
                        </m:den>
                      </m:f>
                    </m:oMath>
                  </a14:m>
                  <a:r>
                    <a:rPr lang="en-US" sz="2400" b="1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Times New Roman"/>
                      <a:cs typeface="Times New Roman" panose="02020603050405020304" pitchFamily="18" charset="0"/>
                    </a:rPr>
                    <a:t>.</a:t>
                  </a:r>
                  <a:endParaRPr lang="ru-RU" sz="2400" b="1" dirty="0"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endParaRPr>
                </a:p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2400" b="1" dirty="0">
                      <a:ln w="5271" cap="flat" cmpd="sng" algn="ctr">
                        <a:solidFill>
                          <a:srgbClr val="4579B8"/>
                        </a:solidFill>
                        <a:prstDash val="solid"/>
                        <a:round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Calibri"/>
                      <a:cs typeface="Times New Roman" panose="02020603050405020304" pitchFamily="18" charset="0"/>
                    </a:rPr>
                    <a:t> </a:t>
                  </a:r>
                  <a:endParaRPr lang="ru-RU" sz="2400" dirty="0">
                    <a:effectLst/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6" name="Скругленный прямоугольник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0"/>
                  <a:ext cx="5673340" cy="3407434"/>
                </a:xfrm>
                <a:prstGeom prst="round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  <a:effectLst/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" name="Группа 6"/>
            <p:cNvGrpSpPr/>
            <p:nvPr/>
          </p:nvGrpSpPr>
          <p:grpSpPr>
            <a:xfrm>
              <a:off x="3001992" y="282311"/>
              <a:ext cx="2638630" cy="2604135"/>
              <a:chOff x="0" y="-123131"/>
              <a:chExt cx="2638630" cy="2604135"/>
            </a:xfrm>
          </p:grpSpPr>
          <p:sp>
            <p:nvSpPr>
              <p:cNvPr id="11" name="Овал 10"/>
              <p:cNvSpPr/>
              <p:nvPr/>
            </p:nvSpPr>
            <p:spPr>
              <a:xfrm>
                <a:off x="232913" y="353683"/>
                <a:ext cx="2030730" cy="1896110"/>
              </a:xfrm>
              <a:prstGeom prst="ellipse">
                <a:avLst/>
              </a:prstGeom>
              <a:noFill/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cxnSp>
            <p:nvCxnSpPr>
              <p:cNvPr id="12" name="Прямая со стрелкой 11"/>
              <p:cNvCxnSpPr/>
              <p:nvPr/>
            </p:nvCxnSpPr>
            <p:spPr>
              <a:xfrm flipV="1">
                <a:off x="2027208" y="715992"/>
                <a:ext cx="0" cy="64420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 стрелкой 12"/>
              <p:cNvCxnSpPr/>
              <p:nvPr/>
            </p:nvCxnSpPr>
            <p:spPr>
              <a:xfrm flipV="1">
                <a:off x="1250830" y="60384"/>
                <a:ext cx="0" cy="242062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 стрелкой 13"/>
              <p:cNvCxnSpPr/>
              <p:nvPr/>
            </p:nvCxnSpPr>
            <p:spPr>
              <a:xfrm>
                <a:off x="0" y="1354347"/>
                <a:ext cx="2596754" cy="17002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Поле 318"/>
              <p:cNvSpPr txBox="1"/>
              <p:nvPr/>
            </p:nvSpPr>
            <p:spPr>
              <a:xfrm>
                <a:off x="2365599" y="1334402"/>
                <a:ext cx="273031" cy="2990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rPr>
                  <a:t>х</a:t>
                </a:r>
                <a:endParaRPr lang="ru-RU" sz="2400" dirty="0">
                  <a:effectLst/>
                  <a:latin typeface="Cambria Math" pitchFamily="18" charset="0"/>
                  <a:ea typeface="Cambria Math" pitchFamily="18" charset="0"/>
                  <a:cs typeface="Times New Roman"/>
                </a:endParaRPr>
              </a:p>
            </p:txBody>
          </p:sp>
          <p:sp>
            <p:nvSpPr>
              <p:cNvPr id="16" name="Поле 319"/>
              <p:cNvSpPr txBox="1"/>
              <p:nvPr/>
            </p:nvSpPr>
            <p:spPr>
              <a:xfrm>
                <a:off x="1261252" y="-123131"/>
                <a:ext cx="293469" cy="36703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rPr>
                  <a:t>у</a:t>
                </a:r>
                <a:endParaRPr lang="ru-RU" sz="2400" dirty="0">
                  <a:effectLst/>
                  <a:latin typeface="Cambria Math" pitchFamily="18" charset="0"/>
                  <a:ea typeface="Cambria Math" pitchFamily="18" charset="0"/>
                  <a:cs typeface="Times New Roman"/>
                </a:endParaRPr>
              </a:p>
            </p:txBody>
          </p:sp>
          <p:cxnSp>
            <p:nvCxnSpPr>
              <p:cNvPr id="17" name="Прямая со стрелкой 16"/>
              <p:cNvCxnSpPr/>
              <p:nvPr/>
            </p:nvCxnSpPr>
            <p:spPr>
              <a:xfrm>
                <a:off x="1250830" y="715992"/>
                <a:ext cx="77887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Поле 322"/>
              <p:cNvSpPr txBox="1"/>
              <p:nvPr/>
            </p:nvSpPr>
            <p:spPr>
              <a:xfrm>
                <a:off x="2209931" y="1147504"/>
                <a:ext cx="224346" cy="2990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b="1" dirty="0">
                    <a:effectLst/>
                    <a:latin typeface="Cambria Math" pitchFamily="18" charset="0"/>
                    <a:ea typeface="Cambria Math" pitchFamily="18" charset="0"/>
                    <a:cs typeface="Calibri"/>
                  </a:rPr>
                  <a:t>1</a:t>
                </a:r>
                <a:endParaRPr lang="ru-RU" dirty="0">
                  <a:effectLst/>
                  <a:latin typeface="Cambria Math" pitchFamily="18" charset="0"/>
                  <a:ea typeface="Cambria Math" pitchFamily="18" charset="0"/>
                  <a:cs typeface="Times New Roman"/>
                </a:endParaRPr>
              </a:p>
            </p:txBody>
          </p:sp>
          <p:sp>
            <p:nvSpPr>
              <p:cNvPr id="19" name="Поле 323"/>
              <p:cNvSpPr txBox="1"/>
              <p:nvPr/>
            </p:nvSpPr>
            <p:spPr>
              <a:xfrm>
                <a:off x="1025151" y="1094799"/>
                <a:ext cx="396875" cy="35179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mbria Math" pitchFamily="18" charset="0"/>
                    <a:ea typeface="Cambria Math" pitchFamily="18" charset="0"/>
                    <a:cs typeface="Calibri"/>
                  </a:rPr>
                  <a:t>0</a:t>
                </a:r>
                <a:endParaRPr lang="ru-RU" sz="2000" dirty="0">
                  <a:effectLst/>
                  <a:latin typeface="Cambria Math" pitchFamily="18" charset="0"/>
                  <a:ea typeface="Cambria Math" pitchFamily="18" charset="0"/>
                  <a:cs typeface="Times New Roman"/>
                </a:endParaRPr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1889047" y="1217787"/>
                <a:ext cx="133933" cy="14240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1" name="Поле 327"/>
              <p:cNvSpPr txBox="1"/>
              <p:nvPr/>
            </p:nvSpPr>
            <p:spPr>
              <a:xfrm>
                <a:off x="966159" y="552090"/>
                <a:ext cx="396875" cy="352268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>
                    <a:effectLst/>
                    <a:latin typeface="Cambria Math" pitchFamily="18" charset="0"/>
                    <a:ea typeface="Cambria Math" pitchFamily="18" charset="0"/>
                    <a:cs typeface="Calibri"/>
                  </a:rPr>
                  <a:t>у</a:t>
                </a:r>
                <a:r>
                  <a:rPr lang="ru-RU" sz="2000" b="1" baseline="-25000" dirty="0">
                    <a:effectLst/>
                    <a:latin typeface="Cambria Math" pitchFamily="18" charset="0"/>
                    <a:ea typeface="Cambria Math" pitchFamily="18" charset="0"/>
                    <a:cs typeface="Calibri"/>
                  </a:rPr>
                  <a:t>0</a:t>
                </a:r>
                <a:endParaRPr lang="ru-RU" sz="2000" dirty="0">
                  <a:effectLst/>
                  <a:latin typeface="Cambria Math" pitchFamily="18" charset="0"/>
                  <a:ea typeface="Cambria Math" pitchFamily="18" charset="0"/>
                  <a:cs typeface="Times New Roman"/>
                </a:endParaRPr>
              </a:p>
            </p:txBody>
          </p:sp>
          <p:sp>
            <p:nvSpPr>
              <p:cNvPr id="22" name="Поле 328"/>
              <p:cNvSpPr txBox="1"/>
              <p:nvPr/>
            </p:nvSpPr>
            <p:spPr>
              <a:xfrm>
                <a:off x="2011494" y="402547"/>
                <a:ext cx="396875" cy="2990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/>
                    <a:latin typeface="Cambria Math" pitchFamily="18" charset="0"/>
                    <a:ea typeface="Cambria Math" pitchFamily="18" charset="0"/>
                    <a:cs typeface="Times New Roman"/>
                  </a:rPr>
                  <a:t>М</a:t>
                </a:r>
                <a:endParaRPr lang="ru-RU" sz="2400" dirty="0">
                  <a:effectLst/>
                  <a:latin typeface="Cambria Math" pitchFamily="18" charset="0"/>
                  <a:ea typeface="Cambria Math" pitchFamily="18" charset="0"/>
                  <a:cs typeface="Times New Roman"/>
                </a:endParaRPr>
              </a:p>
            </p:txBody>
          </p:sp>
          <p:sp>
            <p:nvSpPr>
              <p:cNvPr id="23" name="Поле 329"/>
              <p:cNvSpPr txBox="1"/>
              <p:nvPr/>
            </p:nvSpPr>
            <p:spPr>
              <a:xfrm rot="19309211">
                <a:off x="1319842" y="750498"/>
                <a:ext cx="669988" cy="374422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000" b="1" dirty="0">
                    <a:effectLst/>
                    <a:ea typeface="Calibri"/>
                    <a:cs typeface="Times New Roman"/>
                  </a:rPr>
                  <a:t>R = 1</a:t>
                </a:r>
                <a:endParaRPr lang="ru-RU" sz="20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24" name="Поле 328"/>
              <p:cNvSpPr txBox="1"/>
              <p:nvPr/>
            </p:nvSpPr>
            <p:spPr>
              <a:xfrm>
                <a:off x="1926741" y="552090"/>
                <a:ext cx="245976" cy="2990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 smtClean="0">
                    <a:effectLst/>
                    <a:latin typeface="Century Gothic"/>
                    <a:ea typeface="Cambria Math" pitchFamily="18" charset="0"/>
                    <a:cs typeface="Times New Roman"/>
                  </a:rPr>
                  <a:t>●</a:t>
                </a:r>
                <a:endParaRPr lang="ru-RU" sz="2000" dirty="0">
                  <a:effectLst/>
                  <a:latin typeface="Cambria Math" pitchFamily="18" charset="0"/>
                  <a:ea typeface="Cambria Math" pitchFamily="18" charset="0"/>
                  <a:cs typeface="Times New Roman"/>
                </a:endParaRPr>
              </a:p>
            </p:txBody>
          </p:sp>
          <p:sp>
            <p:nvSpPr>
              <p:cNvPr id="25" name="Поле 328"/>
              <p:cNvSpPr txBox="1"/>
              <p:nvPr/>
            </p:nvSpPr>
            <p:spPr>
              <a:xfrm>
                <a:off x="1123960" y="552090"/>
                <a:ext cx="245976" cy="2990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 smtClean="0">
                    <a:effectLst/>
                    <a:latin typeface="Century Gothic"/>
                    <a:ea typeface="Cambria Math" pitchFamily="18" charset="0"/>
                    <a:cs typeface="Times New Roman"/>
                  </a:rPr>
                  <a:t>●</a:t>
                </a:r>
                <a:endParaRPr lang="ru-RU" sz="2000" dirty="0">
                  <a:effectLst/>
                  <a:latin typeface="Cambria Math" pitchFamily="18" charset="0"/>
                  <a:ea typeface="Cambria Math" pitchFamily="18" charset="0"/>
                  <a:cs typeface="Times New Roman"/>
                </a:endParaRPr>
              </a:p>
            </p:txBody>
          </p:sp>
          <p:sp>
            <p:nvSpPr>
              <p:cNvPr id="26" name="Поле 328"/>
              <p:cNvSpPr txBox="1"/>
              <p:nvPr/>
            </p:nvSpPr>
            <p:spPr>
              <a:xfrm>
                <a:off x="1912817" y="1184859"/>
                <a:ext cx="245976" cy="299085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000" b="1" dirty="0" smtClean="0">
                    <a:effectLst/>
                    <a:latin typeface="Century Gothic"/>
                    <a:ea typeface="Cambria Math" pitchFamily="18" charset="0"/>
                    <a:cs typeface="Times New Roman"/>
                  </a:rPr>
                  <a:t>●</a:t>
                </a:r>
                <a:endParaRPr lang="ru-RU" sz="2000" dirty="0">
                  <a:effectLst/>
                  <a:latin typeface="Cambria Math" pitchFamily="18" charset="0"/>
                  <a:ea typeface="Cambria Math" pitchFamily="18" charset="0"/>
                  <a:cs typeface="Times New Roman"/>
                </a:endParaRPr>
              </a:p>
            </p:txBody>
          </p:sp>
        </p:grpSp>
        <p:cxnSp>
          <p:nvCxnSpPr>
            <p:cNvPr id="8" name="Прямая со стрелкой 7"/>
            <p:cNvCxnSpPr/>
            <p:nvPr/>
          </p:nvCxnSpPr>
          <p:spPr>
            <a:xfrm flipV="1">
              <a:off x="4252822" y="1158948"/>
              <a:ext cx="760665" cy="606376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оле 326"/>
            <p:cNvSpPr txBox="1"/>
            <p:nvPr/>
          </p:nvSpPr>
          <p:spPr>
            <a:xfrm>
              <a:off x="4897970" y="1707180"/>
              <a:ext cx="307502" cy="30522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2000" b="1" dirty="0">
                  <a:effectLst/>
                  <a:latin typeface="Cambria Math" pitchFamily="18" charset="0"/>
                  <a:ea typeface="Cambria Math" pitchFamily="18" charset="0"/>
                  <a:cs typeface="Calibri"/>
                </a:rPr>
                <a:t>х</a:t>
              </a:r>
              <a:r>
                <a:rPr lang="ru-RU" sz="2000" b="1" baseline="-25000" dirty="0">
                  <a:effectLst/>
                  <a:latin typeface="Cambria Math" pitchFamily="18" charset="0"/>
                  <a:ea typeface="Cambria Math" pitchFamily="18" charset="0"/>
                  <a:cs typeface="Calibri"/>
                </a:rPr>
                <a:t>0</a:t>
              </a:r>
              <a:endParaRPr lang="ru-RU" sz="2000" dirty="0">
                <a:effectLst/>
                <a:latin typeface="Cambria Math" pitchFamily="18" charset="0"/>
                <a:ea typeface="Cambria Math" pitchFamily="18" charset="0"/>
                <a:cs typeface="Times New Roman"/>
              </a:endParaRPr>
            </a:p>
          </p:txBody>
        </p:sp>
      </p:grpSp>
      <p:sp>
        <p:nvSpPr>
          <p:cNvPr id="5" name="Скругленный прямоугольник 4"/>
          <p:cNvSpPr/>
          <p:nvPr/>
        </p:nvSpPr>
        <p:spPr>
          <a:xfrm>
            <a:off x="899592" y="3366751"/>
            <a:ext cx="2520280" cy="588412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475016" y="4720017"/>
            <a:ext cx="2016224" cy="509184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42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Скругленный прямоугольник 51"/>
          <p:cNvSpPr/>
          <p:nvPr/>
        </p:nvSpPr>
        <p:spPr>
          <a:xfrm>
            <a:off x="3834757" y="1795664"/>
            <a:ext cx="4680520" cy="4651163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4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4">
                  <a:lumMod val="40000"/>
                  <a:lumOff val="6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8372"/>
            <a:ext cx="8640960" cy="103942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8. Формулы приведения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7" name="Группа 166"/>
          <p:cNvGrpSpPr/>
          <p:nvPr/>
        </p:nvGrpSpPr>
        <p:grpSpPr>
          <a:xfrm>
            <a:off x="3871238" y="1775634"/>
            <a:ext cx="4851024" cy="4633216"/>
            <a:chOff x="3779913" y="1748112"/>
            <a:chExt cx="4851024" cy="4633216"/>
          </a:xfrm>
        </p:grpSpPr>
        <p:cxnSp>
          <p:nvCxnSpPr>
            <p:cNvPr id="152" name="Прямая со стрелкой 151"/>
            <p:cNvCxnSpPr/>
            <p:nvPr/>
          </p:nvCxnSpPr>
          <p:spPr>
            <a:xfrm flipV="1">
              <a:off x="6116415" y="1911641"/>
              <a:ext cx="45808" cy="418165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6" name="Группа 165"/>
            <p:cNvGrpSpPr/>
            <p:nvPr/>
          </p:nvGrpSpPr>
          <p:grpSpPr>
            <a:xfrm>
              <a:off x="3779913" y="1748112"/>
              <a:ext cx="4851024" cy="4633216"/>
              <a:chOff x="3779913" y="1748112"/>
              <a:chExt cx="4851024" cy="4633216"/>
            </a:xfrm>
          </p:grpSpPr>
          <p:cxnSp>
            <p:nvCxnSpPr>
              <p:cNvPr id="153" name="Прямая со стрелкой 152"/>
              <p:cNvCxnSpPr/>
              <p:nvPr/>
            </p:nvCxnSpPr>
            <p:spPr>
              <a:xfrm>
                <a:off x="4201857" y="4036885"/>
                <a:ext cx="4171128" cy="68288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8" name="Группа 77"/>
              <p:cNvGrpSpPr/>
              <p:nvPr/>
            </p:nvGrpSpPr>
            <p:grpSpPr>
              <a:xfrm>
                <a:off x="3779913" y="1748112"/>
                <a:ext cx="4851024" cy="4633216"/>
                <a:chOff x="15627" y="-29845"/>
                <a:chExt cx="3083791" cy="3090850"/>
              </a:xfrm>
            </p:grpSpPr>
            <p:cxnSp>
              <p:nvCxnSpPr>
                <p:cNvPr id="79" name="Прямая со стрелкой 78"/>
                <p:cNvCxnSpPr>
                  <a:cxnSpLocks noChangeShapeType="1"/>
                </p:cNvCxnSpPr>
                <p:nvPr/>
              </p:nvCxnSpPr>
              <p:spPr bwMode="auto">
                <a:xfrm flipV="1">
                  <a:off x="595223" y="966159"/>
                  <a:ext cx="1842770" cy="1101725"/>
                </a:xfrm>
                <a:prstGeom prst="straightConnector1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80" name="Группа 79"/>
                <p:cNvGrpSpPr/>
                <p:nvPr/>
              </p:nvGrpSpPr>
              <p:grpSpPr>
                <a:xfrm>
                  <a:off x="15627" y="-29845"/>
                  <a:ext cx="3083791" cy="3090850"/>
                  <a:chOff x="15627" y="-29845"/>
                  <a:chExt cx="3083791" cy="3090850"/>
                </a:xfrm>
              </p:grpSpPr>
              <p:grpSp>
                <p:nvGrpSpPr>
                  <p:cNvPr id="81" name="Группа 80"/>
                  <p:cNvGrpSpPr/>
                  <p:nvPr/>
                </p:nvGrpSpPr>
                <p:grpSpPr>
                  <a:xfrm>
                    <a:off x="15627" y="-29845"/>
                    <a:ext cx="3083791" cy="3090850"/>
                    <a:chOff x="15627" y="-29845"/>
                    <a:chExt cx="3083791" cy="3090850"/>
                  </a:xfrm>
                </p:grpSpPr>
                <p:sp>
                  <p:nvSpPr>
                    <p:cNvPr id="88" name="Овал 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8574" y="431321"/>
                      <a:ext cx="2133850" cy="2164080"/>
                    </a:xfrm>
                    <a:prstGeom prst="ellips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cxnSp>
                  <p:nvCxnSpPr>
                    <p:cNvPr id="89" name="Прямая со стрелкой 88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2424023" y="923027"/>
                      <a:ext cx="8890" cy="591820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90" name="Прямая со стрелкой 8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95223" y="2061714"/>
                      <a:ext cx="879894" cy="0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91" name="Поле 51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72264" y="612476"/>
                      <a:ext cx="404495" cy="37528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t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92" name="Поле 53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5627" y="1960413"/>
                      <a:ext cx="816610" cy="40259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π </a:t>
                      </a:r>
                      <a:r>
                        <a:rPr lang="ru-RU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+</a:t>
                      </a:r>
                      <a:r>
                        <a:rPr lang="en-US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 t</a:t>
                      </a:r>
                      <a:r>
                        <a:rPr lang="ru-RU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)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93" name="Поле 53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04649" y="1222508"/>
                      <a:ext cx="224719" cy="3073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π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94" name="Поле 5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738738" y="1122303"/>
                      <a:ext cx="360680" cy="3778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95" name="Поле 53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551777" y="-16483"/>
                      <a:ext cx="360680" cy="36068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96" name="Полилиния 95"/>
                    <p:cNvSpPr>
                      <a:spLocks/>
                    </p:cNvSpPr>
                    <p:nvPr/>
                  </p:nvSpPr>
                  <p:spPr bwMode="auto">
                    <a:xfrm rot="12559055">
                      <a:off x="362309" y="879895"/>
                      <a:ext cx="139065" cy="478155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00B050"/>
                      </a:solidFill>
                      <a:round/>
                      <a:headEnd type="none" w="med" len="med"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7" name="Поле 5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0385" y="1561382"/>
                      <a:ext cx="385445" cy="29019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r>
                        <a:rPr lang="en-US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t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cxnSp>
                  <p:nvCxnSpPr>
                    <p:cNvPr id="98" name="Прямая со стрелкой 9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586596" y="957532"/>
                      <a:ext cx="1843790" cy="6610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99" name="Прямая со стрелкой 98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586596" y="940280"/>
                      <a:ext cx="925195" cy="580390"/>
                    </a:xfrm>
                    <a:prstGeom prst="straightConnector1">
                      <a:avLst/>
                    </a:prstGeom>
                    <a:noFill/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sp>
                  <p:nvSpPr>
                    <p:cNvPr id="100" name="Полилиния 99"/>
                    <p:cNvSpPr>
                      <a:spLocks/>
                    </p:cNvSpPr>
                    <p:nvPr/>
                  </p:nvSpPr>
                  <p:spPr bwMode="auto">
                    <a:xfrm rot="19475081" flipH="1">
                      <a:off x="345057" y="1509623"/>
                      <a:ext cx="185420" cy="522605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C00000"/>
                      </a:solidFill>
                      <a:round/>
                      <a:headEnd type="none" w="med" len="med"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1" name="Поле 54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253" y="577970"/>
                      <a:ext cx="824230" cy="38671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ru-RU" sz="2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π</a:t>
                      </a:r>
                      <a:r>
                        <a:rPr lang="en-US" sz="24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 – </a:t>
                      </a:r>
                      <a:r>
                        <a:rPr lang="en-US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t)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02" name="Поле 54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03517" y="948906"/>
                      <a:ext cx="360680" cy="3048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-</a:t>
                      </a:r>
                      <a:r>
                        <a:rPr lang="en-US" sz="24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t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sp>
                  <p:nvSpPr>
                    <p:cNvPr id="103" name="Полилиния 102"/>
                    <p:cNvSpPr>
                      <a:spLocks/>
                    </p:cNvSpPr>
                    <p:nvPr/>
                  </p:nvSpPr>
                  <p:spPr bwMode="auto">
                    <a:xfrm rot="8725497" flipH="1">
                      <a:off x="2536166" y="914400"/>
                      <a:ext cx="185420" cy="522605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C00000"/>
                      </a:solidFill>
                      <a:round/>
                      <a:headEnd type="none" w="med" len="med"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4" name="Поле 59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543686" y="1290460"/>
                      <a:ext cx="337820" cy="3112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  <p:cxnSp>
                  <p:nvCxnSpPr>
                    <p:cNvPr id="105" name="Прямая со стрелкой 10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03849" y="940280"/>
                      <a:ext cx="1374" cy="1127011"/>
                    </a:xfrm>
                    <a:prstGeom prst="straightConnector1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</p:cxnSp>
                <p:cxnSp>
                  <p:nvCxnSpPr>
                    <p:cNvPr id="107" name="Прямая соединительная линия 106"/>
                    <p:cNvCxnSpPr/>
                    <p:nvPr/>
                  </p:nvCxnSpPr>
                  <p:spPr>
                    <a:xfrm flipV="1">
                      <a:off x="1517831" y="439843"/>
                      <a:ext cx="6985" cy="1014730"/>
                    </a:xfrm>
                    <a:prstGeom prst="line">
                      <a:avLst/>
                    </a:prstGeom>
                    <a:ln w="38100">
                      <a:solidFill>
                        <a:srgbClr val="FF0000"/>
                      </a:solidFill>
                    </a:ln>
                    <a:effectLst>
                      <a:glow rad="228600">
                        <a:schemeClr val="accent2">
                          <a:satMod val="175000"/>
                          <a:alpha val="40000"/>
                        </a:schemeClr>
                      </a:glow>
                    </a:effectLst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8" name="Прямая соединительная линия 107"/>
                    <p:cNvCxnSpPr/>
                    <p:nvPr/>
                  </p:nvCxnSpPr>
                  <p:spPr>
                    <a:xfrm>
                      <a:off x="1550989" y="1506954"/>
                      <a:ext cx="1031436" cy="18700"/>
                    </a:xfrm>
                    <a:prstGeom prst="line">
                      <a:avLst/>
                    </a:prstGeom>
                    <a:ln w="38100">
                      <a:solidFill>
                        <a:srgbClr val="FF0000"/>
                      </a:solidFill>
                    </a:ln>
                    <a:effectLst>
                      <a:glow rad="228600">
                        <a:schemeClr val="accent2">
                          <a:satMod val="175000"/>
                          <a:alpha val="40000"/>
                        </a:schemeClr>
                      </a:glow>
                    </a:effectLst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9" name="Прямая соединительная линия 108"/>
                    <p:cNvCxnSpPr>
                      <a:stCxn id="88" idx="2"/>
                    </p:cNvCxnSpPr>
                    <p:nvPr/>
                  </p:nvCxnSpPr>
                  <p:spPr>
                    <a:xfrm>
                      <a:off x="448574" y="1513361"/>
                      <a:ext cx="1056821" cy="12293"/>
                    </a:xfrm>
                    <a:prstGeom prst="line">
                      <a:avLst/>
                    </a:prstGeom>
                    <a:ln w="38100">
                      <a:solidFill>
                        <a:srgbClr val="00B050"/>
                      </a:solidFill>
                    </a:ln>
                    <a:effectLst>
                      <a:glow rad="228600">
                        <a:schemeClr val="accent3">
                          <a:satMod val="175000"/>
                          <a:alpha val="40000"/>
                        </a:schemeClr>
                      </a:glow>
                    </a:effectLst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10" name="Поле 974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268083" y="-29845"/>
                          <a:ext cx="331470" cy="4203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  <m:t>𝛑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 b="1" dirty="0"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  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10" name="Поле 974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1268083" y="-29845"/>
                          <a:ext cx="331470" cy="420370"/>
                        </a:xfrm>
                        <a:prstGeom prst="rect">
                          <a:avLst/>
                        </a:prstGeom>
                        <a:blipFill rotWithShape="1">
                          <a:blip r:embed="rId2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111" name="Поле 978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81747" y="2536495"/>
                          <a:ext cx="293370" cy="5245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  <m:t>𝟑</m:t>
                                  </m:r>
                                  <m:r>
                                    <a:rPr lang="ru-RU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  <m:t>𝛑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effectLst/>
                                      <a:latin typeface="Cambria Math"/>
                                      <a:ea typeface="Calibri"/>
                                      <a:cs typeface="Calibri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400" b="1" dirty="0">
                              <a:effectLst/>
                              <a:latin typeface="Calibri"/>
                              <a:ea typeface="Times New Roman"/>
                              <a:cs typeface="Calibri"/>
                            </a:rPr>
                            <a:t>  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111" name="Поле 978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 bwMode="auto">
                        <a:xfrm>
                          <a:off x="1181747" y="2536495"/>
                          <a:ext cx="293370" cy="524510"/>
                        </a:xfrm>
                        <a:prstGeom prst="rect">
                          <a:avLst/>
                        </a:prstGeom>
                        <a:blipFill rotWithShape="1">
                          <a:blip r:embed="rId3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r>
                            <a:rPr lang="ru-RU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106" name="Поле 69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504220" y="1478651"/>
                      <a:ext cx="260071" cy="25082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p:txBody>
                </p:sp>
              </p:grpSp>
              <p:sp>
                <p:nvSpPr>
                  <p:cNvPr id="83" name="Поле 5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4417" y="797092"/>
                    <a:ext cx="337820" cy="2508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84" name="Поле 5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3493" y="1906438"/>
                    <a:ext cx="314960" cy="25527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cxnSp>
                <p:nvCxnSpPr>
                  <p:cNvPr id="85" name="Прямая соединительная линия 84"/>
                  <p:cNvCxnSpPr/>
                  <p:nvPr/>
                </p:nvCxnSpPr>
                <p:spPr>
                  <a:xfrm flipV="1">
                    <a:off x="1501647" y="1499459"/>
                    <a:ext cx="7495" cy="1078376"/>
                  </a:xfrm>
                  <a:prstGeom prst="line">
                    <a:avLst/>
                  </a:prstGeom>
                  <a:ln w="38100">
                    <a:solidFill>
                      <a:srgbClr val="00B050"/>
                    </a:solidFill>
                  </a:ln>
                  <a:effectLst>
                    <a:glow rad="228600">
                      <a:schemeClr val="accent3">
                        <a:satMod val="175000"/>
                        <a:alpha val="40000"/>
                      </a:schemeClr>
                    </a:glo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Поле 5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01577" y="1352951"/>
                    <a:ext cx="215129" cy="2508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3" name="Поле 5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37811" y="814867"/>
                    <a:ext cx="236701" cy="2508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4" name="Поле 5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33816" y="242309"/>
                    <a:ext cx="207784" cy="2508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5" name="Поле 5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20131" y="1376178"/>
                    <a:ext cx="207784" cy="2508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6" name="Поле 5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00327" y="1910883"/>
                    <a:ext cx="207784" cy="2508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7" name="Поле 5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33817" y="814867"/>
                    <a:ext cx="207784" cy="2508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8" name="Поле 5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1938" y="1329160"/>
                    <a:ext cx="207784" cy="2508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49" name="Поле 5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76748" y="1356444"/>
                    <a:ext cx="207784" cy="2508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4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4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0" name="Поле 5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05250" y="2452422"/>
                    <a:ext cx="207784" cy="2508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51" name="Поле 5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1330" y="1348639"/>
                    <a:ext cx="207784" cy="2508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2000" b="1" dirty="0">
                        <a:effectLst/>
                        <a:latin typeface="Calibri"/>
                        <a:ea typeface="Calibri"/>
                        <a:cs typeface="Calibri"/>
                      </a:rPr>
                      <a:t>•</a:t>
                    </a:r>
                    <a:endParaRPr lang="ru-RU" sz="2000" dirty="0">
                      <a:effectLst/>
                      <a:latin typeface="Calibri"/>
                      <a:ea typeface="Calibri"/>
                      <a:cs typeface="Times New Roman"/>
                    </a:endParaRPr>
                  </a:p>
                </p:txBody>
              </p:sp>
            </p:grpSp>
          </p:grpSp>
        </p:grpSp>
      </p:grpSp>
      <p:sp>
        <p:nvSpPr>
          <p:cNvPr id="150" name="Поле 2736"/>
          <p:cNvSpPr txBox="1"/>
          <p:nvPr/>
        </p:nvSpPr>
        <p:spPr>
          <a:xfrm>
            <a:off x="623516" y="2536134"/>
            <a:ext cx="3024335" cy="3001503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sin(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π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 − t) =  sin t</a:t>
            </a:r>
            <a:endParaRPr lang="ru-RU" sz="2400" dirty="0">
              <a:effectLst/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со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s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(π −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t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) = − со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s t</a:t>
            </a:r>
            <a:endParaRPr lang="ru-RU" sz="2400" dirty="0">
              <a:effectLst/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sin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(π +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t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) = −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sin t</a:t>
            </a:r>
            <a:endParaRPr lang="ru-RU" sz="2400" dirty="0">
              <a:effectLst/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cos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(π +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t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) = −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Cambria Math" pitchFamily="18" charset="0"/>
                <a:cs typeface="Times New Roman" panose="02020603050405020304" pitchFamily="18" charset="0"/>
              </a:rPr>
              <a:t>cos t</a:t>
            </a:r>
            <a:endParaRPr lang="ru-RU" sz="2400" dirty="0">
              <a:effectLst/>
              <a:latin typeface="Times New Roman" panose="02020603050405020304" pitchFamily="18" charset="0"/>
              <a:ea typeface="Cambria Math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71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4262</TotalTime>
  <Words>4437</Words>
  <Application>Microsoft Office PowerPoint</Application>
  <PresentationFormat>Экран (4:3)</PresentationFormat>
  <Paragraphs>929</Paragraphs>
  <Slides>36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Аптека</vt:lpstr>
      <vt:lpstr>Математика есть такая наука, которая ПОКАЗЫВАЕТ, КАК ИЗ ЗНАЕМЫХ КОЛИЧЕСТВ НАХОДИТЬ ДРУГИЕ, НАМ ЕЩЕ НЕИЗВЕСТНЫЕ. Д.с.аНИЧКОВ</vt:lpstr>
      <vt:lpstr>1. Радианная мера угла</vt:lpstr>
      <vt:lpstr>2. ТРИГОНОМЕТРИЧЕСКИЕ ФУНКЦИИ ЧИСЛОВОГО АРГУМЕНТА</vt:lpstr>
      <vt:lpstr>3. Числовая окружность</vt:lpstr>
      <vt:lpstr>4. ИЗМЕНЕНИЕ ТРИГОНМЕТРИЧЕСКИХ ФУНКЦИЙ С ИЗМЕНЕНИЕМ АРГУМЕНТА</vt:lpstr>
      <vt:lpstr>5. ЧЕТНОСТЬ И НЕЧЕТНОСТЬ тригонометрических ФУНКЦИЙ</vt:lpstr>
      <vt:lpstr> 6. Свойства тригонометрических величин</vt:lpstr>
      <vt:lpstr>7. Основные тригонометрические тождества</vt:lpstr>
      <vt:lpstr> 8. Формулы приведения</vt:lpstr>
      <vt:lpstr> 9. Формулы приведения</vt:lpstr>
      <vt:lpstr> 10. Формулы приведения</vt:lpstr>
      <vt:lpstr> 11. Функция у = cos x</vt:lpstr>
      <vt:lpstr> 12. Свойства функции у = cos x</vt:lpstr>
      <vt:lpstr> 13. Свойства функции у = cos x</vt:lpstr>
      <vt:lpstr> 14. Функция у = sin⁡х</vt:lpstr>
      <vt:lpstr> 15. Свойства Функции у = sin⁡х</vt:lpstr>
      <vt:lpstr> 16. Свойства Функции у = sin⁡х</vt:lpstr>
      <vt:lpstr> 17. Преобразование графиков функций у = sin⁡х и у = cos x</vt:lpstr>
      <vt:lpstr> 18. Преобразование графиков функций у = sin⁡х и у = cos x</vt:lpstr>
      <vt:lpstr> 19. Преобразование графиков функций у = sin⁡х и у = cos x</vt:lpstr>
      <vt:lpstr> 20. Преобразование графиков функций у = sin⁡х и у = cos x</vt:lpstr>
      <vt:lpstr> 21. Функция у = tg⁡x</vt:lpstr>
      <vt:lpstr> 22. Свойства Функции у = tg⁡x</vt:lpstr>
      <vt:lpstr> 23. Функция у = сtg⁡x</vt:lpstr>
      <vt:lpstr> 24. Свойства Функции у = ctg⁡x</vt:lpstr>
      <vt:lpstr> 25. Решение уравнения cos⁡х = а</vt:lpstr>
      <vt:lpstr> 26. Частные случаи Решения уравнения cos⁡х = а</vt:lpstr>
      <vt:lpstr> 27. Решение уравнения sin⁡х = а</vt:lpstr>
      <vt:lpstr> 28. Частные случаи Решения уравнения sin⁡х = а</vt:lpstr>
      <vt:lpstr>29. Решение уравнения tg⁡х = а</vt:lpstr>
      <vt:lpstr> 30. Решение уравнения ctg⁡х = а</vt:lpstr>
      <vt:lpstr> 31. Решение неравенств  cos⁡х &gt; а и cos⁡х &lt; а</vt:lpstr>
      <vt:lpstr> 32. Решение неравенств  sin⁡х &gt; а и sin⁡х &lt; а</vt:lpstr>
      <vt:lpstr> 33. Тригонометрические формулы</vt:lpstr>
      <vt:lpstr> 34. Тригонометрические формулы</vt:lpstr>
      <vt:lpstr> 35. Тригонометрические формулы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Уравнение окружности</dc:title>
  <dc:creator>IchtiAndr</dc:creator>
  <cp:lastModifiedBy>Александр</cp:lastModifiedBy>
  <cp:revision>147</cp:revision>
  <dcterms:created xsi:type="dcterms:W3CDTF">2013-08-20T04:55:15Z</dcterms:created>
  <dcterms:modified xsi:type="dcterms:W3CDTF">2018-01-28T17:01:20Z</dcterms:modified>
</cp:coreProperties>
</file>