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60" r:id="rId5"/>
    <p:sldId id="267" r:id="rId6"/>
    <p:sldId id="261" r:id="rId7"/>
    <p:sldId id="269" r:id="rId8"/>
    <p:sldId id="270" r:id="rId9"/>
    <p:sldId id="280" r:id="rId10"/>
    <p:sldId id="282" r:id="rId11"/>
    <p:sldId id="273" r:id="rId12"/>
    <p:sldId id="279" r:id="rId13"/>
    <p:sldId id="274" r:id="rId14"/>
    <p:sldId id="275" r:id="rId15"/>
    <p:sldId id="276" r:id="rId16"/>
    <p:sldId id="278" r:id="rId17"/>
    <p:sldId id="281" r:id="rId18"/>
    <p:sldId id="268" r:id="rId19"/>
    <p:sldId id="265" r:id="rId20"/>
  </p:sldIdLst>
  <p:sldSz cx="9144000" cy="6858000" type="screen4x3"/>
  <p:notesSz cx="6858000" cy="9144000"/>
  <p:custDataLst>
    <p:tags r:id="rId2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67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4" d="100"/>
          <a:sy n="54" d="100"/>
        </p:scale>
        <p:origin x="-109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D0A303-698B-4272-B0F0-C5E3B4EE8DF8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35E152-20B0-4F2C-BAA2-C517F1640F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28958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E152-20B0-4F2C-BAA2-C517F1640F0E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472940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E152-20B0-4F2C-BAA2-C517F1640F0E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430111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E152-20B0-4F2C-BAA2-C517F1640F0E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47294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B3064-C7EA-4329-8DEE-55908D40475D}" type="datetime1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5CC11-3E3A-4267-AC5D-81FDB6F5D8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889211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77EE6-C97F-4EA0-B89A-D1584A128B01}" type="datetime1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5CC11-3E3A-4267-AC5D-81FDB6F5D8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5710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BB05C-BF58-4504-A82E-6C6A06B7CBE2}" type="datetime1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5CC11-3E3A-4267-AC5D-81FDB6F5D8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4000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3C87A-0455-4EC8-8DF8-C7F05A901DB7}" type="datetime1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5CC11-3E3A-4267-AC5D-81FDB6F5D8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04177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23ADC-A3D2-42F6-845E-ACAD4288D1CE}" type="datetime1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5CC11-3E3A-4267-AC5D-81FDB6F5D8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4150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D735-6806-4367-BA3C-84F1A36C28CD}" type="datetime1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5CC11-3E3A-4267-AC5D-81FDB6F5D8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33470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210E6-9A54-4A23-A1AC-7C44047C8B97}" type="datetime1">
              <a:rPr lang="ru-RU" smtClean="0"/>
              <a:pPr/>
              <a:t>28.01.2018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5CC11-3E3A-4267-AC5D-81FDB6F5D8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52604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B874D-A268-4775-8778-426DDB38EEB5}" type="datetime1">
              <a:rPr lang="ru-RU" smtClean="0"/>
              <a:pPr/>
              <a:t>28.01.2018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5CC11-3E3A-4267-AC5D-81FDB6F5D8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82753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E1DE5-B5E8-4270-A1E0-E7E927B2B260}" type="datetime1">
              <a:rPr lang="ru-RU" smtClean="0"/>
              <a:pPr/>
              <a:t>28.01.2018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5CC11-3E3A-4267-AC5D-81FDB6F5D8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34135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0B070-473A-4E00-A3DA-A317432C8CC7}" type="datetime1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5CC11-3E3A-4267-AC5D-81FDB6F5D8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93025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C038F-6F79-4D2B-852E-B2CC1F60475A}" type="datetime1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5CC11-3E3A-4267-AC5D-81FDB6F5D8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11116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6EE7EF-E06C-40F0-9151-5B3D42846E38}" type="datetime1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D5CC11-3E3A-4267-AC5D-81FDB6F5D8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55299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imgfotki.yandex.ru/get/5306/47407354.276/0_8e9a2_7a0e1f63_orig.png" TargetMode="External"/><Relationship Id="rId13" Type="http://schemas.openxmlformats.org/officeDocument/2006/relationships/hyperlink" Target="http://www.e-kuzbass.ru/upload/afisha/payed/151.jpg" TargetMode="External"/><Relationship Id="rId3" Type="http://schemas.openxmlformats.org/officeDocument/2006/relationships/hyperlink" Target="http://free-office.net/shablony-powerpoint/103-masha-i-medved.html" TargetMode="External"/><Relationship Id="rId7" Type="http://schemas.openxmlformats.org/officeDocument/2006/relationships/hyperlink" Target="http://pioner48.ru/image/cache/data-pioner48-school-uchebno-naglyadnye-posobiya-i-oborudovanie-nachalnaya-shkola-model-applikatsiya-nabor-zvukovyx-sxem-600x600.jpg" TargetMode="External"/><Relationship Id="rId12" Type="http://schemas.openxmlformats.org/officeDocument/2006/relationships/hyperlink" Target="http://fotoham.ru/img/picture/Apr/17/158e9a39e6ed79043be116c80ddceace/1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previews.123rf.com/images/erierika/erierika1411/erierika141100108/33929686-Little-agriculturist-boy-showing-the-fresh-harvested-onions-Stock-Photo.jpg" TargetMode="External"/><Relationship Id="rId11" Type="http://schemas.openxmlformats.org/officeDocument/2006/relationships/hyperlink" Target="http://www.stickbutik.ru/upload/iblock/8c1/8c1dbb7b53574d80ffa7a6b4da21be7f.png" TargetMode="External"/><Relationship Id="rId5" Type="http://schemas.openxmlformats.org/officeDocument/2006/relationships/hyperlink" Target="http://talklove.ru/pict/218.jpg" TargetMode="External"/><Relationship Id="rId15" Type="http://schemas.openxmlformats.org/officeDocument/2006/relationships/hyperlink" Target="http://www.5splusom-school.ru/books/2917/?" TargetMode="External"/><Relationship Id="rId10" Type="http://schemas.openxmlformats.org/officeDocument/2006/relationships/hyperlink" Target="http://kidwelcome.ru/risuem/priroda/min/kak-narisovat-yolku.jpg" TargetMode="External"/><Relationship Id="rId4" Type="http://schemas.openxmlformats.org/officeDocument/2006/relationships/hyperlink" Target="http://ped-kopilka.ru/blogs/natalja-matafonova/stihi-v-nachale-uroka.html" TargetMode="External"/><Relationship Id="rId9" Type="http://schemas.openxmlformats.org/officeDocument/2006/relationships/hyperlink" Target="http://img0.liveinternet.ru/images/attach/c/2/69/261/69261136_09.png" TargetMode="External"/><Relationship Id="rId14" Type="http://schemas.openxmlformats.org/officeDocument/2006/relationships/hyperlink" Target="http://wordgdz.ru/azbuka-1-klass-goretskiy-kiryushkin-1-2-chast/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000" t="-2000"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48509" y="650631"/>
            <a:ext cx="5927796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Урок обучения грамоте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УМК  </a:t>
            </a:r>
            <a:r>
              <a:rPr lang="ru-RU" sz="2400" b="1" dirty="0" smtClean="0">
                <a:latin typeface="Verdana"/>
                <a:ea typeface="Verdana" pitchFamily="34" charset="0"/>
                <a:cs typeface="Times New Roman" pitchFamily="18" charset="0"/>
              </a:rPr>
              <a:t>«</a:t>
            </a:r>
            <a:r>
              <a:rPr lang="ru-RU" sz="24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Школа России</a:t>
            </a:r>
            <a:r>
              <a:rPr lang="ru-RU" sz="2400" b="1" dirty="0" smtClean="0">
                <a:latin typeface="Verdana"/>
                <a:ea typeface="Verdana" pitchFamily="34" charset="0"/>
                <a:cs typeface="Times New Roman" pitchFamily="18" charset="0"/>
              </a:rPr>
              <a:t>»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1 класс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«Буква  Е»</a:t>
            </a:r>
            <a:endParaRPr lang="ru-RU" sz="3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                                                         </a:t>
            </a:r>
            <a:endParaRPr lang="en-US" sz="2800" dirty="0" smtClean="0"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smtClean="0"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Подготовила учитель начальных классов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МОУ «СОШ№7 г.Ртищево Саратовской области» </a:t>
            </a:r>
            <a:r>
              <a:rPr lang="ru-RU" sz="2400" dirty="0" err="1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Пуговкина</a:t>
            </a:r>
            <a:r>
              <a:rPr lang="ru-RU" sz="24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Е.А.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  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i="1" dirty="0">
              <a:solidFill>
                <a:srgbClr val="99367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4572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/>
          <p:cNvSpPr>
            <a:spLocks noChangeArrowheads="1"/>
          </p:cNvSpPr>
          <p:nvPr/>
        </p:nvSpPr>
        <p:spPr bwMode="auto">
          <a:xfrm>
            <a:off x="661988" y="388938"/>
            <a:ext cx="7818437" cy="43783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44450" cap="rnd">
            <a:solidFill>
              <a:srgbClr val="CC0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9600"/>
          </a:p>
        </p:txBody>
      </p:sp>
      <p:sp>
        <p:nvSpPr>
          <p:cNvPr id="27651" name="AutoShape 3"/>
          <p:cNvSpPr>
            <a:spLocks noChangeArrowheads="1"/>
          </p:cNvSpPr>
          <p:nvPr/>
        </p:nvSpPr>
        <p:spPr bwMode="auto">
          <a:xfrm>
            <a:off x="1160463" y="5102225"/>
            <a:ext cx="6823075" cy="14795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44450" cap="rnd">
            <a:solidFill>
              <a:srgbClr val="CC0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7652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2263" y="5949950"/>
            <a:ext cx="358775" cy="360363"/>
          </a:xfrm>
          <a:prstGeom prst="actionButtonHome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648" name="Text Box 8"/>
          <p:cNvSpPr txBox="1">
            <a:spLocks noChangeArrowheads="1"/>
          </p:cNvSpPr>
          <p:nvPr/>
        </p:nvSpPr>
        <p:spPr bwMode="auto">
          <a:xfrm>
            <a:off x="1150938" y="4497388"/>
            <a:ext cx="6842125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0">
                <a:solidFill>
                  <a:srgbClr val="CC0000"/>
                </a:solidFill>
              </a:rPr>
              <a:t>е</a:t>
            </a:r>
            <a:r>
              <a:rPr lang="ru-RU" sz="14000">
                <a:solidFill>
                  <a:srgbClr val="4D4D4D"/>
                </a:solidFill>
              </a:rPr>
              <a:t>нот</a:t>
            </a:r>
          </a:p>
        </p:txBody>
      </p:sp>
      <p:sp>
        <p:nvSpPr>
          <p:cNvPr id="112649" name="Line 9"/>
          <p:cNvSpPr>
            <a:spLocks noChangeShapeType="1"/>
          </p:cNvSpPr>
          <p:nvPr/>
        </p:nvSpPr>
        <p:spPr bwMode="auto">
          <a:xfrm flipV="1">
            <a:off x="5097463" y="5175250"/>
            <a:ext cx="161925" cy="21748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5" name="Text Box 10"/>
          <p:cNvSpPr txBox="1">
            <a:spLocks noChangeArrowheads="1"/>
          </p:cNvSpPr>
          <p:nvPr/>
        </p:nvSpPr>
        <p:spPr bwMode="auto">
          <a:xfrm>
            <a:off x="1703388" y="817563"/>
            <a:ext cx="1601787" cy="298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9000">
                <a:solidFill>
                  <a:srgbClr val="CC0000"/>
                </a:solidFill>
              </a:rPr>
              <a:t>е</a:t>
            </a:r>
          </a:p>
        </p:txBody>
      </p:sp>
      <p:sp>
        <p:nvSpPr>
          <p:cNvPr id="27656" name="Rectangle 12"/>
          <p:cNvSpPr>
            <a:spLocks noChangeArrowheads="1"/>
          </p:cNvSpPr>
          <p:nvPr/>
        </p:nvSpPr>
        <p:spPr bwMode="auto">
          <a:xfrm>
            <a:off x="6276975" y="565150"/>
            <a:ext cx="801688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0" b="1">
                <a:solidFill>
                  <a:srgbClr val="4D4D4D"/>
                </a:solidFill>
              </a:rPr>
              <a:t>,</a:t>
            </a:r>
          </a:p>
        </p:txBody>
      </p:sp>
      <p:sp>
        <p:nvSpPr>
          <p:cNvPr id="112653" name="AutoShape 13"/>
          <p:cNvSpPr>
            <a:spLocks noChangeArrowheads="1"/>
          </p:cNvSpPr>
          <p:nvPr/>
        </p:nvSpPr>
        <p:spPr bwMode="auto">
          <a:xfrm>
            <a:off x="1130300" y="5029200"/>
            <a:ext cx="6870700" cy="160020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12700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7658" name="Picture 14" descr="MH900432654"/>
          <p:cNvPicPr>
            <a:picLocks noChangeAspect="1" noChangeArrowheads="1"/>
          </p:cNvPicPr>
          <p:nvPr/>
        </p:nvPicPr>
        <p:blipFill>
          <a:blip r:embed="rId3" cstate="print"/>
          <a:srcRect l="17357" t="18971" r="18971" b="18971"/>
          <a:stretch>
            <a:fillRect/>
          </a:stretch>
        </p:blipFill>
        <p:spPr bwMode="auto">
          <a:xfrm>
            <a:off x="2995613" y="968375"/>
            <a:ext cx="3133725" cy="305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26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1126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1126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1126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6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26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2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653"/>
                  </p:tgtEl>
                </p:cond>
              </p:nextCondLst>
            </p:seq>
          </p:childTnLst>
        </p:cTn>
      </p:par>
    </p:tnLst>
    <p:bldLst>
      <p:bldP spid="112648" grpId="0"/>
      <p:bldP spid="11264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Тема урока « Буква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892" y="1903503"/>
            <a:ext cx="2627755" cy="325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2019564"/>
            <a:ext cx="3200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076446" y="5578997"/>
            <a:ext cx="8186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ЕЛЬ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36466" y="1111171"/>
            <a:ext cx="13451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ЕНОТ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71512" y="4751188"/>
            <a:ext cx="2077876" cy="1598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4213185" y="4143737"/>
            <a:ext cx="17892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ЕЖЕВИКА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98653" y="277792"/>
            <a:ext cx="2712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Определение темы урока.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29026" y="928671"/>
            <a:ext cx="5214974" cy="1357321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Буквы Е </a:t>
            </a:r>
            <a:r>
              <a:rPr lang="ru-RU" sz="72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</a:t>
            </a:r>
            <a:endParaRPr lang="ru-RU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57943" y="3643314"/>
            <a:ext cx="7185957" cy="2214578"/>
          </a:xfrm>
          <a:noFill/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Звуки     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r>
              <a:rPr lang="en-US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[</a:t>
            </a:r>
            <a:r>
              <a:rPr lang="ru-RU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й</a:t>
            </a:r>
            <a:r>
              <a:rPr lang="en-US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’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]</a:t>
            </a:r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</a:t>
            </a:r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        </a:t>
            </a:r>
          </a:p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    </a:t>
            </a:r>
            <a:r>
              <a:rPr lang="en-US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[</a:t>
            </a:r>
            <a:r>
              <a:rPr lang="ru-RU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</a:t>
            </a:r>
            <a:r>
              <a:rPr lang="en-US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]    </a:t>
            </a:r>
            <a:endParaRPr lang="ru-RU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4245437" y="3842665"/>
            <a:ext cx="1071570" cy="9286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208017" y="3802522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5656403" cy="83864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 над темой урока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446835"/>
            <a:ext cx="7886700" cy="4730128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-Давайте еще раз произнесем слова: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ель, ежевика , енот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Какие звуки вы слышите в начале слов?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Правильно, это звуки [Й’ Э].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 услышали два звука -[Й’ Э].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Произнесем их по отдельности, чтобы выяснить, к какой группе звуков они относятся: к гласным или согласным.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Выделите новые звуки из слов: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ельник, реки, песни, ветер, есть, если, ем, редька, колье, военный.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каких случаях мы слышим два звука [</a:t>
            </a:r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Й’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] рядом?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В начале слова, после гласного звука , а так же после мягкого и твердого знаков.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В каких случаях мы слышим один звук [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] ?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Один звук слышим после согласного,  и  он обозначает мягкость этого согласного.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98964" y="173620"/>
            <a:ext cx="2448266" cy="1666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9974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 по учебнику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707" y="1284899"/>
            <a:ext cx="3523707" cy="4979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5277" y="1151459"/>
            <a:ext cx="3814079" cy="5390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t="-5000" r="-4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24759" y="590309"/>
            <a:ext cx="4247909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 в прописи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Сравните печатную букву и письменную строчную букву 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54417" y="1869091"/>
            <a:ext cx="3339517" cy="471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96852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t="-4000" r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83574" y="891251"/>
            <a:ext cx="428263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Рефлексия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Какую новую букву вы узнали?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Сколько звуков она обозначает?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каких случаях она обозначает два звука?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Кто доволен своей работой на уроке?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кто не очень доволен? Почему?</a:t>
            </a:r>
          </a:p>
        </p:txBody>
      </p:sp>
    </p:spTree>
    <p:extLst>
      <p:ext uri="{BB962C8B-B14F-4D97-AF65-F5344CB8AC3E}">
        <p14:creationId xmlns="" xmlns:p14="http://schemas.microsoft.com/office/powerpoint/2010/main" val="387683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чт_0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214290"/>
            <a:ext cx="8143932" cy="6429420"/>
          </a:xfrm>
        </p:spPr>
      </p:pic>
      <p:cxnSp>
        <p:nvCxnSpPr>
          <p:cNvPr id="10" name="Прямая со стрелкой 9"/>
          <p:cNvCxnSpPr/>
          <p:nvPr/>
        </p:nvCxnSpPr>
        <p:spPr>
          <a:xfrm>
            <a:off x="2714612" y="1428736"/>
            <a:ext cx="4071966" cy="1857388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2857488" y="2500306"/>
            <a:ext cx="4000528" cy="2428892"/>
          </a:xfrm>
          <a:prstGeom prst="straightConnector1">
            <a:avLst/>
          </a:prstGeom>
          <a:ln w="57150">
            <a:headEnd type="diamond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2928926" y="1643050"/>
            <a:ext cx="4071966" cy="1643074"/>
          </a:xfrm>
          <a:prstGeom prst="straightConnector1">
            <a:avLst/>
          </a:prstGeom>
          <a:ln w="57150"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2714612" y="3929066"/>
            <a:ext cx="3286148" cy="1714512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2357422" y="2428868"/>
            <a:ext cx="4500594" cy="2643206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2428860" y="4214818"/>
            <a:ext cx="4572032" cy="164307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t="-5000" r="-4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120587" y="335666"/>
            <a:ext cx="4322769" cy="9448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Интернет ресурсы:</a:t>
            </a:r>
          </a:p>
          <a:p>
            <a:r>
              <a:rPr lang="smj-NO" sz="14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http://free-office.net/shablony-powerpoint/103-masha-i-medved.html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smj-NO" sz="14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http://ped-kopilka.ru/blogs/natalja-matafonova/stihi-v-nachale-uroka.html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smj-NO" sz="14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http://talklove.ru/pict/218.jpg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smj-NO" sz="14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http://previews.123rf.com/images/erierika/erierika1411/erierika141100108/33929686-Little-agriculturist-boy-showing-the-fresh-harvested-onions-Stock-Photo.jpg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smj-NO" sz="14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http://pioner48.ru/image/cache/data-pioner48-school-uchebno-naglyadnye-posobiya-i-oborudovanie-nachalnaya-shkola-model-applikatsiya-nabor-zvukovyx-sxem-600x600.jpg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smj-NO" sz="14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http://imgfotki.yandex.ru/get/5306/47407354.276/0_8e9a2_7a0e1f63_orig.png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smj-NO" sz="1400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http://img0.liveinternet.ru/images/attach/c/2/69/261/69261136_09.png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smj-NO" sz="1400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http://kidwelcome.ru/risuem/priroda/min/kak-narisovat-yolku.jpg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smj-NO" sz="1400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http://www.stickbutik.ru/upload/iblock/8c1/8c1dbb7b53574d80ffa7a6b4da21be7f.png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smj-NO" sz="1400" dirty="0" smtClean="0">
                <a:latin typeface="Times New Roman" pitchFamily="18" charset="0"/>
                <a:cs typeface="Times New Roman" pitchFamily="18" charset="0"/>
                <a:hlinkClick r:id="rId12"/>
              </a:rPr>
              <a:t>http://fotoham.ru/img/picture/Apr/17/158e9a39e6ed79043be116c80ddceace/1.jpg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smj-NO" sz="1400" dirty="0" smtClean="0">
                <a:latin typeface="Times New Roman" pitchFamily="18" charset="0"/>
                <a:cs typeface="Times New Roman" pitchFamily="18" charset="0"/>
                <a:hlinkClick r:id="rId13"/>
              </a:rPr>
              <a:t>http://www.e-kuzbass.ru/upload/afisha/payed/151.jpg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smj-NO" sz="1400" dirty="0" smtClean="0">
                <a:latin typeface="Times New Roman" pitchFamily="18" charset="0"/>
                <a:cs typeface="Times New Roman" pitchFamily="18" charset="0"/>
                <a:hlinkClick r:id="rId14"/>
              </a:rPr>
              <a:t>http://wordgdz.ru/azbuka-1-klass-goretskiy-kiryushkin-1-2-chast/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smj-NO" sz="1400" dirty="0" smtClean="0">
                <a:latin typeface="Times New Roman" pitchFamily="18" charset="0"/>
                <a:cs typeface="Times New Roman" pitchFamily="18" charset="0"/>
                <a:hlinkClick r:id="rId15"/>
              </a:rPr>
              <a:t>http://www.5splusom-school.ru/books/2917/?#31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6852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8062" y="6177394"/>
            <a:ext cx="40954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99367F"/>
                </a:solidFill>
              </a:rPr>
              <a:t>Спасибо за внимание!</a:t>
            </a:r>
            <a:endParaRPr lang="ru-RU" sz="2800" dirty="0">
              <a:solidFill>
                <a:srgbClr val="99367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3207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t="-5000" r="-4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548850" y="659755"/>
            <a:ext cx="36923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Тип урока: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Урок открытия нового знания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44678" y="3075057"/>
            <a:ext cx="39932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Тема: «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Буква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6852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6000" t="-4000" r="-6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356658" y="763930"/>
            <a:ext cx="3970117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Методы: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словесный;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наглядный;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практический;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проблемный.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Формы: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индивидуальная;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 в паре.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Средства: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В. Г.  Горецкий, В. А. Кирюшкин, Л. А. Виноградская, М. В.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Бойкина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«Азбука».Учебник для 1 класса. Издательство Москва. «Просвещение», 2013г;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презентация;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интерактивная доска, проектор, компьютер.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507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t="-4000" r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64597" y="891251"/>
            <a:ext cx="3796497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Цели урока: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развивать умение  составлять связный текст по иллюстрации;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классифицировать слова по их значению;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участвовать в исследовательской деятельности.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 урока:</a:t>
            </a: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познакомить учащихся с буквами Е, е; развивать навыки правильного и выразительного чтения; </a:t>
            </a: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продолжить работу над основой предложения.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7683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000" t="-2000"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08881" y="1041723"/>
            <a:ext cx="5069711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Структура урока открытия нового знания: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Организационный момент -2мин. Мотивация к учебной деятельности.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Актуализация знаний -5мин.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Самоопределение к деятельности-5мин.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Определение темы и постановка учебной цели-3мин.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 над темой урока-10 мин.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Первичное закрепление-7мин.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Закрепление изученного- 5мин.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Рефлексия деятельности на уроке-3мин.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4572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t="-4000" r="-16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74562" y="2604304"/>
            <a:ext cx="349555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Долгожданный дан звонок –</a:t>
            </a:r>
            <a:b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Начинается урок.</a:t>
            </a:r>
            <a:b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Каждый день – всегда, везде,</a:t>
            </a:r>
            <a:b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 занятиях, в игре,</a:t>
            </a:r>
            <a:b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Смело, чётко говорим</a:t>
            </a:r>
            <a:b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 тихонечко сидим.</a:t>
            </a:r>
            <a:b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53296" y="723196"/>
            <a:ext cx="2129742" cy="1788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87978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479825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Актуализация знаний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134319"/>
            <a:ext cx="7936616" cy="5042644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Ребята, прочитайте предложение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Вова вырастил лук.</a:t>
            </a:r>
          </a:p>
          <a:p>
            <a:pPr>
              <a:buFontTx/>
              <a:buChar char="-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Распространите предложение</a:t>
            </a:r>
          </a:p>
          <a:p>
            <a:pPr>
              <a:buFontTx/>
              <a:buChar char="-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Вова какой?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Вова маленький.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Маленький Вова вырастил лук.</a:t>
            </a:r>
          </a:p>
          <a:p>
            <a:pPr>
              <a:buFontTx/>
              <a:buChar char="-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Какой вырос лук?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Лук большой.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 цвет у лука какой?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Лук золотистый.</a:t>
            </a:r>
          </a:p>
          <a:p>
            <a:pPr>
              <a:buFontTx/>
              <a:buChar char="-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Что же получилось?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Маленький Вова вырастил большой золотистый лук.</a:t>
            </a: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43330" y="567159"/>
            <a:ext cx="3611235" cy="4433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1" y="365127"/>
            <a:ext cx="5170265" cy="688169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-Составим схемы к словам и запишем их в тетрадь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195" y="1064871"/>
            <a:ext cx="8773610" cy="51120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СА|ЛА́Т                                        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О́|ВО|ЩИ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КО|СИ́Л|КИ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63705" y="1695472"/>
            <a:ext cx="895350" cy="874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2255" y="1602873"/>
            <a:ext cx="1257300" cy="966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60746" y="1608880"/>
            <a:ext cx="1257300" cy="972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66529" y="1672320"/>
            <a:ext cx="1198201" cy="898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81607" y="3836787"/>
            <a:ext cx="12573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0099" y="3854370"/>
            <a:ext cx="1228725" cy="912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26692" y="3865943"/>
            <a:ext cx="1228725" cy="891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7147" y="1678329"/>
            <a:ext cx="1228725" cy="889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87662" y="1632030"/>
            <a:ext cx="838200" cy="943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60517" y="3877519"/>
            <a:ext cx="838200" cy="887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800" decel="100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800" decel="100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800" decel="100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800" decel="100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800" decel="100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800" decel="100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6314" y="0"/>
            <a:ext cx="3900486" cy="714356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Споём песенку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642921"/>
          <a:ext cx="8229599" cy="58757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75657"/>
                <a:gridCol w="1175657"/>
                <a:gridCol w="1175657"/>
                <a:gridCol w="1175657"/>
                <a:gridCol w="1175657"/>
                <a:gridCol w="1175657"/>
                <a:gridCol w="1175657"/>
              </a:tblGrid>
              <a:tr h="732239">
                <a:tc>
                  <a:txBody>
                    <a:bodyPr/>
                    <a:lstStyle/>
                    <a:p>
                      <a:r>
                        <a:rPr lang="ru-RU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00206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Б</a:t>
                      </a:r>
                      <a:r>
                        <a:rPr lang="ru-RU" sz="3600" b="1" cap="all" spc="0" dirty="0" smtClean="0">
                          <a:ln w="9000" cmpd="sng">
                            <a:solidFill>
                              <a:schemeClr val="bg1"/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а</a:t>
                      </a:r>
                      <a:endParaRPr lang="ru-RU" sz="3600" b="1" cap="all" spc="0" dirty="0">
                        <a:ln w="9000" cmpd="sng">
                          <a:solidFill>
                            <a:schemeClr val="bg1"/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00206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б</a:t>
                      </a:r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о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00206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Б</a:t>
                      </a:r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у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00206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Б</a:t>
                      </a:r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и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00206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Б</a:t>
                      </a:r>
                      <a:r>
                        <a:rPr lang="ru-RU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ы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00206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Б</a:t>
                      </a:r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е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00206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Б</a:t>
                      </a:r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я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</a:tr>
              <a:tr h="732239">
                <a:tc>
                  <a:txBody>
                    <a:bodyPr/>
                    <a:lstStyle/>
                    <a:p>
                      <a:r>
                        <a:rPr lang="ru-RU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Н</a:t>
                      </a:r>
                      <a:r>
                        <a:rPr lang="ru-RU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а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Н</a:t>
                      </a:r>
                      <a:r>
                        <a:rPr lang="ru-RU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о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Н</a:t>
                      </a:r>
                      <a:r>
                        <a:rPr lang="ru-RU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у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Н</a:t>
                      </a:r>
                      <a:r>
                        <a:rPr lang="ru-RU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и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Н</a:t>
                      </a:r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ы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Н</a:t>
                      </a:r>
                      <a:r>
                        <a:rPr lang="ru-RU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е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Н</a:t>
                      </a:r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я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</a:tr>
              <a:tr h="750097">
                <a:tc>
                  <a:txBody>
                    <a:bodyPr/>
                    <a:lstStyle/>
                    <a:p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К</a:t>
                      </a:r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а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К</a:t>
                      </a:r>
                      <a:r>
                        <a:rPr lang="ru-RU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о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К</a:t>
                      </a:r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у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К</a:t>
                      </a:r>
                      <a:r>
                        <a:rPr lang="ru-RU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и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-------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К</a:t>
                      </a:r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е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____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</a:tr>
              <a:tr h="732239">
                <a:tc>
                  <a:txBody>
                    <a:bodyPr/>
                    <a:lstStyle/>
                    <a:p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Л</a:t>
                      </a:r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а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Л</a:t>
                      </a:r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о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Л</a:t>
                      </a:r>
                      <a:r>
                        <a:rPr lang="ru-RU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у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Л</a:t>
                      </a:r>
                      <a:r>
                        <a:rPr lang="ru-RU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и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Л</a:t>
                      </a:r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ы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Л</a:t>
                      </a:r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е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Л</a:t>
                      </a:r>
                      <a:r>
                        <a:rPr lang="ru-RU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я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</a:tr>
              <a:tr h="732239">
                <a:tc>
                  <a:txBody>
                    <a:bodyPr/>
                    <a:lstStyle/>
                    <a:p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С</a:t>
                      </a:r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а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С</a:t>
                      </a:r>
                      <a:r>
                        <a:rPr lang="ru-RU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о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С</a:t>
                      </a:r>
                      <a:r>
                        <a:rPr lang="ru-RU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У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С</a:t>
                      </a:r>
                      <a:r>
                        <a:rPr lang="ru-RU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и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С</a:t>
                      </a:r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ы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С</a:t>
                      </a:r>
                      <a:r>
                        <a:rPr lang="ru-RU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е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С</a:t>
                      </a:r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я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</a:tr>
              <a:tr h="732239">
                <a:tc>
                  <a:txBody>
                    <a:bodyPr/>
                    <a:lstStyle/>
                    <a:p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В</a:t>
                      </a:r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а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В</a:t>
                      </a:r>
                      <a:r>
                        <a:rPr lang="ru-RU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о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В</a:t>
                      </a:r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у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В</a:t>
                      </a:r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и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В</a:t>
                      </a:r>
                      <a:r>
                        <a:rPr lang="ru-RU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ы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В</a:t>
                      </a:r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е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В</a:t>
                      </a:r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я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</a:tr>
              <a:tr h="732239">
                <a:tc>
                  <a:txBody>
                    <a:bodyPr/>
                    <a:lstStyle/>
                    <a:p>
                      <a:r>
                        <a:rPr lang="ru-RU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Р</a:t>
                      </a:r>
                      <a:r>
                        <a:rPr lang="ru-RU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а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Р</a:t>
                      </a:r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о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Р</a:t>
                      </a:r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у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Р</a:t>
                      </a:r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и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Р</a:t>
                      </a:r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ы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Р</a:t>
                      </a:r>
                      <a:r>
                        <a:rPr lang="ru-RU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е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Р</a:t>
                      </a:r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я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</a:tr>
              <a:tr h="732239">
                <a:tc>
                  <a:txBody>
                    <a:bodyPr/>
                    <a:lstStyle/>
                    <a:p>
                      <a:r>
                        <a:rPr lang="ru-RU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Т</a:t>
                      </a:r>
                      <a:r>
                        <a:rPr lang="ru-RU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а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Т</a:t>
                      </a:r>
                      <a:r>
                        <a:rPr lang="ru-RU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о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Т</a:t>
                      </a:r>
                      <a:r>
                        <a:rPr lang="ru-RU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У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Т</a:t>
                      </a:r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и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Т</a:t>
                      </a:r>
                      <a:r>
                        <a:rPr lang="ru-RU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ы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Т</a:t>
                      </a:r>
                      <a:r>
                        <a:rPr lang="ru-RU" sz="36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е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Т</a:t>
                      </a:r>
                      <a:r>
                        <a:rPr lang="ru-RU" sz="3600" b="1" cap="all" spc="0" dirty="0" err="1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я</a:t>
                      </a:r>
                      <a:endParaRPr lang="ru-RU" sz="36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42c974bf0eed8eba85fdaa112f6704b49f8fbc6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261</TotalTime>
  <Words>600</Words>
  <Application>Microsoft Office PowerPoint</Application>
  <PresentationFormat>Экран (4:3)</PresentationFormat>
  <Paragraphs>186</Paragraphs>
  <Slides>19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Актуализация знаний</vt:lpstr>
      <vt:lpstr>-Составим схемы к словам и запишем их в тетрадь</vt:lpstr>
      <vt:lpstr>Споём песенку</vt:lpstr>
      <vt:lpstr>Слайд 10</vt:lpstr>
      <vt:lpstr>Тема урока « Буква Е ».</vt:lpstr>
      <vt:lpstr>Буквы Е е</vt:lpstr>
      <vt:lpstr>Работа над темой урока.</vt:lpstr>
      <vt:lpstr>Работа по учебнику</vt:lpstr>
      <vt:lpstr>Слайд 15</vt:lpstr>
      <vt:lpstr>Слайд 16</vt:lpstr>
      <vt:lpstr>Слайд 17</vt:lpstr>
      <vt:lpstr>Слайд 18</vt:lpstr>
      <vt:lpstr>Слайд 19</vt:lpstr>
    </vt:vector>
  </TitlesOfParts>
  <Company>DNS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 Грибан</dc:creator>
  <cp:lastModifiedBy>User</cp:lastModifiedBy>
  <cp:revision>55</cp:revision>
  <dcterms:created xsi:type="dcterms:W3CDTF">2015-07-03T14:09:28Z</dcterms:created>
  <dcterms:modified xsi:type="dcterms:W3CDTF">2018-01-28T12:20:41Z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736664</vt:lpwstr>
  </property>
  <property fmtid="{D5CDD505-2E9C-101B-9397-08002B2CF9AE}" pid="3" name="NXPowerLiteSettings">
    <vt:lpwstr>E6000400038000</vt:lpwstr>
  </property>
  <property fmtid="{D5CDD505-2E9C-101B-9397-08002B2CF9AE}" pid="4" name="NXPowerLiteVersion">
    <vt:lpwstr>D4.3.1</vt:lpwstr>
  </property>
</Properties>
</file>