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58" r:id="rId5"/>
    <p:sldId id="259" r:id="rId6"/>
    <p:sldId id="260" r:id="rId7"/>
    <p:sldId id="261" r:id="rId8"/>
    <p:sldId id="276" r:id="rId9"/>
    <p:sldId id="277" r:id="rId10"/>
    <p:sldId id="278" r:id="rId11"/>
    <p:sldId id="285" r:id="rId12"/>
    <p:sldId id="286" r:id="rId1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CC00"/>
    <a:srgbClr val="66FF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3" autoAdjust="0"/>
    <p:restoredTop sz="94652" autoAdjust="0"/>
  </p:normalViewPr>
  <p:slideViewPr>
    <p:cSldViewPr>
      <p:cViewPr>
        <p:scale>
          <a:sx n="72" d="100"/>
          <a:sy n="72" d="100"/>
        </p:scale>
        <p:origin x="-1752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C5497-AB5B-47DC-877C-97ABA3CF5C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26207-FA9A-4998-83B9-F20D171A295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2E275-9F4C-49B4-AE9F-3854277BBA9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196D7-A9FE-4A8A-BABE-17775375DD2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B5153-70BC-490B-9FC6-8356F9E524D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B959D-9331-41AB-A649-7D8BB1D9D64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A1778-974D-48CC-A9F7-EA5951392DA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66B1B-2A64-4D31-BA91-72E380E89F5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5D80C-56DD-4573-869A-DFEFC15ABC6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F6466-81CC-4089-9ADC-AABC49785BA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0AEFF-5C5E-4DF6-A8AB-BF438D68D74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363004A-4D89-41F0-8ED8-D02213133ED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620688"/>
            <a:ext cx="813690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Презентация  проекта: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916832"/>
            <a:ext cx="8591776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«Во что играли наши бабушки»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2" name="Рисунок 11" descr="ТРАВ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495721">
            <a:off x="2439689" y="3817985"/>
            <a:ext cx="2304256" cy="25595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5183188" y="4292600"/>
            <a:ext cx="39608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7030A0"/>
                </a:solidFill>
              </a:rPr>
              <a:t>Подготовили </a:t>
            </a:r>
            <a:r>
              <a:rPr lang="en-US" sz="2000" b="1" dirty="0" smtClean="0">
                <a:solidFill>
                  <a:srgbClr val="7030A0"/>
                </a:solidFill>
              </a:rPr>
              <a:t>:</a:t>
            </a:r>
            <a:r>
              <a:rPr lang="ru-RU" sz="2000" b="1" dirty="0" smtClean="0">
                <a:solidFill>
                  <a:srgbClr val="7030A0"/>
                </a:solidFill>
              </a:rPr>
              <a:t> воспитатели</a:t>
            </a:r>
            <a:endParaRPr lang="ru-RU" sz="2000" b="1" dirty="0">
              <a:solidFill>
                <a:srgbClr val="7030A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7030A0"/>
                </a:solidFill>
              </a:rPr>
              <a:t>МБДОУ «ЦРР – детский сад №128» 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7030A0"/>
                </a:solidFill>
              </a:rPr>
              <a:t>Кобзева О.В., </a:t>
            </a:r>
            <a:r>
              <a:rPr lang="ru-RU" sz="2000" b="1" dirty="0" err="1" smtClean="0">
                <a:solidFill>
                  <a:srgbClr val="7030A0"/>
                </a:solidFill>
              </a:rPr>
              <a:t>Турбанова</a:t>
            </a:r>
            <a:r>
              <a:rPr lang="ru-RU" sz="2000" b="1" smtClean="0">
                <a:solidFill>
                  <a:srgbClr val="7030A0"/>
                </a:solidFill>
              </a:rPr>
              <a:t> Л.А.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folk-doll-05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0788083">
            <a:off x="328038" y="3224429"/>
            <a:ext cx="2309507" cy="3077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15825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Заключительный этап:</a:t>
            </a:r>
          </a:p>
        </p:txBody>
      </p:sp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611188" y="1412875"/>
            <a:ext cx="7561262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-</a:t>
            </a:r>
            <a:r>
              <a:rPr lang="ru-RU" sz="2800" b="1" dirty="0">
                <a:solidFill>
                  <a:srgbClr val="7030A0"/>
                </a:solidFill>
              </a:rPr>
              <a:t>Выставка совместных работ детей и родителей «Умелые руки не знают скуки».                                                                               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-Пополнение и обновление предметно – развивающей среды группы.                                                                                         -Создание мини – музея «Народная кукла».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755650" y="404813"/>
            <a:ext cx="71294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7030A0"/>
                </a:solidFill>
              </a:rPr>
              <a:t>Народная мудрость гласит :</a:t>
            </a: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1116013" y="1341438"/>
            <a:ext cx="6480175" cy="212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0070C0"/>
                </a:solidFill>
                <a:latin typeface="Comic Sans MS" pitchFamily="66" charset="0"/>
              </a:rPr>
              <a:t>«Кто в детстве в куклы не играл , тот счастья не видал»</a:t>
            </a:r>
          </a:p>
        </p:txBody>
      </p:sp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1692275" y="3716338"/>
            <a:ext cx="5832475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Так давайте  дарить счастье нашим детям, а </a:t>
            </a:r>
            <a:r>
              <a:rPr lang="ru-RU" sz="2800" b="1" dirty="0" smtClean="0">
                <a:solidFill>
                  <a:srgbClr val="7030A0"/>
                </a:solidFill>
              </a:rPr>
              <a:t>они, </a:t>
            </a:r>
            <a:r>
              <a:rPr lang="ru-RU" sz="2800" b="1" dirty="0">
                <a:solidFill>
                  <a:srgbClr val="7030A0"/>
                </a:solidFill>
              </a:rPr>
              <a:t>когда  </a:t>
            </a:r>
            <a:r>
              <a:rPr lang="ru-RU" sz="2800" b="1" dirty="0" smtClean="0">
                <a:solidFill>
                  <a:srgbClr val="7030A0"/>
                </a:solidFill>
              </a:rPr>
              <a:t>вырастут,  </a:t>
            </a:r>
            <a:r>
              <a:rPr lang="ru-RU" sz="2800" b="1" dirty="0">
                <a:solidFill>
                  <a:srgbClr val="7030A0"/>
                </a:solidFill>
              </a:rPr>
              <a:t>подарят его своим !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556792"/>
            <a:ext cx="7920880" cy="1728192"/>
          </a:xfrm>
          <a:prstGeom prst="rect">
            <a:avLst/>
          </a:prstGeom>
          <a:noFill/>
        </p:spPr>
        <p:txBody>
          <a:bodyPr>
            <a:prstTxWarp prst="textWave2">
              <a:avLst>
                <a:gd name="adj1" fmla="val 12500"/>
                <a:gd name="adj2" fmla="val 350"/>
              </a:avLst>
            </a:prstTxWarp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6189" y="188640"/>
            <a:ext cx="6840227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Паспорт проекта:</a:t>
            </a: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611188" y="1484313"/>
            <a:ext cx="7921625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Тип проекта </a:t>
            </a:r>
            <a:r>
              <a:rPr lang="ru-RU" sz="2800" b="1" dirty="0" smtClean="0">
                <a:solidFill>
                  <a:srgbClr val="7030A0"/>
                </a:solidFill>
              </a:rPr>
              <a:t>–творческий, практико-ориентированный</a:t>
            </a:r>
            <a:r>
              <a:rPr lang="ru-RU" sz="2800" b="1" dirty="0">
                <a:solidFill>
                  <a:srgbClr val="7030A0"/>
                </a:solidFill>
              </a:rPr>
              <a:t>.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r>
              <a:rPr lang="ru-RU" sz="2800" b="1" dirty="0" smtClean="0">
                <a:solidFill>
                  <a:srgbClr val="0070C0"/>
                </a:solidFill>
              </a:rPr>
              <a:t>Участники проекта </a:t>
            </a:r>
            <a:r>
              <a:rPr lang="ru-RU" sz="2800" b="1" dirty="0" smtClean="0">
                <a:solidFill>
                  <a:srgbClr val="7030A0"/>
                </a:solidFill>
              </a:rPr>
              <a:t>–дети старшей и подготовительной группы, родители.</a:t>
            </a:r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sz="2800" b="1" dirty="0">
                <a:solidFill>
                  <a:srgbClr val="0070C0"/>
                </a:solidFill>
              </a:rPr>
              <a:t>По продолжительности </a:t>
            </a:r>
            <a:r>
              <a:rPr lang="ru-RU" sz="2800" b="1" dirty="0">
                <a:solidFill>
                  <a:srgbClr val="7030A0"/>
                </a:solidFill>
              </a:rPr>
              <a:t>– долгосрочный.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По количеству участников </a:t>
            </a:r>
            <a:r>
              <a:rPr lang="ru-RU" sz="2800" b="1" dirty="0">
                <a:solidFill>
                  <a:srgbClr val="7030A0"/>
                </a:solidFill>
              </a:rPr>
              <a:t>– групповой.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Форма представления </a:t>
            </a:r>
            <a:r>
              <a:rPr lang="ru-RU" sz="2800" b="1" dirty="0">
                <a:solidFill>
                  <a:srgbClr val="7030A0"/>
                </a:solidFill>
              </a:rPr>
              <a:t>– презентация.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539750" y="476250"/>
            <a:ext cx="7777163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АКТУАЛЬНОСТЬ ПРОЕКТА ОБУСЛОВЛЕНА: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- Большой значимостью воспитания нравственно-патриотических чувств у </a:t>
            </a: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ru-RU" sz="3200" b="1" dirty="0">
                <a:solidFill>
                  <a:srgbClr val="7030A0"/>
                </a:solidFill>
              </a:rPr>
              <a:t>дошкольников в современном обществе. 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- Развитием познавательных интересов и творческих способностей детей.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250825" y="981075"/>
            <a:ext cx="785018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7030A0"/>
                </a:solidFill>
                <a:latin typeface="+mn-lt"/>
              </a:rPr>
              <a:t>Куклы современных детей стилизованы под героев американских мультфильмов и дети не владеют информацией о традиционной русской кукле.</a:t>
            </a:r>
          </a:p>
        </p:txBody>
      </p:sp>
      <p:pic>
        <p:nvPicPr>
          <p:cNvPr id="7" name="Рисунок 6" descr="407795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67744" y="3717032"/>
            <a:ext cx="3791528" cy="25237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img100217122925961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868144" y="2348880"/>
            <a:ext cx="2987824" cy="20425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W0148120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79512" y="2924944"/>
            <a:ext cx="1975297" cy="2632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979712" y="188640"/>
            <a:ext cx="452503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Проблема: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1125538"/>
            <a:ext cx="8064500" cy="23034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b="1" dirty="0">
                <a:solidFill>
                  <a:srgbClr val="7030A0"/>
                </a:solidFill>
              </a:rPr>
              <a:t>воспитание патриотических чувств детей через ознакомление с историей страны на примере народной игрушки; воспитание интереса к тряпичной кукле.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88640"/>
            <a:ext cx="593113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 проекта:</a:t>
            </a:r>
          </a:p>
        </p:txBody>
      </p:sp>
      <p:pic>
        <p:nvPicPr>
          <p:cNvPr id="6148" name="Рисунок 4" descr="0_6b438_15e82ca0_L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2138" y="3213100"/>
            <a:ext cx="2447925" cy="30432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260648"/>
            <a:ext cx="359528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Задачи:</a:t>
            </a:r>
          </a:p>
        </p:txBody>
      </p:sp>
      <p:sp>
        <p:nvSpPr>
          <p:cNvPr id="5123" name="TextBox 5"/>
          <p:cNvSpPr txBox="1">
            <a:spLocks noChangeArrowheads="1"/>
          </p:cNvSpPr>
          <p:nvPr/>
        </p:nvSpPr>
        <p:spPr bwMode="auto">
          <a:xfrm>
            <a:off x="468313" y="1196975"/>
            <a:ext cx="8351837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+mn-lt"/>
              </a:rPr>
              <a:t>- развивать </a:t>
            </a:r>
            <a:r>
              <a:rPr lang="ru-RU" sz="2800" b="1" dirty="0">
                <a:solidFill>
                  <a:srgbClr val="7030A0"/>
                </a:solidFill>
                <a:latin typeface="+mn-lt"/>
              </a:rPr>
              <a:t>и обогащать знания детей о куклах, истории их возникновения ,видах кукол;                                                                                                                        </a:t>
            </a:r>
            <a:r>
              <a:rPr lang="ru-RU" sz="2800" b="1" dirty="0" smtClean="0">
                <a:solidFill>
                  <a:srgbClr val="7030A0"/>
                </a:solidFill>
                <a:latin typeface="+mn-lt"/>
              </a:rPr>
              <a:t>- воспитывать </a:t>
            </a:r>
            <a:r>
              <a:rPr lang="ru-RU" sz="2800" b="1" dirty="0">
                <a:solidFill>
                  <a:srgbClr val="7030A0"/>
                </a:solidFill>
                <a:latin typeface="+mn-lt"/>
              </a:rPr>
              <a:t>интерес к русской народной кукле и бережное отношение к культуре своего  народа ;                                                                                                       - </a:t>
            </a:r>
            <a:r>
              <a:rPr lang="ru-RU" sz="2800" b="1" dirty="0" smtClean="0">
                <a:solidFill>
                  <a:srgbClr val="7030A0"/>
                </a:solidFill>
                <a:latin typeface="+mn-lt"/>
              </a:rPr>
              <a:t>учить </a:t>
            </a:r>
            <a:r>
              <a:rPr lang="ru-RU" sz="2800" b="1" dirty="0">
                <a:solidFill>
                  <a:srgbClr val="7030A0"/>
                </a:solidFill>
                <a:latin typeface="+mn-lt"/>
              </a:rPr>
              <a:t>изготавливать некоторые виды кукол самостоятельно и с помощью родителей;                                                                                                                           </a:t>
            </a:r>
            <a:r>
              <a:rPr lang="ru-RU" sz="2800" b="1" dirty="0" smtClean="0">
                <a:solidFill>
                  <a:srgbClr val="7030A0"/>
                </a:solidFill>
                <a:latin typeface="+mn-lt"/>
              </a:rPr>
              <a:t>- создавать </a:t>
            </a:r>
            <a:r>
              <a:rPr lang="ru-RU" sz="2800" b="1" dirty="0">
                <a:solidFill>
                  <a:srgbClr val="7030A0"/>
                </a:solidFill>
                <a:latin typeface="+mn-lt"/>
              </a:rPr>
              <a:t>условия для творческого самовыражения </a:t>
            </a:r>
            <a:r>
              <a:rPr lang="ru-RU" sz="2800" b="1" dirty="0" smtClean="0">
                <a:solidFill>
                  <a:srgbClr val="7030A0"/>
                </a:solidFill>
                <a:latin typeface="+mn-lt"/>
              </a:rPr>
              <a:t>детей.</a:t>
            </a:r>
            <a:endParaRPr lang="ru-RU" sz="2800" b="1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9680" y="188640"/>
            <a:ext cx="738465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Реализация проекта: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4211638" y="1052513"/>
            <a:ext cx="360362" cy="647700"/>
          </a:xfrm>
          <a:prstGeom prst="down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971550" y="1773238"/>
            <a:ext cx="6913563" cy="52228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          </a:t>
            </a:r>
            <a:r>
              <a:rPr lang="ru-RU" sz="2800" b="1">
                <a:solidFill>
                  <a:srgbClr val="7030A0"/>
                </a:solidFill>
              </a:rPr>
              <a:t>Подготовительный  этап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4211638" y="2420938"/>
            <a:ext cx="360362" cy="720725"/>
          </a:xfrm>
          <a:prstGeom prst="down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98" name="TextBox 5"/>
          <p:cNvSpPr txBox="1">
            <a:spLocks noChangeArrowheads="1"/>
          </p:cNvSpPr>
          <p:nvPr/>
        </p:nvSpPr>
        <p:spPr bwMode="auto">
          <a:xfrm>
            <a:off x="1763713" y="3141663"/>
            <a:ext cx="5400675" cy="52228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                 </a:t>
            </a:r>
            <a:r>
              <a:rPr lang="ru-RU" sz="2800" b="1">
                <a:solidFill>
                  <a:srgbClr val="7030A0"/>
                </a:solidFill>
              </a:rPr>
              <a:t>Основной этап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4211638" y="3860800"/>
            <a:ext cx="360362" cy="720725"/>
          </a:xfrm>
          <a:prstGeom prst="down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200" name="TextBox 7"/>
          <p:cNvSpPr txBox="1">
            <a:spLocks noChangeArrowheads="1"/>
          </p:cNvSpPr>
          <p:nvPr/>
        </p:nvSpPr>
        <p:spPr bwMode="auto">
          <a:xfrm>
            <a:off x="2555875" y="4581525"/>
            <a:ext cx="4248150" cy="522288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</a:rPr>
              <a:t>Заключительный этап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539750" y="1484313"/>
            <a:ext cx="76327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- </a:t>
            </a:r>
            <a:r>
              <a:rPr lang="ru-RU" sz="2800" b="1" dirty="0">
                <a:solidFill>
                  <a:srgbClr val="7030A0"/>
                </a:solidFill>
              </a:rPr>
              <a:t>«Круглый стол» с родителями и детьми.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- Оформление </a:t>
            </a:r>
            <a:r>
              <a:rPr lang="ru-RU" sz="2800" b="1" dirty="0">
                <a:solidFill>
                  <a:srgbClr val="7030A0"/>
                </a:solidFill>
              </a:rPr>
              <a:t>выставки для родителей по русским народным промыслам.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- Подбор </a:t>
            </a:r>
            <a:r>
              <a:rPr lang="ru-RU" sz="2800" b="1" dirty="0">
                <a:solidFill>
                  <a:srgbClr val="7030A0"/>
                </a:solidFill>
              </a:rPr>
              <a:t>наглядно- дидактических пособий, демонстрационного материала. 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- Составление </a:t>
            </a:r>
            <a:r>
              <a:rPr lang="ru-RU" sz="2800" b="1" dirty="0">
                <a:solidFill>
                  <a:srgbClr val="7030A0"/>
                </a:solidFill>
              </a:rPr>
              <a:t>перспективного плана, создание развивающей среды.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04664"/>
            <a:ext cx="85643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Подготовительный этап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88640"/>
            <a:ext cx="558409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Основной этап: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468313" y="1052513"/>
            <a:ext cx="8424862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-</a:t>
            </a:r>
            <a:r>
              <a:rPr lang="ru-RU" sz="2400" b="1" dirty="0">
                <a:solidFill>
                  <a:srgbClr val="7030A0"/>
                </a:solidFill>
              </a:rPr>
              <a:t>Беседы: «Виды кукол», «Куклы наших бабушек», «Моя любимая кукла», «Как появились куклы».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-Рассматривание иллюстраций с изображением русских народных кукол.                                                                                                                  -Чтение художественной литературы, заучивание стихов, загадок о куклах.                                                                                                                                       -Занятия по продуктивной деятельности: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 изготовление кукол: «</a:t>
            </a:r>
            <a:r>
              <a:rPr lang="ru-RU" sz="2400" b="1" dirty="0" err="1">
                <a:solidFill>
                  <a:srgbClr val="7030A0"/>
                </a:solidFill>
              </a:rPr>
              <a:t>Пеленашка</a:t>
            </a:r>
            <a:r>
              <a:rPr lang="ru-RU" sz="2400" b="1" dirty="0">
                <a:solidFill>
                  <a:srgbClr val="7030A0"/>
                </a:solidFill>
              </a:rPr>
              <a:t>», </a:t>
            </a:r>
            <a:r>
              <a:rPr lang="ru-RU" sz="2400" b="1" dirty="0" smtClean="0">
                <a:solidFill>
                  <a:srgbClr val="7030A0"/>
                </a:solidFill>
              </a:rPr>
              <a:t>«Веснянка», «</a:t>
            </a:r>
            <a:r>
              <a:rPr lang="ru-RU" sz="2400" b="1" dirty="0" err="1" smtClean="0">
                <a:solidFill>
                  <a:srgbClr val="7030A0"/>
                </a:solidFill>
              </a:rPr>
              <a:t>Десятиручка</a:t>
            </a:r>
            <a:r>
              <a:rPr lang="ru-RU" sz="2400" b="1" dirty="0" smtClean="0">
                <a:solidFill>
                  <a:srgbClr val="7030A0"/>
                </a:solidFill>
              </a:rPr>
              <a:t>», «</a:t>
            </a:r>
            <a:r>
              <a:rPr lang="ru-RU" sz="2400" b="1" dirty="0" err="1" smtClean="0">
                <a:solidFill>
                  <a:srgbClr val="7030A0"/>
                </a:solidFill>
              </a:rPr>
              <a:t>Благополучница</a:t>
            </a:r>
            <a:r>
              <a:rPr lang="ru-RU" sz="2400" b="1" dirty="0" smtClean="0">
                <a:solidFill>
                  <a:srgbClr val="7030A0"/>
                </a:solidFill>
              </a:rPr>
              <a:t>» </a:t>
            </a:r>
            <a:r>
              <a:rPr lang="ru-RU" sz="2400" b="1" dirty="0">
                <a:solidFill>
                  <a:srgbClr val="7030A0"/>
                </a:solidFill>
              </a:rPr>
              <a:t>, </a:t>
            </a:r>
            <a:r>
              <a:rPr lang="ru-RU" sz="2400" b="1" dirty="0" smtClean="0">
                <a:solidFill>
                  <a:srgbClr val="7030A0"/>
                </a:solidFill>
              </a:rPr>
              <a:t>«Колокольчик», «</a:t>
            </a:r>
            <a:r>
              <a:rPr lang="ru-RU" sz="2400" b="1" dirty="0" err="1" smtClean="0">
                <a:solidFill>
                  <a:srgbClr val="7030A0"/>
                </a:solidFill>
              </a:rPr>
              <a:t>Вербница</a:t>
            </a:r>
            <a:r>
              <a:rPr lang="ru-RU" sz="2400" b="1" dirty="0" smtClean="0">
                <a:solidFill>
                  <a:srgbClr val="7030A0"/>
                </a:solidFill>
              </a:rPr>
              <a:t>», «Масленица» и др.,  </a:t>
            </a:r>
            <a:r>
              <a:rPr lang="ru-RU" sz="2400" b="1" dirty="0">
                <a:solidFill>
                  <a:srgbClr val="7030A0"/>
                </a:solidFill>
              </a:rPr>
              <a:t>кукол из нитей.                                   -Проведение консультаций и мастер-классов для родителей.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 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1420</TotalTime>
  <Words>405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Diseño predeterminado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RePack by SPecialiST</cp:lastModifiedBy>
  <cp:revision>158</cp:revision>
  <dcterms:created xsi:type="dcterms:W3CDTF">2010-05-23T14:28:12Z</dcterms:created>
  <dcterms:modified xsi:type="dcterms:W3CDTF">2018-01-28T14:25:07Z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