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8"/>
  </p:notesMasterIdLst>
  <p:sldIdLst>
    <p:sldId id="256" r:id="rId4"/>
    <p:sldId id="267" r:id="rId5"/>
    <p:sldId id="264" r:id="rId6"/>
    <p:sldId id="265" r:id="rId7"/>
    <p:sldId id="258" r:id="rId8"/>
    <p:sldId id="257" r:id="rId9"/>
    <p:sldId id="284" r:id="rId10"/>
    <p:sldId id="266" r:id="rId11"/>
    <p:sldId id="285" r:id="rId12"/>
    <p:sldId id="268" r:id="rId13"/>
    <p:sldId id="269" r:id="rId14"/>
    <p:sldId id="273" r:id="rId15"/>
    <p:sldId id="286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6AAF2-CFC4-4E1C-AD5D-E2C6275C68D5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CC068-332C-427E-BBB4-DD2B65471F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911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3B583C-D179-4B21-AF40-ED534BC28F21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867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5465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588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820C-B049-4D79-955C-C5CFFF7D8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9389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02CEC-08A5-4030-A9D0-1F92B29D6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1426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19091-E958-44F0-BAED-00ED2497A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0698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16C7C-73AB-450A-B99B-1F7BCFA36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8741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72265-707A-45CC-A5AB-498D583E0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2537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116E2-52D2-4318-A67D-1FF598837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9609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83A0A-42B1-4DAE-AB90-A4DC43BF8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6558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49D46-E544-4B45-A987-C2FF8751F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360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5236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B6465-5788-4FD6-BFBE-D69EE3AA6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4203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92A24-D65F-419B-9E27-9BE135D98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50006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F081E-4D6D-45E4-B54D-3831A0F0F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11127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037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947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5508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9927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9825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1726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829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6401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169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727683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5847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322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753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707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074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228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406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098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691DC3-20A8-4D91-8D61-71151B5F4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B4C71EC6-210F-42DE-9C53-41977AD35B3D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2636912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 </a:t>
            </a:r>
            <a:b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Красной книги Тюменской области</a:t>
            </a:r>
            <a:endParaRPr lang="ru-RU" sz="6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56992"/>
            <a:ext cx="8280920" cy="3024336"/>
          </a:xfrm>
        </p:spPr>
        <p:txBody>
          <a:bodyPr/>
          <a:lstStyle/>
          <a:p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норка европейская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12976"/>
            <a:ext cx="280831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a9a0291129a61eee37ee3a2f03a395c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12976"/>
            <a:ext cx="44644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33663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784"/>
            <a:ext cx="8712968" cy="1152128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2" algn="ctr"/>
            <a:r>
              <a:rPr lang="ru-RU" b="1" dirty="0" smtClean="0">
                <a:solidFill>
                  <a:srgbClr val="FF0000"/>
                </a:solidFill>
              </a:rPr>
              <a:t>Европейская норка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0220" y="1628800"/>
            <a:ext cx="8140212" cy="4848201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европейская нор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424847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норка европейская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6004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норка европейская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6004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87668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rmAutofit fontScale="90000"/>
          </a:bodyPr>
          <a:lstStyle/>
          <a:p>
            <a:pPr lvl="2" algn="ctr"/>
            <a:r>
              <a:rPr lang="ru-RU" sz="5300" b="1" dirty="0" smtClean="0">
                <a:solidFill>
                  <a:srgbClr val="FF0000"/>
                </a:solidFill>
              </a:rPr>
              <a:t>Северный олень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340768"/>
            <a:ext cx="7344816" cy="551723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ugraoopt.ru/upload/iblock/441/44148f706a463e91c333d9ff1a9636a9.pn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40324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3" cstate="print"/>
          <a:srcRect l="6630" t="8097" r="8287" b="8906"/>
          <a:stretch>
            <a:fillRect/>
          </a:stretch>
        </p:blipFill>
        <p:spPr bwMode="auto">
          <a:xfrm>
            <a:off x="4644008" y="3140968"/>
            <a:ext cx="4208090" cy="3361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4413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Заключение:</a:t>
            </a:r>
            <a:endParaRPr lang="ru-RU" sz="6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/>
          <a:lstStyle/>
          <a:p>
            <a:r>
              <a:rPr lang="ru-RU" sz="2800" dirty="0" smtClean="0"/>
              <a:t>В результате своего исследования я узнала много нового и интересного. Я убедилась, что животным нашей местности, тоже нужна помощь.</a:t>
            </a:r>
          </a:p>
          <a:p>
            <a:r>
              <a:rPr lang="ru-RU" sz="2800" dirty="0" smtClean="0"/>
              <a:t>В дальнейшем, я планирую изучить и изготовить растения Красной книги Тюменской области.</a:t>
            </a:r>
          </a:p>
          <a:p>
            <a:pPr>
              <a:buNone/>
            </a:pPr>
            <a:endParaRPr lang="ru-RU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21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00.infourok.ru/images/doc/135/157023/img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20688"/>
            <a:ext cx="734481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             природу!!!</a:t>
            </a:r>
            <a:endParaRPr lang="ru-RU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600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033" y="260648"/>
            <a:ext cx="8627945" cy="8633402"/>
          </a:xfrm>
        </p:spPr>
        <p:txBody>
          <a:bodyPr/>
          <a:lstStyle/>
          <a:p>
            <a:r>
              <a:rPr lang="ru-RU" sz="2400" b="1" dirty="0" smtClean="0"/>
              <a:t>Цель: </a:t>
            </a:r>
            <a:r>
              <a:rPr lang="ru-RU" sz="2400" dirty="0" smtClean="0"/>
              <a:t>узнать, какие животные нашей местности занесены в Красную книгу?</a:t>
            </a:r>
          </a:p>
          <a:p>
            <a:r>
              <a:rPr lang="ru-RU" sz="2400" b="1" dirty="0" smtClean="0"/>
              <a:t>Проблема:</a:t>
            </a:r>
            <a:r>
              <a:rPr lang="ru-RU" sz="2400" dirty="0" smtClean="0"/>
              <a:t> слушая рассказ воспитателя, мне захотелось узнать, какие животные нашей местности, занесены в Красную книгу.</a:t>
            </a:r>
          </a:p>
          <a:p>
            <a:pPr>
              <a:buNone/>
            </a:pPr>
            <a:r>
              <a:rPr lang="ru-RU" sz="2400" b="1" smtClean="0"/>
              <a:t>    </a:t>
            </a:r>
            <a:r>
              <a:rPr lang="ru-RU" sz="2400" b="1" smtClean="0"/>
              <a:t> </a:t>
            </a:r>
            <a:r>
              <a:rPr lang="ru-RU" sz="2400" b="1" dirty="0" smtClean="0"/>
              <a:t>Гипотеза:</a:t>
            </a:r>
            <a:r>
              <a:rPr lang="ru-RU" sz="2400" dirty="0" smtClean="0"/>
              <a:t> я считаю, что животным нашей местности тоже нужна помощь.</a:t>
            </a:r>
          </a:p>
          <a:p>
            <a:pPr>
              <a:buNone/>
            </a:pPr>
            <a:r>
              <a:rPr lang="ru-RU" sz="2400" b="1" dirty="0" smtClean="0"/>
              <a:t>     Методы исследования: </a:t>
            </a:r>
          </a:p>
          <a:p>
            <a:pPr lvl="0"/>
            <a:r>
              <a:rPr lang="ru-RU" sz="2400" dirty="0" smtClean="0"/>
              <a:t>Слушала рассказ воспитателя о Красной книги и о животных, занесённых в Красную книгу Тюменской области.</a:t>
            </a:r>
          </a:p>
          <a:p>
            <a:pPr lvl="0"/>
            <a:r>
              <a:rPr lang="ru-RU" sz="2400" dirty="0" smtClean="0"/>
              <a:t>Рассматривала картинки и фотографии животных Красной книги Тюменской области.</a:t>
            </a:r>
          </a:p>
          <a:p>
            <a:pPr lvl="0"/>
            <a:r>
              <a:rPr lang="ru-RU" sz="2400" dirty="0" smtClean="0"/>
              <a:t>Вместе с воспитателем изготовила животных Красной книги Тюменской области.</a:t>
            </a:r>
          </a:p>
          <a:p>
            <a:pPr lvl="0">
              <a:buNone/>
            </a:pPr>
            <a:endParaRPr lang="ru-RU" sz="2400" dirty="0" smtClean="0"/>
          </a:p>
          <a:p>
            <a:pPr>
              <a:buNone/>
            </a:pPr>
            <a:endParaRPr lang="ru-RU" sz="1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873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176464" cy="4824536"/>
          </a:xfrm>
        </p:spPr>
        <p:txBody>
          <a:bodyPr/>
          <a:lstStyle/>
          <a:p>
            <a:r>
              <a:rPr lang="ru-RU" sz="2800" b="1" dirty="0" smtClean="0"/>
              <a:t>Красная книга</a:t>
            </a:r>
            <a:r>
              <a:rPr lang="ru-RU" sz="2800" dirty="0" smtClean="0"/>
              <a:t> – список редких и находящихся под угрозой исчезновения животных,</a:t>
            </a:r>
            <a:br>
              <a:rPr lang="ru-RU" sz="2800" dirty="0" smtClean="0"/>
            </a:br>
            <a:r>
              <a:rPr lang="ru-RU" sz="2800" dirty="0" smtClean="0"/>
              <a:t>растений и грибов.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Красная книга – </a:t>
            </a:r>
            <a:r>
              <a:rPr lang="ru-RU" sz="2800" dirty="0" smtClean="0">
                <a:solidFill>
                  <a:srgbClr val="FF0000"/>
                </a:solidFill>
              </a:rPr>
              <a:t>красная, </a:t>
            </a:r>
            <a:r>
              <a:rPr lang="ru-RU" sz="2800" dirty="0" smtClean="0">
                <a:solidFill>
                  <a:schemeClr val="tx1"/>
                </a:solidFill>
              </a:rPr>
              <a:t>значит природа в опасности.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ПК\Desktop\кр кни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282" y="836712"/>
            <a:ext cx="3418203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782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Заяц - русак</a:t>
            </a:r>
            <a:endParaRPr lang="ru-RU" sz="6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Заяц-русак (лат. Lepus europaeus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270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1008112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sz="7200" dirty="0" smtClean="0">
                <a:solidFill>
                  <a:srgbClr val="FF0000"/>
                </a:solidFill>
              </a:rPr>
              <a:t>Корсак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Необычные животные Тюмени - 26 августа 2015 год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439248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орса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564904"/>
            <a:ext cx="4031332" cy="3521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39313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352928" cy="1008112"/>
          </a:xfrm>
        </p:spPr>
        <p:txBody>
          <a:bodyPr/>
          <a:lstStyle/>
          <a:p>
            <a:pPr lvl="2" algn="ctr"/>
            <a:r>
              <a:rPr lang="ru-RU" dirty="0" smtClean="0"/>
              <a:t>       </a:t>
            </a:r>
            <a:r>
              <a:rPr lang="ru-RU" sz="3600" b="1" dirty="0" smtClean="0">
                <a:solidFill>
                  <a:srgbClr val="FF0000"/>
                </a:solidFill>
              </a:rPr>
              <a:t>Западносибирский речной бобр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a9a0291129a61eee37ee3a2f03a395c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410445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5" y="3308812"/>
            <a:ext cx="4040862" cy="314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2229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568952" cy="1152128"/>
          </a:xfrm>
        </p:spPr>
        <p:txBody>
          <a:bodyPr>
            <a:noAutofit/>
          </a:bodyPr>
          <a:lstStyle/>
          <a:p>
            <a:pPr lvl="2" algn="ctr"/>
            <a:r>
              <a:rPr lang="ru-RU" b="1" dirty="0" smtClean="0">
                <a:solidFill>
                  <a:srgbClr val="FF0000"/>
                </a:solidFill>
              </a:rPr>
              <a:t>Ёж обыкновенный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8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ugraoopt.ru/upload/iblock/47e/47eb6d6aabb9d6931267335fadc8e63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442899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Welcome !\Рабочий стол\Новая папка (3)\Красная книга\Рисунок5.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708920"/>
            <a:ext cx="4032448" cy="39615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362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Большой тушканчик 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www.balatsky.ru/NSO/mlekopit_NSO/ml_3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2646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662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6672"/>
            <a:ext cx="8229600" cy="918908"/>
          </a:xfrm>
        </p:spPr>
        <p:txBody>
          <a:bodyPr>
            <a:noAutofit/>
          </a:bodyPr>
          <a:lstStyle/>
          <a:p>
            <a:pPr lvl="2" algn="ctr"/>
            <a:r>
              <a:rPr lang="ru-RU" sz="4800" b="1" dirty="0" err="1" smtClean="0">
                <a:solidFill>
                  <a:srgbClr val="FF0000"/>
                </a:solidFill>
              </a:rPr>
              <a:t>Джунгарский</a:t>
            </a:r>
            <a:r>
              <a:rPr lang="ru-RU" sz="4800" b="1" dirty="0" smtClean="0">
                <a:solidFill>
                  <a:srgbClr val="FF0000"/>
                </a:solidFill>
              </a:rPr>
              <a:t> хомячок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Необычные животные Тюмени - 26 августа 2015 год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69674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02374561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Тема1">
  <a:themeElements>
    <a:clrScheme name="Тема Office 2">
      <a:dk1>
        <a:srgbClr val="333333"/>
      </a:dk1>
      <a:lt1>
        <a:srgbClr val="FFFFFF"/>
      </a:lt1>
      <a:dk2>
        <a:srgbClr val="009999"/>
      </a:dk2>
      <a:lt2>
        <a:srgbClr val="FFFFFF"/>
      </a:lt2>
      <a:accent1>
        <a:srgbClr val="80BDFF"/>
      </a:accent1>
      <a:accent2>
        <a:srgbClr val="87DE7A"/>
      </a:accent2>
      <a:accent3>
        <a:srgbClr val="AACACA"/>
      </a:accent3>
      <a:accent4>
        <a:srgbClr val="DADADA"/>
      </a:accent4>
      <a:accent5>
        <a:srgbClr val="C0DBFF"/>
      </a:accent5>
      <a:accent6>
        <a:srgbClr val="7AC96E"/>
      </a:accent6>
      <a:hlink>
        <a:srgbClr val="5CE6E6"/>
      </a:hlink>
      <a:folHlink>
        <a:srgbClr val="D3E68A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29CCCC"/>
        </a:accent1>
        <a:accent2>
          <a:srgbClr val="2BD9D9"/>
        </a:accent2>
        <a:accent3>
          <a:srgbClr val="AACACA"/>
        </a:accent3>
        <a:accent4>
          <a:srgbClr val="DADADA"/>
        </a:accent4>
        <a:accent5>
          <a:srgbClr val="ACE2E2"/>
        </a:accent5>
        <a:accent6>
          <a:srgbClr val="26C4C4"/>
        </a:accent6>
        <a:hlink>
          <a:srgbClr val="5CE6E6"/>
        </a:hlink>
        <a:folHlink>
          <a:srgbClr val="61F2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80BDFF"/>
        </a:accent1>
        <a:accent2>
          <a:srgbClr val="87DE7A"/>
        </a:accent2>
        <a:accent3>
          <a:srgbClr val="AACACA"/>
        </a:accent3>
        <a:accent4>
          <a:srgbClr val="DADADA"/>
        </a:accent4>
        <a:accent5>
          <a:srgbClr val="C0DBFF"/>
        </a:accent5>
        <a:accent6>
          <a:srgbClr val="7AC96E"/>
        </a:accent6>
        <a:hlink>
          <a:srgbClr val="5CE6E6"/>
        </a:hlink>
        <a:folHlink>
          <a:srgbClr val="D3E6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FFB2BA"/>
        </a:accent1>
        <a:accent2>
          <a:srgbClr val="2BD9D9"/>
        </a:accent2>
        <a:accent3>
          <a:srgbClr val="AACACA"/>
        </a:accent3>
        <a:accent4>
          <a:srgbClr val="DADADA"/>
        </a:accent4>
        <a:accent5>
          <a:srgbClr val="FFD5D9"/>
        </a:accent5>
        <a:accent6>
          <a:srgbClr val="26C4C4"/>
        </a:accent6>
        <a:hlink>
          <a:srgbClr val="F2C2E5"/>
        </a:hlink>
        <a:folHlink>
          <a:srgbClr val="FFD8A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DFB2FF"/>
        </a:accent1>
        <a:accent2>
          <a:srgbClr val="FFC2A6"/>
        </a:accent2>
        <a:accent3>
          <a:srgbClr val="AACACA"/>
        </a:accent3>
        <a:accent4>
          <a:srgbClr val="DADADA"/>
        </a:accent4>
        <a:accent5>
          <a:srgbClr val="ECD5FF"/>
        </a:accent5>
        <a:accent6>
          <a:srgbClr val="E7B096"/>
        </a:accent6>
        <a:hlink>
          <a:srgbClr val="EBE78D"/>
        </a:hlink>
        <a:folHlink>
          <a:srgbClr val="5CE6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9CCCC"/>
        </a:accent1>
        <a:accent2>
          <a:srgbClr val="2BD9D9"/>
        </a:accent2>
        <a:accent3>
          <a:srgbClr val="FFFFFF"/>
        </a:accent3>
        <a:accent4>
          <a:srgbClr val="000000"/>
        </a:accent4>
        <a:accent5>
          <a:srgbClr val="ACE2E2"/>
        </a:accent5>
        <a:accent6>
          <a:srgbClr val="26C4C4"/>
        </a:accent6>
        <a:hlink>
          <a:srgbClr val="5CE6E6"/>
        </a:hlink>
        <a:folHlink>
          <a:srgbClr val="61F2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BDFF"/>
        </a:accent1>
        <a:accent2>
          <a:srgbClr val="87DE7A"/>
        </a:accent2>
        <a:accent3>
          <a:srgbClr val="FFFFFF"/>
        </a:accent3>
        <a:accent4>
          <a:srgbClr val="000000"/>
        </a:accent4>
        <a:accent5>
          <a:srgbClr val="C0DBFF"/>
        </a:accent5>
        <a:accent6>
          <a:srgbClr val="7AC96E"/>
        </a:accent6>
        <a:hlink>
          <a:srgbClr val="5CE6E6"/>
        </a:hlink>
        <a:folHlink>
          <a:srgbClr val="D3E68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2BA"/>
        </a:accent1>
        <a:accent2>
          <a:srgbClr val="2BD9D9"/>
        </a:accent2>
        <a:accent3>
          <a:srgbClr val="FFFFFF"/>
        </a:accent3>
        <a:accent4>
          <a:srgbClr val="000000"/>
        </a:accent4>
        <a:accent5>
          <a:srgbClr val="FFD5D9"/>
        </a:accent5>
        <a:accent6>
          <a:srgbClr val="26C4C4"/>
        </a:accent6>
        <a:hlink>
          <a:srgbClr val="F2C2E5"/>
        </a:hlink>
        <a:folHlink>
          <a:srgbClr val="FFD8A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FB2FF"/>
        </a:accent1>
        <a:accent2>
          <a:srgbClr val="FFC2A6"/>
        </a:accent2>
        <a:accent3>
          <a:srgbClr val="FFFFFF"/>
        </a:accent3>
        <a:accent4>
          <a:srgbClr val="000000"/>
        </a:accent4>
        <a:accent5>
          <a:srgbClr val="ECD5FF"/>
        </a:accent5>
        <a:accent6>
          <a:srgbClr val="E7B096"/>
        </a:accent6>
        <a:hlink>
          <a:srgbClr val="EBE78D"/>
        </a:hlink>
        <a:folHlink>
          <a:srgbClr val="5CE6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9999"/>
      </a:dk2>
      <a:lt2>
        <a:srgbClr val="FFFFFF"/>
      </a:lt2>
      <a:accent1>
        <a:srgbClr val="80BDFF"/>
      </a:accent1>
      <a:accent2>
        <a:srgbClr val="87DE7A"/>
      </a:accent2>
      <a:accent3>
        <a:srgbClr val="AACACA"/>
      </a:accent3>
      <a:accent4>
        <a:srgbClr val="DADADA"/>
      </a:accent4>
      <a:accent5>
        <a:srgbClr val="C0DBFF"/>
      </a:accent5>
      <a:accent6>
        <a:srgbClr val="7AC96E"/>
      </a:accent6>
      <a:hlink>
        <a:srgbClr val="5CE6E6"/>
      </a:hlink>
      <a:folHlink>
        <a:srgbClr val="D3E68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29CCCC"/>
        </a:accent1>
        <a:accent2>
          <a:srgbClr val="2BD9D9"/>
        </a:accent2>
        <a:accent3>
          <a:srgbClr val="AACACA"/>
        </a:accent3>
        <a:accent4>
          <a:srgbClr val="DADADA"/>
        </a:accent4>
        <a:accent5>
          <a:srgbClr val="ACE2E2"/>
        </a:accent5>
        <a:accent6>
          <a:srgbClr val="26C4C4"/>
        </a:accent6>
        <a:hlink>
          <a:srgbClr val="5CE6E6"/>
        </a:hlink>
        <a:folHlink>
          <a:srgbClr val="61F2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80BDFF"/>
        </a:accent1>
        <a:accent2>
          <a:srgbClr val="87DE7A"/>
        </a:accent2>
        <a:accent3>
          <a:srgbClr val="AACACA"/>
        </a:accent3>
        <a:accent4>
          <a:srgbClr val="DADADA"/>
        </a:accent4>
        <a:accent5>
          <a:srgbClr val="C0DBFF"/>
        </a:accent5>
        <a:accent6>
          <a:srgbClr val="7AC96E"/>
        </a:accent6>
        <a:hlink>
          <a:srgbClr val="5CE6E6"/>
        </a:hlink>
        <a:folHlink>
          <a:srgbClr val="D3E6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FFB2BA"/>
        </a:accent1>
        <a:accent2>
          <a:srgbClr val="2BD9D9"/>
        </a:accent2>
        <a:accent3>
          <a:srgbClr val="AACACA"/>
        </a:accent3>
        <a:accent4>
          <a:srgbClr val="DADADA"/>
        </a:accent4>
        <a:accent5>
          <a:srgbClr val="FFD5D9"/>
        </a:accent5>
        <a:accent6>
          <a:srgbClr val="26C4C4"/>
        </a:accent6>
        <a:hlink>
          <a:srgbClr val="F2C2E5"/>
        </a:hlink>
        <a:folHlink>
          <a:srgbClr val="FFD8A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9999"/>
        </a:dk2>
        <a:lt2>
          <a:srgbClr val="FFFFFF"/>
        </a:lt2>
        <a:accent1>
          <a:srgbClr val="DFB2FF"/>
        </a:accent1>
        <a:accent2>
          <a:srgbClr val="FFC2A6"/>
        </a:accent2>
        <a:accent3>
          <a:srgbClr val="AACACA"/>
        </a:accent3>
        <a:accent4>
          <a:srgbClr val="DADADA"/>
        </a:accent4>
        <a:accent5>
          <a:srgbClr val="ECD5FF"/>
        </a:accent5>
        <a:accent6>
          <a:srgbClr val="E7B096"/>
        </a:accent6>
        <a:hlink>
          <a:srgbClr val="EBE78D"/>
        </a:hlink>
        <a:folHlink>
          <a:srgbClr val="5CE6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9CCCC"/>
        </a:accent1>
        <a:accent2>
          <a:srgbClr val="2BD9D9"/>
        </a:accent2>
        <a:accent3>
          <a:srgbClr val="FFFFFF"/>
        </a:accent3>
        <a:accent4>
          <a:srgbClr val="000000"/>
        </a:accent4>
        <a:accent5>
          <a:srgbClr val="ACE2E2"/>
        </a:accent5>
        <a:accent6>
          <a:srgbClr val="26C4C4"/>
        </a:accent6>
        <a:hlink>
          <a:srgbClr val="5CE6E6"/>
        </a:hlink>
        <a:folHlink>
          <a:srgbClr val="61F2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BDFF"/>
        </a:accent1>
        <a:accent2>
          <a:srgbClr val="87DE7A"/>
        </a:accent2>
        <a:accent3>
          <a:srgbClr val="FFFFFF"/>
        </a:accent3>
        <a:accent4>
          <a:srgbClr val="000000"/>
        </a:accent4>
        <a:accent5>
          <a:srgbClr val="C0DBFF"/>
        </a:accent5>
        <a:accent6>
          <a:srgbClr val="7AC96E"/>
        </a:accent6>
        <a:hlink>
          <a:srgbClr val="5CE6E6"/>
        </a:hlink>
        <a:folHlink>
          <a:srgbClr val="D3E68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2BA"/>
        </a:accent1>
        <a:accent2>
          <a:srgbClr val="2BD9D9"/>
        </a:accent2>
        <a:accent3>
          <a:srgbClr val="FFFFFF"/>
        </a:accent3>
        <a:accent4>
          <a:srgbClr val="000000"/>
        </a:accent4>
        <a:accent5>
          <a:srgbClr val="FFD5D9"/>
        </a:accent5>
        <a:accent6>
          <a:srgbClr val="26C4C4"/>
        </a:accent6>
        <a:hlink>
          <a:srgbClr val="F2C2E5"/>
        </a:hlink>
        <a:folHlink>
          <a:srgbClr val="FFD8A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FB2FF"/>
        </a:accent1>
        <a:accent2>
          <a:srgbClr val="FFC2A6"/>
        </a:accent2>
        <a:accent3>
          <a:srgbClr val="FFFFFF"/>
        </a:accent3>
        <a:accent4>
          <a:srgbClr val="000000"/>
        </a:accent4>
        <a:accent5>
          <a:srgbClr val="ECD5FF"/>
        </a:accent5>
        <a:accent6>
          <a:srgbClr val="E7B096"/>
        </a:accent6>
        <a:hlink>
          <a:srgbClr val="EBE78D"/>
        </a:hlink>
        <a:folHlink>
          <a:srgbClr val="5CE6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2">
  <a:themeElements>
    <a:clrScheme name="Тема Office 3">
      <a:dk1>
        <a:srgbClr val="000000"/>
      </a:dk1>
      <a:lt1>
        <a:srgbClr val="90EE90"/>
      </a:lt1>
      <a:dk2>
        <a:srgbClr val="000000"/>
      </a:dk2>
      <a:lt2>
        <a:srgbClr val="A8A8A8"/>
      </a:lt2>
      <a:accent1>
        <a:srgbClr val="FF369E"/>
      </a:accent1>
      <a:accent2>
        <a:srgbClr val="FF8932"/>
      </a:accent2>
      <a:accent3>
        <a:srgbClr val="C6F5C6"/>
      </a:accent3>
      <a:accent4>
        <a:srgbClr val="000000"/>
      </a:accent4>
      <a:accent5>
        <a:srgbClr val="FFAECC"/>
      </a:accent5>
      <a:accent6>
        <a:srgbClr val="E77C2C"/>
      </a:accent6>
      <a:hlink>
        <a:srgbClr val="CA0D00"/>
      </a:hlink>
      <a:folHlink>
        <a:srgbClr val="009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BCF4BC"/>
        </a:accent1>
        <a:accent2>
          <a:srgbClr val="4DE34D"/>
        </a:accent2>
        <a:accent3>
          <a:srgbClr val="C6F5C6"/>
        </a:accent3>
        <a:accent4>
          <a:srgbClr val="000000"/>
        </a:accent4>
        <a:accent5>
          <a:srgbClr val="DAF8DA"/>
        </a:accent5>
        <a:accent6>
          <a:srgbClr val="45CE45"/>
        </a:accent6>
        <a:hlink>
          <a:srgbClr val="1DB01B"/>
        </a:hlink>
        <a:folHlink>
          <a:srgbClr val="126E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C9FF2F"/>
        </a:accent1>
        <a:accent2>
          <a:srgbClr val="01FF00"/>
        </a:accent2>
        <a:accent3>
          <a:srgbClr val="C6F5C6"/>
        </a:accent3>
        <a:accent4>
          <a:srgbClr val="000000"/>
        </a:accent4>
        <a:accent5>
          <a:srgbClr val="E1FFAD"/>
        </a:accent5>
        <a:accent6>
          <a:srgbClr val="01E700"/>
        </a:accent6>
        <a:hlink>
          <a:srgbClr val="7C9C11"/>
        </a:hlink>
        <a:folHlink>
          <a:srgbClr val="126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FF369E"/>
        </a:accent1>
        <a:accent2>
          <a:srgbClr val="FF8932"/>
        </a:accent2>
        <a:accent3>
          <a:srgbClr val="C6F5C6"/>
        </a:accent3>
        <a:accent4>
          <a:srgbClr val="000000"/>
        </a:accent4>
        <a:accent5>
          <a:srgbClr val="FFAECC"/>
        </a:accent5>
        <a:accent6>
          <a:srgbClr val="E77C2C"/>
        </a:accent6>
        <a:hlink>
          <a:srgbClr val="CA0D00"/>
        </a:hlink>
        <a:folHlink>
          <a:srgbClr val="00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90EE90"/>
        </a:lt1>
        <a:dk2>
          <a:srgbClr val="000000"/>
        </a:dk2>
        <a:lt2>
          <a:srgbClr val="A8A8A8"/>
        </a:lt2>
        <a:accent1>
          <a:srgbClr val="F47971"/>
        </a:accent1>
        <a:accent2>
          <a:srgbClr val="F2DD59"/>
        </a:accent2>
        <a:accent3>
          <a:srgbClr val="C6F5C6"/>
        </a:accent3>
        <a:accent4>
          <a:srgbClr val="000000"/>
        </a:accent4>
        <a:accent5>
          <a:srgbClr val="F8BEBB"/>
        </a:accent5>
        <a:accent6>
          <a:srgbClr val="DBC850"/>
        </a:accent6>
        <a:hlink>
          <a:srgbClr val="230EA7"/>
        </a:hlink>
        <a:folHlink>
          <a:srgbClr val="0A88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BCF4BC"/>
        </a:accent1>
        <a:accent2>
          <a:srgbClr val="4DE34D"/>
        </a:accent2>
        <a:accent3>
          <a:srgbClr val="FFFFFF"/>
        </a:accent3>
        <a:accent4>
          <a:srgbClr val="000000"/>
        </a:accent4>
        <a:accent5>
          <a:srgbClr val="DAF8DA"/>
        </a:accent5>
        <a:accent6>
          <a:srgbClr val="45CE45"/>
        </a:accent6>
        <a:hlink>
          <a:srgbClr val="1DB01B"/>
        </a:hlink>
        <a:folHlink>
          <a:srgbClr val="126E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C9FF2F"/>
        </a:accent1>
        <a:accent2>
          <a:srgbClr val="01FF00"/>
        </a:accent2>
        <a:accent3>
          <a:srgbClr val="FFFFFF"/>
        </a:accent3>
        <a:accent4>
          <a:srgbClr val="000000"/>
        </a:accent4>
        <a:accent5>
          <a:srgbClr val="E1FFAD"/>
        </a:accent5>
        <a:accent6>
          <a:srgbClr val="01E700"/>
        </a:accent6>
        <a:hlink>
          <a:srgbClr val="7C9C11"/>
        </a:hlink>
        <a:folHlink>
          <a:srgbClr val="126FA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FF369E"/>
        </a:accent1>
        <a:accent2>
          <a:srgbClr val="FF8932"/>
        </a:accent2>
        <a:accent3>
          <a:srgbClr val="FFFFFF"/>
        </a:accent3>
        <a:accent4>
          <a:srgbClr val="000000"/>
        </a:accent4>
        <a:accent5>
          <a:srgbClr val="FFAECC"/>
        </a:accent5>
        <a:accent6>
          <a:srgbClr val="E77C2C"/>
        </a:accent6>
        <a:hlink>
          <a:srgbClr val="CA0D00"/>
        </a:hlink>
        <a:folHlink>
          <a:srgbClr val="009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A8A8A8"/>
        </a:lt2>
        <a:accent1>
          <a:srgbClr val="F47971"/>
        </a:accent1>
        <a:accent2>
          <a:srgbClr val="F2DD59"/>
        </a:accent2>
        <a:accent3>
          <a:srgbClr val="FFFFFF"/>
        </a:accent3>
        <a:accent4>
          <a:srgbClr val="000000"/>
        </a:accent4>
        <a:accent5>
          <a:srgbClr val="F8BEBB"/>
        </a:accent5>
        <a:accent6>
          <a:srgbClr val="DBC850"/>
        </a:accent6>
        <a:hlink>
          <a:srgbClr val="230EA7"/>
        </a:hlink>
        <a:folHlink>
          <a:srgbClr val="0A88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242</TotalTime>
  <Words>162</Words>
  <Application>Microsoft Office PowerPoint</Application>
  <PresentationFormat>Экран (4:3)</PresentationFormat>
  <Paragraphs>23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Тема1</vt:lpstr>
      <vt:lpstr>1_Default Design</vt:lpstr>
      <vt:lpstr>Тема2</vt:lpstr>
      <vt:lpstr> Животные  Красной книги Тюменской области</vt:lpstr>
      <vt:lpstr>Слайд 2</vt:lpstr>
      <vt:lpstr>Красная книга – список редких и находящихся под угрозой исчезновения животных, растений и грибов. Красная книга – красная, значит природа в опасности. </vt:lpstr>
      <vt:lpstr>Заяц - русак</vt:lpstr>
      <vt:lpstr>              Корсак</vt:lpstr>
      <vt:lpstr>       Западносибирский речной бобр </vt:lpstr>
      <vt:lpstr>Ёж обыкновенный </vt:lpstr>
      <vt:lpstr>Большой тушканчик </vt:lpstr>
      <vt:lpstr>Джунгарский хомячок </vt:lpstr>
      <vt:lpstr>Европейская норка  </vt:lpstr>
      <vt:lpstr>Северный олень </vt:lpstr>
      <vt:lpstr>Заключение: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красной книги</dc:title>
  <dc:creator>Maya</dc:creator>
  <cp:lastModifiedBy>ПК</cp:lastModifiedBy>
  <cp:revision>23</cp:revision>
  <dcterms:created xsi:type="dcterms:W3CDTF">2013-04-14T15:05:20Z</dcterms:created>
  <dcterms:modified xsi:type="dcterms:W3CDTF">2017-03-26T14:05:08Z</dcterms:modified>
</cp:coreProperties>
</file>