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28.01.2018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652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28.01.2018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173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28.01.2018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2354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28.01.2018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7436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28.01.2018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393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28.01.2018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052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28.01.2018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6996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28.01.2018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95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28.01.2018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156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28.01.2018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5663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28.01.2018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002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28.01.2018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29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714487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Муниципальное автономное дошкольное учреждение </a:t>
            </a:r>
            <a:br>
              <a:rPr lang="ru-RU" sz="2400" b="1" dirty="0" smtClean="0"/>
            </a:br>
            <a:r>
              <a:rPr lang="ru-RU" sz="2400" b="1" dirty="0" smtClean="0"/>
              <a:t>детский сад № 57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44824"/>
            <a:ext cx="8392446" cy="1869928"/>
          </a:xfrm>
        </p:spPr>
        <p:txBody>
          <a:bodyPr>
            <a:prstTxWarp prst="textDoubleWave1">
              <a:avLst/>
            </a:prstTxWarp>
            <a:normAutofit fontScale="92500"/>
          </a:bodyPr>
          <a:lstStyle/>
          <a:p>
            <a:pPr>
              <a:lnSpc>
                <a:spcPct val="115000"/>
              </a:lnSpc>
            </a:pPr>
            <a:r>
              <a:rPr lang="ru-RU" sz="3600" dirty="0" smtClean="0">
                <a:solidFill>
                  <a:srgbClr val="FF0000"/>
                </a:solidFill>
                <a:latin typeface="+mj-lt"/>
              </a:rPr>
              <a:t>«</a:t>
            </a:r>
            <a:r>
              <a:rPr lang="ru-RU" sz="3600" dirty="0">
                <a:solidFill>
                  <a:srgbClr val="FF0000"/>
                </a:solidFill>
                <a:latin typeface="+mj-lt"/>
                <a:ea typeface="Times New Roman"/>
                <a:cs typeface="Times New Roman"/>
              </a:rPr>
              <a:t>Проект «Развитие звуковой культуры речи</a:t>
            </a:r>
          </a:p>
          <a:p>
            <a:pPr>
              <a:lnSpc>
                <a:spcPct val="115000"/>
              </a:lnSpc>
            </a:pPr>
            <a:r>
              <a:rPr lang="ru-RU" sz="3600" dirty="0">
                <a:solidFill>
                  <a:srgbClr val="FF0000"/>
                </a:solidFill>
                <a:latin typeface="+mj-lt"/>
                <a:ea typeface="Times New Roman"/>
                <a:cs typeface="Times New Roman"/>
              </a:rPr>
              <a:t>через дидактические игры и упражнения»</a:t>
            </a:r>
          </a:p>
          <a:p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6" name="Содержимое 3" descr="clip_image002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7" y="3212976"/>
            <a:ext cx="4680520" cy="324036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580112" y="3717032"/>
            <a:ext cx="3168352" cy="1469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750"/>
              </a:spcBef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Участники: </a:t>
            </a:r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750"/>
              </a:spcBef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воспитатель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Карпинская В.Б., воспитатель Нероденко А.А., дети и родители группы № 14.</a:t>
            </a:r>
            <a:endParaRPr lang="ru-RU" sz="1600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2720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507288" cy="1474424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Подвижные игры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12049" y="1484784"/>
            <a:ext cx="3822192" cy="32312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412776"/>
            <a:ext cx="3822192" cy="47137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F:\ПРОЕКТ РАЗВ.РЕЧИ\фотки проект транспорт\IMG_56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4007513" cy="2636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ПРОЕКТ РАЗВ.РЕЧИ\фотки проект транспорт\IMG_562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077072"/>
            <a:ext cx="4104456" cy="2636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ПРОЕКТ РАЗВ.РЕЧИ\фотки проект транспорт\IMG_562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340768"/>
            <a:ext cx="4032447" cy="2636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F:\ПРОЕКТ РАЗВ.РЕЧИ\фотки проект транспорт\IMG_563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092739"/>
            <a:ext cx="3960440" cy="2620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88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C00000"/>
                </a:solidFill>
              </a:rPr>
              <a:t>Художественно-продуктивная деятельность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6655" y="1988840"/>
            <a:ext cx="3822192" cy="413764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Лепка «Вертолет»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1988840"/>
            <a:ext cx="3822192" cy="413764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Оригами «Грузовик»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36912"/>
            <a:ext cx="3816424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F:\ПРОЕКТ РАЗВ.РЕЧИ\фотки проект транспорт\IMG_564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780928"/>
            <a:ext cx="424847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87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Словесная игра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«Мы с собой в поход возьмем»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5" name="Picture 3" descr="F:\ПРОЕКТ РАЗВ.РЕЧИ\фотки проект\242CANON\IMG_56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4176464" cy="3833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ПРОЕКТ РАЗВ.РЕЧИ\фотки проект\242CANON\IMG_56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9957" y="2636912"/>
            <a:ext cx="4104456" cy="3833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076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3" y="1428736"/>
            <a:ext cx="7715303" cy="923330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rgbClr val="4584D3">
                        <a:tint val="70000"/>
                        <a:satMod val="245000"/>
                      </a:srgbClr>
                    </a:gs>
                    <a:gs pos="75000">
                      <a:srgbClr val="4584D3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4584D3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</a:t>
            </a:r>
            <a:endParaRPr lang="ru-RU" sz="5400" b="1" dirty="0">
              <a:ln w="11430"/>
              <a:gradFill>
                <a:gsLst>
                  <a:gs pos="0">
                    <a:srgbClr val="4584D3">
                      <a:tint val="70000"/>
                      <a:satMod val="245000"/>
                    </a:srgbClr>
                  </a:gs>
                  <a:gs pos="75000">
                    <a:srgbClr val="4584D3">
                      <a:tint val="90000"/>
                      <a:shade val="60000"/>
                      <a:satMod val="240000"/>
                    </a:srgbClr>
                  </a:gs>
                  <a:gs pos="100000">
                    <a:srgbClr val="4584D3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 descr="7c2cf7fb5e5b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2564904"/>
            <a:ext cx="4454970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10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10800000" flipV="1">
            <a:off x="500034" y="1000108"/>
            <a:ext cx="7729566" cy="509318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 algn="jus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</a:pP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Звуковая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культура речи - составная часть общей речевой культуры. Дети дошкольного возраста овладевают ею в процессе общения с окружающими их людьми. Большое влияние на формирование высокой культуры речи у детей оказывают родители и воспитатели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.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000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</a:pP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Ребенок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с хорошо развитой речью легко вступает в общении с окружающими, может понятно и связно выразить свои мысли, желания, задавать вопросы, договариваться со сверстниками о совместной деятельности. </a:t>
            </a:r>
            <a:endParaRPr lang="ru-RU" sz="2000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</a:pP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Невнятная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речь ребенка затрудняет его взаимоотношения с людьми и нередко накладывает отпечаток на его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характер. Большинство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детей испытывают трудности в произношении звуков в тех словах, которые включают определенные группы согласных (свистящие, шипящие, сонорные звуки). Это связано с тем, что у дошкольников или еще недостаточно закреплены отдельные звуки, или они не умеют определять их на слух. Таким образом, возникла необходимость в реализации проекта по развитию звуковой культуры речи.</a:t>
            </a:r>
            <a:endParaRPr lang="ru-RU" sz="1800" dirty="0">
              <a:solidFill>
                <a:schemeClr val="tx1"/>
              </a:solidFill>
              <a:ea typeface="Times New Roman"/>
              <a:cs typeface="Times New Roman"/>
            </a:endParaRPr>
          </a:p>
          <a:p>
            <a:pPr>
              <a:buNone/>
            </a:pPr>
            <a:endParaRPr lang="ru-RU" sz="20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3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воспитание звуковой культуры речи у дошкольников</a:t>
            </a:r>
          </a:p>
          <a:p>
            <a:pPr>
              <a:buNone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посредством дидактических игр и упражнений.</a:t>
            </a:r>
            <a:endParaRPr lang="ru-RU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714744" y="1071546"/>
            <a:ext cx="45719" cy="71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85720" y="571480"/>
            <a:ext cx="8001056" cy="1285884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u="sng" dirty="0" smtClean="0">
                <a:solidFill>
                  <a:srgbClr val="C00000"/>
                </a:solidFill>
              </a:rPr>
              <a:t>Актуальность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06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844824"/>
            <a:ext cx="8020413" cy="3921299"/>
          </a:xfrm>
        </p:spPr>
        <p:txBody>
          <a:bodyPr>
            <a:normAutofit fontScale="92500" lnSpcReduction="20000"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- продолжить знакомство детей с понятиями «звук», «буква», «слово»</a:t>
            </a:r>
            <a:b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- 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закреплять правильное произношение гласных и согласных звуков, отрабатывать произношение свистящих, шипящих и сонорных звуков; </a:t>
            </a:r>
            <a:b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-развивать фонематический слух: учить различать на слух и называть слова, начинающиеся на определенный звук, совершенствовать интонационную выразительность речи детей; </a:t>
            </a:r>
            <a:b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- учить детей самостоятельно грамматически правильно строить свои высказывания.</a:t>
            </a:r>
            <a:endParaRPr lang="ru-RU" sz="2000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 </a:t>
            </a:r>
          </a:p>
        </p:txBody>
      </p:sp>
      <p:sp>
        <p:nvSpPr>
          <p:cNvPr id="4" name="Овал 3"/>
          <p:cNvSpPr/>
          <p:nvPr/>
        </p:nvSpPr>
        <p:spPr>
          <a:xfrm>
            <a:off x="1000100" y="357166"/>
            <a:ext cx="7358114" cy="1214446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З</a:t>
            </a:r>
            <a:r>
              <a:rPr lang="ru-RU" sz="3600" dirty="0" smtClean="0">
                <a:solidFill>
                  <a:srgbClr val="C00000"/>
                </a:solidFill>
              </a:rPr>
              <a:t>адачи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8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Участники проекта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71538" y="1643050"/>
            <a:ext cx="6643734" cy="134302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Дети подготовительной группы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2976" y="3357562"/>
            <a:ext cx="6600005" cy="1000132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B050"/>
                </a:solidFill>
              </a:rPr>
              <a:t>Родители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4786322"/>
            <a:ext cx="6643734" cy="157163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7030A0"/>
                </a:solidFill>
              </a:rPr>
              <a:t>Воспитатели</a:t>
            </a:r>
            <a:r>
              <a:rPr lang="ru-RU" sz="2800" dirty="0">
                <a:solidFill>
                  <a:srgbClr val="7030A0"/>
                </a:solidFill>
              </a:rPr>
              <a:t> </a:t>
            </a:r>
            <a:r>
              <a:rPr lang="ru-RU" sz="2800" dirty="0" smtClean="0">
                <a:solidFill>
                  <a:srgbClr val="7030A0"/>
                </a:solidFill>
              </a:rPr>
              <a:t>подготовительной группы</a:t>
            </a:r>
          </a:p>
        </p:txBody>
      </p:sp>
    </p:spTree>
    <p:extLst>
      <p:ext uri="{BB962C8B-B14F-4D97-AF65-F5344CB8AC3E}">
        <p14:creationId xmlns:p14="http://schemas.microsoft.com/office/powerpoint/2010/main" val="384337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Проект – информационно-творческий,</a:t>
            </a:r>
            <a:br>
              <a:rPr lang="ru-RU" sz="28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2800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продолжительность – 1 неделя</a:t>
            </a:r>
            <a:endParaRPr lang="ru-RU" sz="2800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755576" y="1772816"/>
            <a:ext cx="8136904" cy="4513684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ru-RU" sz="2800" b="1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Подготовительный этап</a:t>
            </a:r>
            <a:endParaRPr lang="ru-RU" sz="2800" dirty="0">
              <a:latin typeface="Calibri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- подбор и систематизация игр и игровых упражнений, чистоговорок, скороговорок, стихотворений, загадок;</a:t>
            </a:r>
            <a:endParaRPr lang="ru-RU" sz="2800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- подбор и изготовление дидактического материала для игр, карточки – символы;</a:t>
            </a:r>
            <a:endParaRPr lang="ru-RU" sz="2800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- проведение консультаций для родителей  с целью включения родителей воспитанников в проектную деятельность;</a:t>
            </a:r>
            <a:endParaRPr lang="ru-RU" sz="2800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- проведение консультации "Значение дидактических игр и упражнений в развитии речи детей".</a:t>
            </a:r>
            <a:endParaRPr lang="ru-RU" sz="2800" dirty="0">
              <a:solidFill>
                <a:schemeClr val="tx1"/>
              </a:solidFill>
              <a:latin typeface="Calibri"/>
              <a:ea typeface="Times New Roman"/>
              <a:cs typeface="Times New Roman"/>
            </a:endParaRPr>
          </a:p>
          <a:p>
            <a:pPr algn="ctr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3600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108012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Основной этап</a:t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C00000"/>
                </a:solidFill>
              </a:rPr>
              <a:t>План тематической недели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5720" y="2204864"/>
            <a:ext cx="8715436" cy="451028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13970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72463"/>
              </p:ext>
            </p:extLst>
          </p:nvPr>
        </p:nvGraphicFramePr>
        <p:xfrm>
          <a:off x="323528" y="1268761"/>
          <a:ext cx="8643998" cy="5043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592"/>
                <a:gridCol w="4313944"/>
                <a:gridCol w="2053462"/>
              </a:tblGrid>
              <a:tr h="51443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Дни недели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мероприятия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</a:rPr>
                        <a:t>ответственный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13724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понедельник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Оформление картотеки загадок, стихов о транспорте, профессиях на транспорте.</a:t>
                      </a:r>
                      <a:endParaRPr lang="ru-RU" sz="14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Беседа о правилах поведения в общественном транспорте.</a:t>
                      </a:r>
                      <a:endParaRPr lang="ru-RU" sz="14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Подвижные игры «Светофор», «Воробушки и автомобиль»</a:t>
                      </a:r>
                      <a:endParaRPr lang="ru-RU" sz="14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Воспитатели, дети</a:t>
                      </a:r>
                      <a:endParaRPr lang="ru-RU" sz="1400" dirty="0"/>
                    </a:p>
                  </a:txBody>
                  <a:tcPr/>
                </a:tc>
              </a:tr>
              <a:tr h="74115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вторник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Открытое занятие-викторина «Транспорт» с использованием игрового пособия «Бабочка»</a:t>
                      </a:r>
                      <a:endParaRPr lang="ru-RU" sz="14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Артикуляционная гимнастика с использованием карточек-схем.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Воспитатели, дети</a:t>
                      </a:r>
                      <a:endParaRPr lang="ru-RU" sz="1400" dirty="0"/>
                    </a:p>
                  </a:txBody>
                  <a:tcPr/>
                </a:tc>
              </a:tr>
              <a:tr h="58441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среда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Дидактическая игра по развитию речи «Составь схему слова»</a:t>
                      </a:r>
                      <a:endParaRPr lang="ru-RU" sz="14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Беседа по картине «Улицы города»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Воспитатели, дети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27211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четверг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Словесная игра «Назови профессию»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Воспитатели, дети</a:t>
                      </a:r>
                      <a:endParaRPr lang="ru-RU" sz="1400" dirty="0"/>
                    </a:p>
                  </a:txBody>
                  <a:tcPr/>
                </a:tc>
              </a:tr>
              <a:tr h="58441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пятница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Дидактические игры «Кто чем управляет?», «Что в моей корзинке?»</a:t>
                      </a:r>
                      <a:endParaRPr lang="ru-RU" sz="14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Сюжетно-ролевая игра «Автобус»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Воспитатели,</a:t>
                      </a:r>
                      <a:r>
                        <a:rPr lang="ru-RU" sz="1400" baseline="0" dirty="0" smtClean="0"/>
                        <a:t> дети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10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628800"/>
            <a:ext cx="8280919" cy="4497363"/>
          </a:xfrm>
        </p:spPr>
        <p:txBody>
          <a:bodyPr/>
          <a:lstStyle/>
          <a:p>
            <a:pPr marL="0" lvl="0" indent="0">
              <a:lnSpc>
                <a:spcPct val="115000"/>
              </a:lnSpc>
              <a:spcBef>
                <a:spcPts val="750"/>
              </a:spcBef>
              <a:buClrTx/>
              <a:buSzTx/>
              <a:buNone/>
            </a:pPr>
            <a:r>
              <a:rPr lang="ru-RU" b="1" i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Взаимодействие с родителями</a:t>
            </a:r>
            <a:endParaRPr lang="ru-RU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  <a:p>
            <a:pPr marL="0" lvl="0" indent="0">
              <a:lnSpc>
                <a:spcPct val="115000"/>
              </a:lnSpc>
              <a:spcBef>
                <a:spcPts val="750"/>
              </a:spcBef>
              <a:buClrTx/>
              <a:buSzTx/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Консультации  на тему «Обучение дошкольников грамоте».</a:t>
            </a:r>
            <a:endParaRPr lang="ru-RU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  <a:p>
            <a:pPr marL="0" lvl="0" indent="0">
              <a:lnSpc>
                <a:spcPct val="115000"/>
              </a:lnSpc>
              <a:spcBef>
                <a:spcPts val="750"/>
              </a:spcBef>
              <a:buClrTx/>
              <a:buSzTx/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Памятка «Как учить стихотворение по мнемотаблице».</a:t>
            </a:r>
            <a:endParaRPr lang="ru-RU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  <a:p>
            <a:pPr marL="0" lvl="0" indent="0">
              <a:lnSpc>
                <a:spcPct val="115000"/>
              </a:lnSpc>
              <a:spcBef>
                <a:spcPts val="750"/>
              </a:spcBef>
              <a:buClrTx/>
              <a:buSzTx/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Консультация «Речевая готовность к школе».</a:t>
            </a:r>
            <a:endParaRPr lang="ru-RU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  <a:p>
            <a:pPr marL="0" lvl="0" indent="0">
              <a:lnSpc>
                <a:spcPct val="115000"/>
              </a:lnSpc>
              <a:spcBef>
                <a:spcPts val="750"/>
              </a:spcBef>
              <a:buClrTx/>
              <a:buSzTx/>
              <a:buNone/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Консультация "Значение дидактических игр и упражнений в развитии речи детей".</a:t>
            </a:r>
            <a:endParaRPr lang="ru-RU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ru-RU" b="1" i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Взаимодействие с </a:t>
            </a:r>
            <a:r>
              <a:rPr lang="ru-RU" b="1" i="1" u="sng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детьми.</a:t>
            </a:r>
            <a:endParaRPr lang="ru-RU" sz="2000" dirty="0" smtClean="0">
              <a:latin typeface="Calibri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Занятие-викторина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«Что я знаю о транспорте?»</a:t>
            </a:r>
            <a:endParaRPr lang="ru-RU" sz="2000" dirty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lnSpc>
                <a:spcPct val="115000"/>
              </a:lnSpc>
              <a:spcBef>
                <a:spcPts val="750"/>
              </a:spcBef>
            </a:pPr>
            <a:r>
              <a:rPr lang="ru-RU" sz="36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Заключительный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этап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83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15615" y="1988840"/>
            <a:ext cx="7560841" cy="37444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Участие 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в проекте 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способствует: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формированию правильного звукопроизношения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, </a:t>
            </a:r>
            <a:endParaRPr lang="ru-RU" sz="32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>
              <a:buFontTx/>
              <a:buChar char="-"/>
            </a:pP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развитию 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фонематического 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восприятия,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выработке </a:t>
            </a: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хорошей дикции.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/>
                <a:ea typeface="Times New Roman"/>
              </a:rPr>
              <a:t>Ожидаемый результат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0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Артикуляционная гимнастика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F:\ПРОЕКТ РАЗВ.РЕЧИ\фотки проект транспорт\IMG_56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492896"/>
            <a:ext cx="3960440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ПРОЕКТ РАЗВ.РЕЧИ\фотки проект транспорт\IMG_56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492896"/>
            <a:ext cx="417646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1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492</Words>
  <Application>Microsoft Office PowerPoint</Application>
  <PresentationFormat>Экран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Волна</vt:lpstr>
      <vt:lpstr>Муниципальное автономное дошкольное учреждение  детский сад № 57</vt:lpstr>
      <vt:lpstr>Презентация PowerPoint</vt:lpstr>
      <vt:lpstr> </vt:lpstr>
      <vt:lpstr>Участники проекта</vt:lpstr>
      <vt:lpstr>Проект – информационно-творческий,    продолжительность – 1 неделя</vt:lpstr>
      <vt:lpstr>Основной этап План тематической недели</vt:lpstr>
      <vt:lpstr>Заключительный этап</vt:lpstr>
      <vt:lpstr>Ожидаемый результат</vt:lpstr>
      <vt:lpstr>Артикуляционная гимнастика</vt:lpstr>
      <vt:lpstr>Подвижные игры</vt:lpstr>
      <vt:lpstr>Художественно-продуктивная деятельность</vt:lpstr>
      <vt:lpstr>Словесная игра  «Мы с собой в поход возьмем»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учреждение  детский сад № 57</dc:title>
  <dc:creator>User1</dc:creator>
  <cp:lastModifiedBy>Admin</cp:lastModifiedBy>
  <cp:revision>2</cp:revision>
  <dcterms:created xsi:type="dcterms:W3CDTF">2017-02-21T12:45:01Z</dcterms:created>
  <dcterms:modified xsi:type="dcterms:W3CDTF">2018-01-28T10:37:24Z</dcterms:modified>
</cp:coreProperties>
</file>