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2" r:id="rId9"/>
    <p:sldId id="264" r:id="rId10"/>
    <p:sldId id="265" r:id="rId11"/>
    <p:sldId id="267" r:id="rId12"/>
    <p:sldId id="270" r:id="rId13"/>
    <p:sldId id="271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5E306-D047-49E1-93F6-89FB7022FFD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78B88-BA45-471C-855E-F3F39A16B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5E306-D047-49E1-93F6-89FB7022FFD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78B88-BA45-471C-855E-F3F39A16B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5E306-D047-49E1-93F6-89FB7022FFD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78B88-BA45-471C-855E-F3F39A16B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5E306-D047-49E1-93F6-89FB7022FFD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78B88-BA45-471C-855E-F3F39A16B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5E306-D047-49E1-93F6-89FB7022FFD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78B88-BA45-471C-855E-F3F39A16B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5E306-D047-49E1-93F6-89FB7022FFD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78B88-BA45-471C-855E-F3F39A16B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5E306-D047-49E1-93F6-89FB7022FFD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78B88-BA45-471C-855E-F3F39A16B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5E306-D047-49E1-93F6-89FB7022FFD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78B88-BA45-471C-855E-F3F39A16B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5E306-D047-49E1-93F6-89FB7022FFD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78B88-BA45-471C-855E-F3F39A16B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5E306-D047-49E1-93F6-89FB7022FFD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78B88-BA45-471C-855E-F3F39A16B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5E306-D047-49E1-93F6-89FB7022FFD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78B88-BA45-471C-855E-F3F39A16B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5E306-D047-49E1-93F6-89FB7022FFD3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78B88-BA45-471C-855E-F3F39A16B1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12.jpe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12.jpe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12.jpe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png"/><Relationship Id="rId7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D%D0%BE%D0%B2%D0%BE%D0%BA%D1%83%D0%B7%D0%BD%D0%B5%D1%86%D0%BA%D0%B8%D0%B9_%D0%B3%D0%BE%D1%81%D1%83%D0%B4%D0%B0%D1%80%D1%81%D1%82%D0%B2%D0%B5%D0%BD%D0%BD%D1%8B%D0%B9_%D0%B8%D0%BD%D1%81%D1%82%D0%B8%D1%82%D1%83%D1%82_%D1%83%D1%81%D0%BE%D0%B2%D0%B5%D1%80%D1%88%D0%B5%D0%BD%D1%81%D1%82%D0%B2%D0%BE%D0%B2%D0%B0%D0%BD%D0%B8%D1%8F_%D0%B2%D1%80%D0%B0%D1%87%D0%B5%D0%B9" TargetMode="External"/><Relationship Id="rId3" Type="http://schemas.openxmlformats.org/officeDocument/2006/relationships/image" Target="../media/image9.png"/><Relationship Id="rId7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2.jpeg"/><Relationship Id="rId4" Type="http://schemas.openxmlformats.org/officeDocument/2006/relationships/image" Target="../media/image17.pn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E%D0%BF%D0%B8%D0%BA%D1%83%D0%B7" TargetMode="External"/><Relationship Id="rId13" Type="http://schemas.openxmlformats.org/officeDocument/2006/relationships/image" Target="../media/image24.jpeg"/><Relationship Id="rId3" Type="http://schemas.openxmlformats.org/officeDocument/2006/relationships/image" Target="../media/image22.jpeg"/><Relationship Id="rId7" Type="http://schemas.openxmlformats.org/officeDocument/2006/relationships/image" Target="../media/image23.jpeg"/><Relationship Id="rId12" Type="http://schemas.openxmlformats.org/officeDocument/2006/relationships/hyperlink" Target="https://ru.wikipedia.org/wiki/%D0%9D%D0%BE%D0%B2%D0%BE%D0%BA%D1%83%D0%B7%D0%BD%D0%B5%D1%86%D0%BA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hyperlink" Target="https://ru.wikipedia.org/wiki/%D0%A2%D0%BE%D0%BC%D1%81%D0%BA" TargetMode="External"/><Relationship Id="rId5" Type="http://schemas.openxmlformats.org/officeDocument/2006/relationships/image" Target="../media/image17.png"/><Relationship Id="rId10" Type="http://schemas.openxmlformats.org/officeDocument/2006/relationships/hyperlink" Target="https://ru.wikipedia.org/wiki/%D0%A1%D0%B8%D0%B1%D0%B8%D1%80%D1%8C" TargetMode="External"/><Relationship Id="rId4" Type="http://schemas.openxmlformats.org/officeDocument/2006/relationships/image" Target="../media/image9.png"/><Relationship Id="rId9" Type="http://schemas.openxmlformats.org/officeDocument/2006/relationships/hyperlink" Target="https://ru.wikipedia.org/wiki/%D0%9A%D1%83%D0%B7%D0%B1%D0%B0%D1%81%D1%81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3%D1%80%D0%B4%D0%B8%D0%BD%D0%B0,_%D0%AE%D1%80%D0%B8%D0%B9_%D0%92%D1%8F%D1%87%D0%B5%D1%81%D0%BB%D0%B0%D0%B2%D0%BE%D0%B2%D0%B8%D1%87" TargetMode="External"/><Relationship Id="rId3" Type="http://schemas.openxmlformats.org/officeDocument/2006/relationships/image" Target="../media/image9.png"/><Relationship Id="rId7" Type="http://schemas.openxmlformats.org/officeDocument/2006/relationships/hyperlink" Target="https://ru.wikipedia.org/wiki/%D0%98%D0%B7%D0%B2%D0%B5%D1%81%D1%82%D0%B8%D1%8F_%D0%B2%D1%8B%D1%81%D1%88%D0%B8%D1%85_%D1%83%D1%87%D0%B5%D0%B1%D0%BD%D1%8B%D1%85_%D0%B7%D0%B0%D0%B2%D0%B5%D0%B4%D0%B5%D0%BD%D0%B8%D0%B9._%D0%A7%D1%91%D1%80%D0%BD%D0%B0%D1%8F_%D0%BC%D0%B5%D1%82%D0%B0%D0%BB%D0%BB%D1%83%D1%80%D0%B3%D0%B8%D1%8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26.jpeg"/><Relationship Id="rId5" Type="http://schemas.openxmlformats.org/officeDocument/2006/relationships/image" Target="../media/image12.jpeg"/><Relationship Id="rId10" Type="http://schemas.openxmlformats.org/officeDocument/2006/relationships/hyperlink" Target="https://ru.wikipedia.org/wiki/%D0%9B%D0%B0%D1%83%D1%80%D0%B5%D0%B0%D1%82%D1%8B_%D0%93%D0%BE%D1%81%D1%83%D0%B4%D0%B0%D1%80%D1%81%D1%82%D0%B2%D0%B5%D0%BD%D0%BD%D0%BE%D0%B9_%D0%BF%D1%80%D0%B5%D0%BC%D0%B8%D0%B8_%D0%A1%D0%A1%D0%A1%D0%A0_%D0%B2_%D0%BE%D0%B1%D0%BB%D0%B0%D1%81%D1%82%D0%B8_%D0%BD%D0%B0%D1%83%D0%BA%D0%B8_%D0%B8_%D1%82%D0%B5%D1%85%D0%BD%D0%B8%D0%BA%D0%B8_(1967%E2%80%941975)" TargetMode="External"/><Relationship Id="rId4" Type="http://schemas.openxmlformats.org/officeDocument/2006/relationships/image" Target="../media/image17.png"/><Relationship Id="rId9" Type="http://schemas.openxmlformats.org/officeDocument/2006/relationships/hyperlink" Target="https://ru.wikipedia.org/wiki/1967_%D0%B3%D0%BE%D0%B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12.jpe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0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democrator.ru/image/preview/petition/f8/19/f81903de-14003-petition-600x315-wm_initiativ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3" y="5088604"/>
            <a:ext cx="3000396" cy="1769396"/>
          </a:xfrm>
          <a:prstGeom prst="rect">
            <a:avLst/>
          </a:prstGeom>
          <a:noFill/>
        </p:spPr>
      </p:pic>
      <p:pic>
        <p:nvPicPr>
          <p:cNvPr id="1028" name="Picture 4" descr="D:\МОЕ\400\hello_html_53d79f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5214974" cy="3019177"/>
          </a:xfrm>
          <a:prstGeom prst="rect">
            <a:avLst/>
          </a:prstGeom>
          <a:noFill/>
        </p:spPr>
      </p:pic>
      <p:pic>
        <p:nvPicPr>
          <p:cNvPr id="1029" name="Picture 5" descr="D:\МОЕ\400\fukcanwppwwhmfumoi4l_148446247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5" y="2071678"/>
            <a:ext cx="5786446" cy="3214686"/>
          </a:xfrm>
          <a:prstGeom prst="rect">
            <a:avLst/>
          </a:prstGeom>
          <a:noFill/>
        </p:spPr>
      </p:pic>
      <p:pic>
        <p:nvPicPr>
          <p:cNvPr id="1026" name="Picture 2" descr="D:\МОЕ\400\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0"/>
            <a:ext cx="3929058" cy="2143116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040089"/>
            <a:ext cx="2662230" cy="1817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D:\МОЕ\400\3534-1-2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000372"/>
            <a:ext cx="3428991" cy="2071702"/>
          </a:xfrm>
          <a:prstGeom prst="rect">
            <a:avLst/>
          </a:prstGeom>
          <a:noFill/>
        </p:spPr>
      </p:pic>
      <p:pic>
        <p:nvPicPr>
          <p:cNvPr id="1038" name="Picture 14" descr="http://static.panoramio.com/photos/large/11156552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357818" y="4921283"/>
            <a:ext cx="3786183" cy="1936717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286644" y="5727463"/>
            <a:ext cx="1857356" cy="113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3994" y="0"/>
            <a:ext cx="9187994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92933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67694" y="0"/>
            <a:ext cx="976306" cy="97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4908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Улица </a:t>
            </a:r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Звездова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blipFill>
                <a:blip r:embed="rId5"/>
                <a:stretch>
                  <a:fillRect/>
                </a:stretch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142984"/>
            <a:ext cx="6858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С сентября 1962 по 1968 гг. И. М. </a:t>
            </a:r>
            <a:r>
              <a:rPr lang="ru-RU" dirty="0" err="1" smtClean="0"/>
              <a:t>Звездов</a:t>
            </a:r>
            <a:r>
              <a:rPr lang="ru-RU" dirty="0" smtClean="0"/>
              <a:t> работает в должности начальника управления «</a:t>
            </a:r>
            <a:r>
              <a:rPr lang="ru-RU" dirty="0" err="1" smtClean="0"/>
              <a:t>Сибметаллургстрой</a:t>
            </a:r>
            <a:r>
              <a:rPr lang="ru-RU" dirty="0" smtClean="0"/>
              <a:t>». В этот период он много внимания уделяет строительству </a:t>
            </a:r>
            <a:r>
              <a:rPr lang="ru-RU" dirty="0" err="1" smtClean="0"/>
              <a:t>Западно-Сибирского</a:t>
            </a:r>
            <a:r>
              <a:rPr lang="ru-RU" dirty="0" smtClean="0"/>
              <a:t> металлургического завода. Здесь проявился его талант организатора. Он решил такой важный вопрос, как обеспечение строителей собственным жильем. С этой целью был застроен целый квартал 5-этажных домов на проспекте Пионерский. Будучи начальником </a:t>
            </a:r>
            <a:r>
              <a:rPr lang="ru-RU" dirty="0" err="1" smtClean="0"/>
              <a:t>Главкузбасстроя</a:t>
            </a:r>
            <a:r>
              <a:rPr lang="ru-RU" dirty="0" smtClean="0"/>
              <a:t> (1968-76 гг.) </a:t>
            </a:r>
            <a:r>
              <a:rPr lang="ru-RU" dirty="0" err="1" smtClean="0"/>
              <a:t>Звездов</a:t>
            </a:r>
            <a:r>
              <a:rPr lang="ru-RU" dirty="0" smtClean="0"/>
              <a:t> продолжал внимательно следить за ходом строительства </a:t>
            </a:r>
            <a:r>
              <a:rPr lang="ru-RU" dirty="0" err="1" smtClean="0"/>
              <a:t>Запсиба</a:t>
            </a:r>
            <a:r>
              <a:rPr lang="ru-RU" dirty="0" smtClean="0"/>
              <a:t>. Как руководитель Главка много внимания уделял вопросу жилищного строительства, по его инициативе в Новокузнецке в 1972 году был создан домостроительный комбинат.</a:t>
            </a:r>
          </a:p>
          <a:p>
            <a:pPr fontAlgn="base"/>
            <a:r>
              <a:rPr lang="ru-RU" dirty="0" smtClean="0"/>
              <a:t>С 1976 года И. М. </a:t>
            </a:r>
            <a:r>
              <a:rPr lang="ru-RU" dirty="0" err="1" smtClean="0"/>
              <a:t>Звездов</a:t>
            </a:r>
            <a:r>
              <a:rPr lang="ru-RU" dirty="0" smtClean="0"/>
              <a:t> работает заместителем министра </a:t>
            </a:r>
            <a:r>
              <a:rPr lang="ru-RU" dirty="0" err="1" smtClean="0"/>
              <a:t>Минтяжстроя</a:t>
            </a:r>
            <a:r>
              <a:rPr lang="ru-RU" dirty="0" smtClean="0"/>
              <a:t> СССР по строительству объектов черной металлургии.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Новокузнецк - Улица Чернышев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10227" y="3429000"/>
            <a:ext cx="3333773" cy="2500330"/>
          </a:xfrm>
          <a:prstGeom prst="rect">
            <a:avLst/>
          </a:prstGeom>
          <a:noFill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92933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67694" y="0"/>
            <a:ext cx="976306" cy="97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6875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Улица 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Чернышева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blipFill>
                <a:blip r:embed="rId5"/>
                <a:stretch>
                  <a:fillRect/>
                </a:stretch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428736"/>
            <a:ext cx="6286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Секретарь партии Кузнецкого металлургического завода (КМК) в годы войны.</a:t>
            </a:r>
          </a:p>
          <a:p>
            <a:pPr fontAlgn="base"/>
            <a:r>
              <a:rPr lang="ru-RU" dirty="0" smtClean="0"/>
              <a:t>Н. Е. Чернышев прибыл на комбинат в 1933 г. по путевке ЦК комсомола и Наркомата тяжелой промышленности. После того, как прослушал теоретический курс в Днепропетровском металлургическом институте, преддипломную практику проходил в доменном цехе КМК, а диплом защитил в СМИ и до 1939 г. работал в доменном цехе газовщиком, мастером доменной печи, начальником смены. В 1939 г. избирается председателем завкома профсоюза, через год - секретарем </a:t>
            </a:r>
            <a:r>
              <a:rPr lang="ru-RU" dirty="0" err="1" smtClean="0"/>
              <a:t>парткомитета</a:t>
            </a:r>
            <a:r>
              <a:rPr lang="ru-RU" dirty="0" smtClean="0"/>
              <a:t> завода. В мае 1941 г. Чернышев утверждается секретарем ЦК на КМК. В качестве парторга он работал в одной упряжке с директором </a:t>
            </a:r>
            <a:r>
              <a:rPr lang="ru-RU" dirty="0" err="1" smtClean="0"/>
              <a:t>Беланом</a:t>
            </a:r>
            <a:r>
              <a:rPr lang="ru-RU" dirty="0" smtClean="0"/>
              <a:t>, когда ему было всего 30 лет.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928670"/>
            <a:ext cx="3250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dirty="0" smtClean="0"/>
              <a:t>Чернышев Николай </a:t>
            </a:r>
            <a:r>
              <a:rPr lang="ru-RU" dirty="0" err="1" smtClean="0"/>
              <a:t>Еремеевич</a:t>
            </a:r>
            <a:endParaRPr lang="ru-RU" dirty="0"/>
          </a:p>
        </p:txBody>
      </p:sp>
      <p:pic>
        <p:nvPicPr>
          <p:cNvPr id="6146" name="Picture 2" descr="Николай Еремеевич Чернышев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12" y="0"/>
            <a:ext cx="1641127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93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92933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67694" y="0"/>
            <a:ext cx="976306" cy="97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2012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Улица </a:t>
            </a:r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Клименко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blipFill>
                <a:blip r:embed="rId5"/>
                <a:stretch>
                  <a:fillRect/>
                </a:stretch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4" name="Picture 2" descr="Новокузнецк - Клименко Николай Лукич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47339" y="0"/>
            <a:ext cx="1896661" cy="257174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44" y="857232"/>
            <a:ext cx="778672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Родился в </a:t>
            </a:r>
            <a:r>
              <a:rPr lang="ru-RU" dirty="0" err="1" smtClean="0"/>
              <a:t>Тогульском</a:t>
            </a:r>
            <a:r>
              <a:rPr lang="ru-RU" dirty="0" smtClean="0"/>
              <a:t> районе Алтайского края. Позже семья переехала в </a:t>
            </a:r>
            <a:r>
              <a:rPr lang="ru-RU" dirty="0" err="1" smtClean="0"/>
              <a:t>Сталинск</a:t>
            </a:r>
            <a:r>
              <a:rPr lang="ru-RU" dirty="0" smtClean="0"/>
              <a:t>. Учился в школах № 19 и № 27 в </a:t>
            </a:r>
            <a:r>
              <a:rPr lang="ru-RU" dirty="0" err="1" smtClean="0"/>
              <a:t>Байдаевке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В 1943 был принят в эвакуированное в </a:t>
            </a:r>
            <a:r>
              <a:rPr lang="ru-RU" dirty="0" err="1" smtClean="0"/>
              <a:t>Сталинск</a:t>
            </a:r>
            <a:r>
              <a:rPr lang="ru-RU" dirty="0" smtClean="0"/>
              <a:t> военное училище в феврале 1943. Призван Сталинским ГВК. 19 марта 1944 выехал на фронт. 920-му стрелковому полку был дан приказ форсировать реку Вислу, выбить противника с укрепленных позиций. Переправившись, бойцы вступали в бой. Сибиряки успешно отбивали атаку за атакой, но подкрепление задерживалось. </a:t>
            </a:r>
            <a:r>
              <a:rPr lang="ru-RU" dirty="0" err="1" smtClean="0"/>
              <a:t>Клименко</a:t>
            </a:r>
            <a:r>
              <a:rPr lang="ru-RU" dirty="0" smtClean="0"/>
              <a:t>- младший лейтенант. Командир взвода. Его взвод оборонял высоту и таял на глазах. Когда в живых остались двое, Николай послал бойца за помощью, а сам, собрав оставшиеся боеприпасы, занял оборону. За этот подвиг девятнадцатилетний Николай награжден орденом Ленина.</a:t>
            </a:r>
          </a:p>
          <a:p>
            <a:pPr fontAlgn="base"/>
            <a:r>
              <a:rPr lang="ru-RU" dirty="0" smtClean="0"/>
              <a:t>В </a:t>
            </a:r>
            <a:r>
              <a:rPr lang="ru-RU" dirty="0" err="1" smtClean="0"/>
              <a:t>Байдаевке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школе, где он учился, висит доска с именами погибших учеников, есть там и его имя. В декабре 1964 по просьбе жителей Заводского района новая улица </a:t>
            </a:r>
            <a:r>
              <a:rPr lang="ru-RU" dirty="0" err="1" smtClean="0"/>
              <a:t>Запсиба</a:t>
            </a:r>
            <a:r>
              <a:rPr lang="ru-RU" dirty="0" smtClean="0"/>
              <a:t> названа его именем. На доме № 29 по улице </a:t>
            </a:r>
            <a:r>
              <a:rPr lang="ru-RU" dirty="0" err="1" smtClean="0"/>
              <a:t>Клименко</a:t>
            </a:r>
            <a:r>
              <a:rPr lang="ru-RU" dirty="0" smtClean="0"/>
              <a:t> установлена мемориальная доска. Сестра героя - </a:t>
            </a:r>
            <a:r>
              <a:rPr lang="ru-RU" dirty="0" err="1" smtClean="0"/>
              <a:t>Октябрина</a:t>
            </a:r>
            <a:r>
              <a:rPr lang="ru-RU" dirty="0" smtClean="0"/>
              <a:t> Лукьяновна живет в Новокузнецке (данные 1998).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93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92933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67694" y="0"/>
            <a:ext cx="976306" cy="97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8328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Улица </a:t>
            </a:r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Климасенко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blipFill>
                <a:blip r:embed="rId5"/>
                <a:stretch>
                  <a:fillRect/>
                </a:stretch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 descr="https://img-fotki.yandex.ru/get/131107/59270156.47/0_11e30d_124313_orig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16784" y="0"/>
            <a:ext cx="1727216" cy="172721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4282" y="1571612"/>
            <a:ext cx="821537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/>
              <a:t>Родился в станице Привольная Краснодарского края. В 1924 начал самостоятельную трудовую жизнь, работал учеником слесаря, трактористом. В 1926 поступает в Харьковский педагогический техникум, после окончания которого его как отличника учебы направляют в Московский индустриально-педагогический институт им. К. Либкнехта. А в 1932 комсомол вручил выпускнику института Л. С. </a:t>
            </a:r>
            <a:r>
              <a:rPr lang="ru-RU" b="1" dirty="0" err="1" smtClean="0"/>
              <a:t>Климасенко</a:t>
            </a:r>
            <a:r>
              <a:rPr lang="ru-RU" b="1" dirty="0" smtClean="0"/>
              <a:t> путевку на </a:t>
            </a:r>
            <a:r>
              <a:rPr lang="ru-RU" b="1" dirty="0" err="1" smtClean="0"/>
              <a:t>Кузнецкстрой</a:t>
            </a:r>
            <a:r>
              <a:rPr lang="ru-RU" b="1" dirty="0" smtClean="0"/>
              <a:t>.</a:t>
            </a:r>
          </a:p>
          <a:p>
            <a:pPr fontAlgn="base"/>
            <a:r>
              <a:rPr lang="ru-RU" b="1" dirty="0" smtClean="0"/>
              <a:t>С 1932 работал в ФЗУ КМК преподавателем </a:t>
            </a:r>
            <a:r>
              <a:rPr lang="ru-RU" b="1" dirty="0" err="1" smtClean="0"/>
              <a:t>спецдисциплин</a:t>
            </a:r>
            <a:r>
              <a:rPr lang="ru-RU" b="1" dirty="0" smtClean="0"/>
              <a:t>. 1937-1939 - подручный сталевара, сталевар, мастер мартеновского цеха № 1, 1939-1942 - начальник смены, 1942-1950 - зам. начальника. В суровые годы войны он сумел в предельно сжатые сроки в труднейших условиях организовать выплавку в большегрузных мартеновских печах броневой стали. 1950-1955 - начальник мартеновского цеха № 1, 1955-1958- зам. гл. инженера по сталеплавильным цехам - гл. сталеплавильщик КМК.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93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92933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67694" y="0"/>
            <a:ext cx="976306" cy="97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8328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Улица </a:t>
            </a:r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Климасенко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blipFill>
                <a:blip r:embed="rId5"/>
                <a:stretch>
                  <a:fillRect/>
                </a:stretch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928670"/>
            <a:ext cx="864399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период организации совнархозов его назначают заместителем председателя Кемеровского совнархоза (1958-1960). 1960-1962 - зам. гл. инженера по сталеплавильным цехам - гл. сталеплавильщик КМК. 1962-1974 - директор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Западно-Сибирского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металлургического завода. Он руководил строительством практических всех цехов завода - от коксохимического цеха № 1 до кислородно-конверторного № 2. Здесь с особенной силой проявились его организаторские способности. Неоднократно избирался членом Кемеровского обкома КПСС, депутатом областного Совета народных депутатов, членом парткома завода.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Кавалер трех орденов Ленина, орденов Октябрьской Революции, Красной Звезды, Отечественной войны II степени, Знак Почета, награжден медалями «За трудовую доблесть», «За доблестный труд в Великой Отечественной войне 1941-1945 гг.», «За доблестный труд. В ознаменование 100-летия со дня рождения В. И. Ленина». В 1958 (19.07) за выдающиеся успехи, достигнутые в деле развития черной металлургии удостоен звания Героя Социалистического Труда. Умер в 1974 в Новокузнецке.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785794"/>
            <a:ext cx="9144000" cy="258532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НОВОКУЗНЕЧАНЕ, </a:t>
            </a:r>
          </a:p>
          <a:p>
            <a:pPr algn="ctr"/>
            <a:r>
              <a:rPr lang="ru-RU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 ЧЕСТЬ КОТОРЫХ НАЗВАНЫ УЛИЦЫ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92933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292027" y="4500570"/>
            <a:ext cx="58519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МКОУ "Специальная школа № 78»</a:t>
            </a:r>
          </a:p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Терехова Вероника Александровна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048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92933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86768" y="0"/>
            <a:ext cx="857232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57359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Проспект 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Бардина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blipFill>
                <a:blip r:embed="rId5"/>
                <a:stretch>
                  <a:fillRect/>
                </a:stretch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30" name="Picture 6" descr="http://static.panoramio.com/photos/large/10641379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857232"/>
            <a:ext cx="9144000" cy="1428760"/>
          </a:xfrm>
          <a:prstGeom prst="rect">
            <a:avLst/>
          </a:prstGeom>
          <a:noFill/>
        </p:spPr>
      </p:pic>
      <p:sp>
        <p:nvSpPr>
          <p:cNvPr id="1032" name="AutoShape 8" descr="https://static.novokuznetsk.su/userfiles/77/4f/774f7f886bcbb844922cc1b54681dbe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static.novokuznetsk.su/userfiles/77/4f/774f7f886bcbb844922cc1b54681dbe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static.novokuznetsk.su/userfiles/77/4f/774f7f886bcbb844922cc1b54681dbe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http://static.panoramio.com/photos/large/3133835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1714488"/>
            <a:ext cx="3273417" cy="2455063"/>
          </a:xfrm>
          <a:prstGeom prst="rect">
            <a:avLst/>
          </a:prstGeom>
          <a:noFill/>
        </p:spPr>
      </p:pic>
      <p:pic>
        <p:nvPicPr>
          <p:cNvPr id="1040" name="Picture 16" descr="http://kuznya.info/wp-content/uploads/2015/11/447505fb24764c8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3929066"/>
            <a:ext cx="3103390" cy="2000232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3286116" y="2214554"/>
            <a:ext cx="58578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Назван именем академика Ивана Павловича Бардина</a:t>
            </a:r>
          </a:p>
          <a:p>
            <a:pPr algn="ctr"/>
            <a:r>
              <a:rPr lang="ru-RU" dirty="0" smtClean="0"/>
              <a:t>Главный инженер </a:t>
            </a:r>
            <a:r>
              <a:rPr lang="ru-RU" dirty="0" err="1" smtClean="0"/>
              <a:t>Кузнецкстроя</a:t>
            </a:r>
            <a:r>
              <a:rPr lang="ru-RU" dirty="0" smtClean="0"/>
              <a:t> и Кузнецкого металлургического комбината, вице-президент АН СССР, действительный член многих зарубежных академий и научных обществ, Герой Социалистического труда, Лауреат Ленинской и Государственных премий, директор Центрального НИИ черной металлургии.</a:t>
            </a:r>
          </a:p>
          <a:p>
            <a:pPr algn="ctr"/>
            <a:r>
              <a:rPr lang="ru-RU" dirty="0" smtClean="0"/>
              <a:t>По инициативе Бардина в 1931 году в городе открывается Сибирский металлургический институт.</a:t>
            </a:r>
          </a:p>
          <a:p>
            <a:pPr algn="ctr"/>
            <a:r>
              <a:rPr lang="ru-RU" dirty="0" smtClean="0"/>
              <a:t>С участием и при содействии Бардина создавались Череповецкий, Карагандинский, </a:t>
            </a:r>
            <a:r>
              <a:rPr lang="ru-RU" dirty="0" err="1" smtClean="0"/>
              <a:t>Западно-Сибирский</a:t>
            </a:r>
            <a:r>
              <a:rPr lang="ru-RU" dirty="0" smtClean="0"/>
              <a:t> металлургические заводы</a:t>
            </a:r>
            <a:endParaRPr lang="ru-RU" dirty="0"/>
          </a:p>
        </p:txBody>
      </p:sp>
      <p:pic>
        <p:nvPicPr>
          <p:cNvPr id="17410" name="Picture 2" descr="Bardin IP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49680" y="0"/>
            <a:ext cx="1075125" cy="1500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048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92933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67694" y="0"/>
            <a:ext cx="976306" cy="97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6727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Улица им. Р.В. </a:t>
            </a:r>
            <a:r>
              <a:rPr lang="ru-RU" sz="54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Белана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blipFill>
                <a:blip r:embed="rId5"/>
                <a:stretch>
                  <a:fillRect/>
                </a:stretch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4338" name="Picture 2" descr="http://static.panoramio.com/photos/large/7199374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13393" y="1000108"/>
            <a:ext cx="3630607" cy="2421587"/>
          </a:xfrm>
          <a:prstGeom prst="rect">
            <a:avLst/>
          </a:prstGeom>
          <a:noFill/>
        </p:spPr>
      </p:pic>
      <p:pic>
        <p:nvPicPr>
          <p:cNvPr id="14339" name="Picture 3" descr="C:\Users\Anton\YandexDisk\Скриншоты\2017-12-17_18-53-08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628" y="3357562"/>
            <a:ext cx="4143372" cy="259080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1000108"/>
            <a:ext cx="635795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Роман Васильевич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Белан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руководил самым крупным в области Кузнецким комбинатом с 1939 по 1953 годы.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Новый директор главное внимание обратил на обеспечение четкого производственного ритма, слаженности в работе смежных цехов.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Белане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Сталинск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(ныне — Новокузнецк) получил возможность принять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8" tooltip="Новокузнецкий государственный институт усовершенствования врачей"/>
              </a:rPr>
              <a:t>институт усовершенствования врачей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Именно усилиями Р. В.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Белана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область стала не Сталинской, а Кемеровской.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 добился, чтобы Московский театр оперетты выступал в театре металлургов, чтобы открылись базы отдыха в Сосновке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Садопарковом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Летом 1983 года Исполком Горсовета принял решение переименовать улицу Береговую в улицу имени Р. В.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Белана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Портрет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643702" y="0"/>
            <a:ext cx="1507188" cy="2071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apexradio.ru/upload/iblock/e6f/e6f10b59ab0761afaf520e48e8332a1d.jpg"/>
          <p:cNvPicPr>
            <a:picLocks noChangeAspect="1" noChangeArrowheads="1"/>
          </p:cNvPicPr>
          <p:nvPr/>
        </p:nvPicPr>
        <p:blipFill>
          <a:blip r:embed="rId2" cstate="email">
            <a:lum bright="44000"/>
          </a:blip>
          <a:srcRect/>
          <a:stretch>
            <a:fillRect/>
          </a:stretch>
        </p:blipFill>
        <p:spPr bwMode="auto">
          <a:xfrm>
            <a:off x="5572132" y="3268264"/>
            <a:ext cx="3571868" cy="2678901"/>
          </a:xfrm>
          <a:prstGeom prst="rect">
            <a:avLst/>
          </a:prstGeom>
          <a:noFill/>
        </p:spPr>
      </p:pic>
      <p:pic>
        <p:nvPicPr>
          <p:cNvPr id="13320" name="Picture 8" descr="http://static.panoramio.com/photos/large/863983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43306" y="4429132"/>
            <a:ext cx="3071866" cy="1736925"/>
          </a:xfrm>
          <a:prstGeom prst="rect">
            <a:avLst/>
          </a:prstGeom>
          <a:noFill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92933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167694" y="0"/>
            <a:ext cx="976306" cy="97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52584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6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Проспект </a:t>
            </a:r>
            <a:r>
              <a:rPr lang="ru-RU" sz="54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6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Курако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blipFill>
                <a:blip r:embed="rId6"/>
                <a:stretch>
                  <a:fillRect/>
                </a:stretch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3318" name="Picture 6" descr="https://img-fotki.yandex.ru/get/6810/9261269.3e/0_167a4a_bcf5f9f2_XXL.jpg"/>
          <p:cNvPicPr>
            <a:picLocks noChangeAspect="1" noChangeArrowheads="1"/>
          </p:cNvPicPr>
          <p:nvPr/>
        </p:nvPicPr>
        <p:blipFill>
          <a:blip r:embed="rId7" cstate="email">
            <a:lum bright="44000"/>
          </a:blip>
          <a:srcRect/>
          <a:stretch>
            <a:fillRect/>
          </a:stretch>
        </p:blipFill>
        <p:spPr bwMode="auto">
          <a:xfrm>
            <a:off x="5522302" y="928670"/>
            <a:ext cx="3621698" cy="240503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857232"/>
            <a:ext cx="85010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Проспект назван в честь  Михаила Константиновича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Курако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 -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великого мастера доменного дела, который жил в Кузнецке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1917 – 1920г.г.  В 1917 году, получив предложение от акционерного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общества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  <a:hlinkClick r:id="rId8" tooltip="Копикуз"/>
              </a:rPr>
              <a:t>Копикуз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(«Копи Кузбасса») проектировать и затем строить металлургический завод в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9" tooltip="Кузбасс"/>
              </a:rPr>
              <a:t>Кузнецком бассейне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по замыслу самый крупный в России, М. К.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Курако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уезжает в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0" tooltip="Сибирь"/>
              </a:rPr>
              <a:t>Сибирь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Здесь он получил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возможность построить первый в России доменный цех с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полной механизацией, без каталей,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чугунщиков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прочих квалификаций, присущих старым доменным цехам. В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1" tooltip="Томск"/>
              </a:rPr>
              <a:t>Томске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руководил проектированием доменного цеха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12" tooltip="Новокузнецк"/>
              </a:rPr>
              <a:t>Кузнецкого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завода.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Проспект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Курако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никогда не был центральной улицей Новокузнецка, однако, ему выпала другая, немаловажная роль. Он представляет собой своеобразную границу, звено, соединяющее два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старейших района города: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Центральный и Куйбышевский. </a:t>
            </a:r>
          </a:p>
          <a:p>
            <a:endParaRPr lang="ru-RU" dirty="0"/>
          </a:p>
        </p:txBody>
      </p:sp>
      <p:pic>
        <p:nvPicPr>
          <p:cNvPr id="2" name="Picture 2" descr="Kurako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892076" y="0"/>
            <a:ext cx="1170851" cy="1571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048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92933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67694" y="0"/>
            <a:ext cx="976306" cy="97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44222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Улица </a:t>
            </a:r>
            <a:r>
              <a:rPr lang="ru-RU" sz="54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Грдины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blipFill>
                <a:blip r:embed="rId5"/>
                <a:stretch>
                  <a:fillRect/>
                </a:stretch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90675" y="1928802"/>
            <a:ext cx="5853325" cy="387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857232"/>
            <a:ext cx="75723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Юрий Вячеславович Гридина родился в 1901 году в Вильно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в том же году был увезен родителями в Сибирь.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Окончив Томский технологический институт, он принял самое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непосредственное и активное участие в организации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Сибирского института металлов.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1957 году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Грдина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был избран на должность заведующего новой кафедры физики металлов в Сибирском институте металлов, где готовили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инженеров-металлофизиков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1958—1967 годах был редактором отдела металловедения и термической обработки металлов журнала «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  <a:hlinkClick r:id="rId7" tooltip="Известия высших учебных заведений. Чёрная металлургия"/>
              </a:rPr>
              <a:t>Известия вузов. Черная металлургия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 заслуги в воспитании квалифицированных специалистов и вклад в развитие советской промышленности был награждён орденом Ленина</a:t>
            </a:r>
            <a:r>
              <a:rPr lang="ru-RU" sz="1600" b="1" baseline="30000" dirty="0" smtClean="0">
                <a:latin typeface="Times New Roman" pitchFamily="18" charset="0"/>
                <a:cs typeface="Times New Roman" pitchFamily="18" charset="0"/>
                <a:hlinkClick r:id="rId8"/>
              </a:rPr>
              <a:t>[1]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а также получил звание заслуженного деятеля науки и техники РСФСР. В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  <a:hlinkClick r:id="rId9" tooltip="1967 год"/>
              </a:rPr>
              <a:t>1967 году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за работу над улучшением транспортного металла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  <a:hlinkClick r:id="rId10" tooltip="Лауреаты Государственной премии СССР в области науки и техники (1967—1975)"/>
              </a:rPr>
              <a:t>награждён Государственной премией в области науки и техники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Председатель рельсовой комиссии, член совета Госплана СССР по координации научно-исследовательской работы в области металлургии, член НТС МВ и ССО СССР и ряда других научных организаций</a:t>
            </a:r>
            <a:r>
              <a:rPr lang="ru-RU" sz="1600" b="1" baseline="30000" dirty="0" smtClean="0">
                <a:latin typeface="Times New Roman" pitchFamily="18" charset="0"/>
                <a:cs typeface="Times New Roman" pitchFamily="18" charset="0"/>
                <a:hlinkClick r:id="rId8"/>
              </a:rPr>
              <a:t>[1]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Художник. В холле металлургического корпуса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СибГИУ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висят его картины.</a:t>
            </a:r>
          </a:p>
          <a:p>
            <a:endParaRPr lang="ru-RU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5429264"/>
            <a:ext cx="5119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28 мая 1968 года его именем названа улица</a:t>
            </a:r>
            <a:endParaRPr lang="ru-RU" sz="2000" b="1" dirty="0"/>
          </a:p>
        </p:txBody>
      </p:sp>
      <p:pic>
        <p:nvPicPr>
          <p:cNvPr id="2" name="Picture 2" descr="D:\Downloads\Ю._В._Грдина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572264" y="0"/>
            <a:ext cx="1500198" cy="2125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48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92933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67694" y="0"/>
            <a:ext cx="976306" cy="97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5239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5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Улица Курбатова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blipFill>
                <a:blip r:embed="rId5"/>
                <a:stretch>
                  <a:fillRect/>
                </a:stretch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928670"/>
            <a:ext cx="3113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Курбатов Геннадий Петрович</a:t>
            </a:r>
            <a:endParaRPr lang="ru-RU" b="1" dirty="0"/>
          </a:p>
        </p:txBody>
      </p:sp>
      <p:pic>
        <p:nvPicPr>
          <p:cNvPr id="14338" name="Picture 2" descr="http://www.kuzrab.ru/images/063_2009/Image0000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86702" y="0"/>
            <a:ext cx="2557298" cy="15716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285861"/>
            <a:ext cx="807246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Родился Геннадий Петрович Курбатов 16 мая 1931 года в селе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Мочище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Новосибирской области. Окончил Новосибирский мединститут и в 1960 году приехал в Новокузнецк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 1960 года вся его биография связана с Новокузнецком, где он закончил аспирантуру на кафедре травматологии и ортопедии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ГИДУВа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работал заместителем главного врача, а с 1965 года и до последних лет своей жизни возглавлял городскую клиническую больницу №1.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 его руководством больница стала крупнейшим лечебным и научным центром Кузбасса. Геннадию Петровичу удалось собрать вокруг себя очень сильный коллектив высококвалифицированных специалистов в самых разных областях медицины.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Он был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врачом-травматоглогом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делал операции, дежурил, писал статьи, начинал исследовательскую работу.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 его участии в больнице открылись тринадцать специализированных отделений и шесть лабораторий, несколько специализированных кабинетов - кардиоревматологический, инфекционный, пульмонологический. Заработала первая в Сибири тканевая лаборатория - его детище и заслуженная гордость.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феврале 1984-го исполком горсовета принял решение об увековечивании памяти бывшего главного врача первой городской больницы, и часть улицы Сеченова была переименована в проезд Курбатова.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92933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67694" y="0"/>
            <a:ext cx="976306" cy="97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57158" y="571480"/>
            <a:ext cx="309341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КУЙБЫШЕВСКИЙ РАЙОН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Веры Соломиной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Куйбышева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Нахимова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Лазо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НОВОИЛЬИНСКИЙ РАЙОН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Звездова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Косыгина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Рокосовского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Чернышева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71934" y="642918"/>
            <a:ext cx="3678764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КУЗНЕЦКИЙ РАЙОН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Бугарева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Екимова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Смирнова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Ленина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ОРДЖОНИКИДЗЕВСКИЙ РАЙОН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Дузенко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Полосухина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Тузовского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Чкалова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ЗАВОДСКОЙ РАЙОН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Тореза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Клименко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Климасенко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3994" y="0"/>
            <a:ext cx="9187994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 descr="https://cdn.esoft.digital/1024768/photos/5955f3410902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83263" y="3429000"/>
            <a:ext cx="3460737" cy="2292485"/>
          </a:xfrm>
          <a:prstGeom prst="rect">
            <a:avLst/>
          </a:prstGeom>
          <a:noFill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929330"/>
            <a:ext cx="9144000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167694" y="0"/>
            <a:ext cx="976306" cy="97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4908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6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Улица </a:t>
            </a:r>
            <a:r>
              <a:rPr lang="ru-RU" sz="5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blipFill>
                  <a:blip r:embed="rId6"/>
                  <a:stretch>
                    <a:fillRect/>
                  </a:stretch>
                </a:blip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Звездова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blipFill>
                <a:blip r:embed="rId6"/>
                <a:stretch>
                  <a:fillRect/>
                </a:stretch>
              </a:blip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071546"/>
            <a:ext cx="3714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Звездов</a:t>
            </a:r>
            <a:r>
              <a:rPr lang="ru-RU" b="1" dirty="0" smtClean="0"/>
              <a:t> Иван Михайлович</a:t>
            </a:r>
            <a:endParaRPr lang="ru-RU" b="1" dirty="0"/>
          </a:p>
        </p:txBody>
      </p:sp>
      <p:pic>
        <p:nvPicPr>
          <p:cNvPr id="9218" name="Picture 2" descr="http://streetsnkz.narod.ru/img/6003-photo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0"/>
            <a:ext cx="1619250" cy="217170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1428736"/>
            <a:ext cx="635795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Крупный организатор строительного производства в Новокузнецке. При участии </a:t>
            </a:r>
            <a:r>
              <a:rPr lang="ru-RU" dirty="0" err="1" smtClean="0"/>
              <a:t>Звездова</a:t>
            </a:r>
            <a:r>
              <a:rPr lang="ru-RU" dirty="0" smtClean="0"/>
              <a:t> И. М. и при его непосредственном руководстве был построен </a:t>
            </a:r>
            <a:r>
              <a:rPr lang="ru-RU" dirty="0" err="1" smtClean="0"/>
              <a:t>Западно-Сибирский</a:t>
            </a:r>
            <a:r>
              <a:rPr lang="ru-RU" dirty="0" smtClean="0"/>
              <a:t> металлургический комбинат.</a:t>
            </a:r>
          </a:p>
          <a:p>
            <a:pPr fontAlgn="base"/>
            <a:r>
              <a:rPr lang="ru-RU" dirty="0" smtClean="0"/>
              <a:t>Родился в деревне </a:t>
            </a:r>
            <a:r>
              <a:rPr lang="ru-RU" dirty="0" err="1" smtClean="0"/>
              <a:t>Селищи</a:t>
            </a:r>
            <a:r>
              <a:rPr lang="ru-RU" dirty="0" smtClean="0"/>
              <a:t> Горьковской области. После взрыва на 5-й доменной печи Кузнецкого металлургического комбината в декабре 1959 года, в марте 1960 года в возрасте 33 лет назначается управляющим крупнейшим трестом «</a:t>
            </a:r>
            <a:r>
              <a:rPr lang="ru-RU" dirty="0" err="1" smtClean="0"/>
              <a:t>Кузнецкпромстрой</a:t>
            </a:r>
            <a:r>
              <a:rPr lang="ru-RU" dirty="0" smtClean="0"/>
              <a:t>».</a:t>
            </a:r>
          </a:p>
          <a:p>
            <a:pPr fontAlgn="base"/>
            <a:r>
              <a:rPr lang="ru-RU" dirty="0" smtClean="0"/>
              <a:t>. В его бытность управляющим трестом на </a:t>
            </a:r>
            <a:r>
              <a:rPr lang="ru-RU" dirty="0" err="1" smtClean="0"/>
              <a:t>Абагурской</a:t>
            </a:r>
            <a:r>
              <a:rPr lang="ru-RU" dirty="0" smtClean="0"/>
              <a:t> </a:t>
            </a:r>
            <a:r>
              <a:rPr lang="ru-RU" dirty="0" err="1" smtClean="0"/>
              <a:t>аглофабрике</a:t>
            </a:r>
            <a:r>
              <a:rPr lang="ru-RU" dirty="0" smtClean="0"/>
              <a:t> были введены новые мощности, завершено строительство 8-й коксовой батареи на КМК, закончен строительством и введен в эксплуатацию в конце 1962 года важнейший для города объект - завод крупнопанельного домостроения, на Кузнецком заводе ферросплавов были введены в строй действующих печи № 14 и 15.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3054</TotalTime>
  <Words>1249</Words>
  <Application>Microsoft Office PowerPoint</Application>
  <PresentationFormat>Экран (4:3)</PresentationFormat>
  <Paragraphs>97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Anton</dc:creator>
  <cp:lastModifiedBy>ВЕРОЧКА</cp:lastModifiedBy>
  <cp:revision>107</cp:revision>
  <dcterms:created xsi:type="dcterms:W3CDTF">2017-12-13T06:45:40Z</dcterms:created>
  <dcterms:modified xsi:type="dcterms:W3CDTF">2018-01-29T11:20:15Z</dcterms:modified>
</cp:coreProperties>
</file>