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9" r:id="rId12"/>
    <p:sldId id="268" r:id="rId13"/>
    <p:sldId id="270" r:id="rId14"/>
    <p:sldId id="271" r:id="rId15"/>
    <p:sldId id="267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207" autoAdjust="0"/>
    <p:restoredTop sz="94660"/>
  </p:normalViewPr>
  <p:slideViewPr>
    <p:cSldViewPr>
      <p:cViewPr varScale="1">
        <p:scale>
          <a:sx n="74" d="100"/>
          <a:sy n="74" d="100"/>
        </p:scale>
        <p:origin x="-109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688BA-9F2A-47FF-98E7-6369DC894F76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092A7-687E-4CEE-B500-509829806F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9109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688BA-9F2A-47FF-98E7-6369DC894F76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092A7-687E-4CEE-B500-509829806F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13210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688BA-9F2A-47FF-98E7-6369DC894F76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092A7-687E-4CEE-B500-509829806F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45795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688BA-9F2A-47FF-98E7-6369DC894F76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092A7-687E-4CEE-B500-509829806F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97342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688BA-9F2A-47FF-98E7-6369DC894F76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092A7-687E-4CEE-B500-509829806F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89088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688BA-9F2A-47FF-98E7-6369DC894F76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092A7-687E-4CEE-B500-509829806F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11304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688BA-9F2A-47FF-98E7-6369DC894F76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092A7-687E-4CEE-B500-509829806F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99242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688BA-9F2A-47FF-98E7-6369DC894F76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092A7-687E-4CEE-B500-509829806F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29152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688BA-9F2A-47FF-98E7-6369DC894F76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092A7-687E-4CEE-B500-509829806F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7112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688BA-9F2A-47FF-98E7-6369DC894F76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092A7-687E-4CEE-B500-509829806F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56236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688BA-9F2A-47FF-98E7-6369DC894F76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092A7-687E-4CEE-B500-509829806F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8111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0688BA-9F2A-47FF-98E7-6369DC894F76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C092A7-687E-4CEE-B500-509829806F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0947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052736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rgbClr val="002060"/>
                </a:solidFill>
              </a:rPr>
              <a:t>What Were </a:t>
            </a:r>
            <a:r>
              <a:rPr lang="en-US" dirty="0">
                <a:solidFill>
                  <a:srgbClr val="002060"/>
                </a:solidFill>
              </a:rPr>
              <a:t>Y</a:t>
            </a:r>
            <a:r>
              <a:rPr lang="en-US" dirty="0" smtClean="0">
                <a:solidFill>
                  <a:srgbClr val="002060"/>
                </a:solidFill>
              </a:rPr>
              <a:t>ou </a:t>
            </a:r>
            <a:r>
              <a:rPr lang="en-US" dirty="0">
                <a:solidFill>
                  <a:srgbClr val="002060"/>
                </a:solidFill>
              </a:rPr>
              <a:t>D</a:t>
            </a:r>
            <a:r>
              <a:rPr lang="en-US" dirty="0" smtClean="0">
                <a:solidFill>
                  <a:srgbClr val="002060"/>
                </a:solidFill>
              </a:rPr>
              <a:t>oing the Whole Day Yesterday</a:t>
            </a:r>
            <a:r>
              <a:rPr lang="en-US" dirty="0" smtClean="0"/>
              <a:t>?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88024" y="5949280"/>
            <a:ext cx="4136504" cy="550912"/>
          </a:xfrm>
        </p:spPr>
        <p:txBody>
          <a:bodyPr>
            <a:normAutofit/>
          </a:bodyPr>
          <a:lstStyle/>
          <a:p>
            <a:r>
              <a:rPr lang="en-US" sz="1000" dirty="0" smtClean="0"/>
              <a:t>English 5 </a:t>
            </a:r>
            <a:r>
              <a:rPr lang="en-US" sz="1000" dirty="0" err="1" smtClean="0"/>
              <a:t>Kuzovlev</a:t>
            </a:r>
            <a:r>
              <a:rPr lang="en-US" sz="1000" dirty="0" smtClean="0"/>
              <a:t> V.P.</a:t>
            </a:r>
          </a:p>
          <a:p>
            <a:r>
              <a:rPr lang="en-US" sz="1000" dirty="0" smtClean="0"/>
              <a:t>Unit 6. Lesson 2</a:t>
            </a:r>
            <a:endParaRPr lang="ru-RU" sz="1000" dirty="0"/>
          </a:p>
        </p:txBody>
      </p:sp>
    </p:spTree>
    <p:extLst>
      <p:ext uri="{BB962C8B-B14F-4D97-AF65-F5344CB8AC3E}">
        <p14:creationId xmlns:p14="http://schemas.microsoft.com/office/powerpoint/2010/main" val="29806174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80928"/>
            <a:ext cx="8229600" cy="3744416"/>
          </a:xfrm>
        </p:spPr>
        <p:txBody>
          <a:bodyPr>
            <a:noAutofit/>
          </a:bodyPr>
          <a:lstStyle/>
          <a:p>
            <a:r>
              <a:rPr lang="en-US" sz="6600" dirty="0" smtClean="0"/>
              <a:t>They ___________ film about Vikings from 11.15 to 12.00.</a:t>
            </a:r>
            <a:endParaRPr lang="ru-RU" sz="6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3542794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596336" y="6421978"/>
            <a:ext cx="14269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SB Ex. 2 p. 98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75884" y="5960313"/>
            <a:ext cx="825655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/>
              <a:t>w</a:t>
            </a:r>
            <a:r>
              <a:rPr lang="en-US" sz="3600" dirty="0" smtClean="0"/>
              <a:t>atch	listen	have		eat	go	talk</a:t>
            </a:r>
            <a:endParaRPr lang="ru-RU" sz="3600" dirty="0"/>
          </a:p>
        </p:txBody>
      </p:sp>
      <p:sp>
        <p:nvSpPr>
          <p:cNvPr id="3" name="AutoShape 2" descr="Картинки по запросу film about vikings for kid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0078" y="116632"/>
            <a:ext cx="5243922" cy="295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68285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80928"/>
            <a:ext cx="8229600" cy="3744416"/>
          </a:xfrm>
        </p:spPr>
        <p:txBody>
          <a:bodyPr>
            <a:noAutofit/>
          </a:bodyPr>
          <a:lstStyle/>
          <a:p>
            <a:r>
              <a:rPr lang="en-US" sz="6600" dirty="0" smtClean="0"/>
              <a:t>They ___________ traditional English meals at the ____ time.</a:t>
            </a:r>
            <a:endParaRPr lang="ru-RU" sz="6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3542794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717006" y="6421978"/>
            <a:ext cx="14269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SB Ex. 2 p. 98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75884" y="5960313"/>
            <a:ext cx="825655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/>
              <a:t>w</a:t>
            </a:r>
            <a:r>
              <a:rPr lang="en-US" sz="3600" dirty="0" smtClean="0"/>
              <a:t>atch	listen	have		eat	go	talk</a:t>
            </a:r>
            <a:endParaRPr lang="ru-RU" sz="3600" dirty="0"/>
          </a:p>
        </p:txBody>
      </p:sp>
      <p:pic>
        <p:nvPicPr>
          <p:cNvPr id="3" name="Picture 2" descr="http://media.childrensfoodtrust.org.uk/2015/06/secondary-boy-girl-eating-small-500x333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96" t="10295" r="15381" b="4843"/>
          <a:stretch/>
        </p:blipFill>
        <p:spPr bwMode="auto">
          <a:xfrm>
            <a:off x="4094162" y="27766"/>
            <a:ext cx="4421988" cy="3422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i.telegraph.co.uk/multimedia/archive/02675/school-meals_2675598b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90"/>
          <a:stretch/>
        </p:blipFill>
        <p:spPr bwMode="auto">
          <a:xfrm>
            <a:off x="3814325" y="-27384"/>
            <a:ext cx="5150163" cy="3686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19562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80928"/>
            <a:ext cx="8229600" cy="3744416"/>
          </a:xfrm>
        </p:spPr>
        <p:txBody>
          <a:bodyPr>
            <a:noAutofit/>
          </a:bodyPr>
          <a:lstStyle/>
          <a:p>
            <a:r>
              <a:rPr lang="en-US" sz="6600" dirty="0" smtClean="0"/>
              <a:t>They ___________ to English folk songs during the ____ lesson.</a:t>
            </a:r>
            <a:endParaRPr lang="ru-RU" sz="6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3542794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717006" y="6438794"/>
            <a:ext cx="14269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SB Ex. 2 p. 98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75884" y="5960313"/>
            <a:ext cx="825655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/>
              <a:t>w</a:t>
            </a:r>
            <a:r>
              <a:rPr lang="en-US" sz="3600" dirty="0" smtClean="0"/>
              <a:t>atch	listen	have		eat	go	talk</a:t>
            </a:r>
            <a:endParaRPr lang="ru-RU" sz="3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505087" y="2846194"/>
            <a:ext cx="35723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https://youtu.be/kWVRvz3xIfg?t=27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454432" y="116632"/>
            <a:ext cx="36736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https://youtu.be/EHFxxZmyxDg?t=28</a:t>
            </a:r>
            <a:endParaRPr lang="ru-RU" dirty="0"/>
          </a:p>
        </p:txBody>
      </p:sp>
      <p:sp>
        <p:nvSpPr>
          <p:cNvPr id="7" name="AutoShape 2" descr="Картинки по запросу english folk so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4" descr="Картинки по запросу english folk so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358"/>
          <a:stretch/>
        </p:blipFill>
        <p:spPr>
          <a:xfrm>
            <a:off x="4644008" y="76006"/>
            <a:ext cx="4076605" cy="3208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22353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80928"/>
            <a:ext cx="8229600" cy="3744416"/>
          </a:xfrm>
        </p:spPr>
        <p:txBody>
          <a:bodyPr>
            <a:noAutofit/>
          </a:bodyPr>
          <a:lstStyle/>
          <a:p>
            <a:r>
              <a:rPr lang="en-US" sz="6600" dirty="0" smtClean="0"/>
              <a:t>At ___ they ________ to the library.</a:t>
            </a:r>
            <a:endParaRPr lang="ru-RU" sz="6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3542794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700223" y="6451673"/>
            <a:ext cx="14269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SB Ex. 2 p. 98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75884" y="5960313"/>
            <a:ext cx="825655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/>
              <a:t>w</a:t>
            </a:r>
            <a:r>
              <a:rPr lang="en-US" sz="3600" dirty="0" smtClean="0"/>
              <a:t>atch	listen	have		eat	go	talk</a:t>
            </a:r>
            <a:endParaRPr lang="ru-RU" sz="36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699"/>
          <a:stretch/>
        </p:blipFill>
        <p:spPr>
          <a:xfrm>
            <a:off x="3779912" y="116632"/>
            <a:ext cx="5149372" cy="3024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50892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80928"/>
            <a:ext cx="8229600" cy="3744416"/>
          </a:xfrm>
        </p:spPr>
        <p:txBody>
          <a:bodyPr>
            <a:noAutofit/>
          </a:bodyPr>
          <a:lstStyle/>
          <a:p>
            <a:r>
              <a:rPr lang="en-US" sz="6600" dirty="0" smtClean="0"/>
              <a:t>They ________ to the famous English writer for half an hour.</a:t>
            </a:r>
            <a:endParaRPr lang="ru-RU" sz="6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3542794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725980" y="6492605"/>
            <a:ext cx="14269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SB Ex. 2 p. 98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75884" y="5960313"/>
            <a:ext cx="825655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/>
              <a:t>w</a:t>
            </a:r>
            <a:r>
              <a:rPr lang="en-US" sz="3600" dirty="0" smtClean="0"/>
              <a:t>atch	listen	have		eat	go	talk</a:t>
            </a:r>
            <a:endParaRPr lang="ru-RU" sz="36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116632"/>
            <a:ext cx="5282898" cy="3168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44780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rmAutofit/>
          </a:bodyPr>
          <a:lstStyle/>
          <a:p>
            <a:r>
              <a:rPr lang="en-US" dirty="0" smtClean="0"/>
              <a:t>Write down 5 questions and ask in pairs.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98"/>
          <a:stretch/>
        </p:blipFill>
        <p:spPr bwMode="auto">
          <a:xfrm>
            <a:off x="179512" y="2852936"/>
            <a:ext cx="8964488" cy="338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7308304" y="6361107"/>
            <a:ext cx="14269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SB Ex. 3 p. 98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602093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 task: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AB:</a:t>
            </a:r>
          </a:p>
          <a:p>
            <a:pPr marL="0" indent="0">
              <a:buNone/>
            </a:pPr>
            <a:r>
              <a:rPr lang="en-US" dirty="0" smtClean="0"/>
              <a:t>Ex. 1 p. 77-78</a:t>
            </a:r>
            <a:r>
              <a:rPr lang="ru-RU" dirty="0" smtClean="0"/>
              <a:t> </a:t>
            </a:r>
            <a:r>
              <a:rPr lang="en-US" dirty="0" smtClean="0"/>
              <a:t>(</a:t>
            </a:r>
            <a:r>
              <a:rPr lang="ru-RU" dirty="0" smtClean="0"/>
              <a:t>составить описание картинки, используя </a:t>
            </a:r>
            <a:r>
              <a:rPr lang="en-US" dirty="0" smtClean="0"/>
              <a:t>Past Progressive).</a:t>
            </a:r>
          </a:p>
          <a:p>
            <a:pPr marL="0" indent="0">
              <a:buNone/>
            </a:pPr>
            <a:r>
              <a:rPr lang="en-US" dirty="0" smtClean="0"/>
              <a:t>Ex. 2 p. 77 (</a:t>
            </a:r>
            <a:r>
              <a:rPr lang="ru-RU" dirty="0" smtClean="0"/>
              <a:t>задать вопросы</a:t>
            </a:r>
            <a:r>
              <a:rPr lang="en-US" dirty="0" smtClean="0"/>
              <a:t>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444621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2708920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What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2060"/>
                </a:solidFill>
              </a:rPr>
              <a:t>Were </a:t>
            </a:r>
            <a:r>
              <a:rPr lang="en-US" dirty="0">
                <a:solidFill>
                  <a:srgbClr val="002060"/>
                </a:solidFill>
              </a:rPr>
              <a:t>Y</a:t>
            </a:r>
            <a:r>
              <a:rPr lang="en-US" dirty="0" smtClean="0">
                <a:solidFill>
                  <a:srgbClr val="002060"/>
                </a:solidFill>
              </a:rPr>
              <a:t>ou </a:t>
            </a:r>
            <a:r>
              <a:rPr lang="en-US" dirty="0">
                <a:solidFill>
                  <a:srgbClr val="002060"/>
                </a:solidFill>
              </a:rPr>
              <a:t>D</a:t>
            </a:r>
            <a:r>
              <a:rPr lang="en-US" dirty="0" smtClean="0">
                <a:solidFill>
                  <a:srgbClr val="002060"/>
                </a:solidFill>
              </a:rPr>
              <a:t>oing the Whole Day Yesterday</a:t>
            </a:r>
            <a:r>
              <a:rPr lang="en-US" dirty="0" smtClean="0"/>
              <a:t>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5282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2708920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What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2060"/>
                </a:solidFill>
              </a:rPr>
              <a:t>Were</a:t>
            </a:r>
            <a:r>
              <a:rPr lang="en-US" dirty="0" smtClean="0"/>
              <a:t> </a:t>
            </a:r>
            <a:r>
              <a:rPr lang="en-US" dirty="0">
                <a:solidFill>
                  <a:srgbClr val="FFC000"/>
                </a:solidFill>
              </a:rPr>
              <a:t>Y</a:t>
            </a:r>
            <a:r>
              <a:rPr lang="en-US" dirty="0" smtClean="0">
                <a:solidFill>
                  <a:srgbClr val="FFC000"/>
                </a:solidFill>
              </a:rPr>
              <a:t>ou</a:t>
            </a:r>
            <a:r>
              <a:rPr lang="en-US" dirty="0" smtClean="0"/>
              <a:t> </a:t>
            </a:r>
            <a:r>
              <a:rPr lang="en-US" dirty="0">
                <a:solidFill>
                  <a:srgbClr val="002060"/>
                </a:solidFill>
              </a:rPr>
              <a:t>D</a:t>
            </a:r>
            <a:r>
              <a:rPr lang="en-US" dirty="0" smtClean="0">
                <a:solidFill>
                  <a:srgbClr val="002060"/>
                </a:solidFill>
              </a:rPr>
              <a:t>oing the Whole Day Yesterday</a:t>
            </a:r>
            <a:r>
              <a:rPr lang="en-US" dirty="0" smtClean="0"/>
              <a:t>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14411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2708920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What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Were</a:t>
            </a:r>
            <a:r>
              <a:rPr lang="en-US" dirty="0" smtClean="0"/>
              <a:t> </a:t>
            </a:r>
            <a:r>
              <a:rPr lang="en-US" dirty="0">
                <a:solidFill>
                  <a:srgbClr val="FFC000"/>
                </a:solidFill>
              </a:rPr>
              <a:t>Y</a:t>
            </a:r>
            <a:r>
              <a:rPr lang="en-US" dirty="0" smtClean="0">
                <a:solidFill>
                  <a:srgbClr val="FFC000"/>
                </a:solidFill>
              </a:rPr>
              <a:t>ou</a:t>
            </a:r>
            <a:r>
              <a:rPr lang="en-US" dirty="0" smtClean="0"/>
              <a:t> </a:t>
            </a:r>
            <a:r>
              <a:rPr lang="en-US" dirty="0">
                <a:solidFill>
                  <a:srgbClr val="FF0000"/>
                </a:solidFill>
              </a:rPr>
              <a:t>D</a:t>
            </a:r>
            <a:r>
              <a:rPr lang="en-US" dirty="0" smtClean="0">
                <a:solidFill>
                  <a:srgbClr val="FF0000"/>
                </a:solidFill>
              </a:rPr>
              <a:t>oing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2060"/>
                </a:solidFill>
              </a:rPr>
              <a:t>the Whole Day Yesterday</a:t>
            </a:r>
            <a:r>
              <a:rPr lang="en-US" dirty="0" smtClean="0"/>
              <a:t>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05270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Translate. Find TIME MAKERS for </a:t>
            </a:r>
            <a:b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Past Progressive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3970784" cy="4997152"/>
          </a:xfrm>
        </p:spPr>
        <p:txBody>
          <a:bodyPr>
            <a:normAutofit/>
          </a:bodyPr>
          <a:lstStyle/>
          <a:p>
            <a:r>
              <a:rPr lang="en-US" b="1" dirty="0"/>
              <a:t>j</a:t>
            </a:r>
            <a:r>
              <a:rPr lang="en-US" b="1" dirty="0" smtClean="0"/>
              <a:t>ust</a:t>
            </a:r>
          </a:p>
          <a:p>
            <a:r>
              <a:rPr lang="en-US" b="1" dirty="0"/>
              <a:t>a</a:t>
            </a:r>
            <a:r>
              <a:rPr lang="en-US" b="1" dirty="0" smtClean="0"/>
              <a:t>lready</a:t>
            </a:r>
          </a:p>
          <a:p>
            <a:r>
              <a:rPr lang="en-US" b="1" dirty="0" smtClean="0"/>
              <a:t>at 5 o’clock</a:t>
            </a:r>
          </a:p>
          <a:p>
            <a:r>
              <a:rPr lang="en-US" b="1" dirty="0"/>
              <a:t>e</a:t>
            </a:r>
            <a:r>
              <a:rPr lang="en-US" b="1" dirty="0" smtClean="0"/>
              <a:t>ver</a:t>
            </a:r>
          </a:p>
          <a:p>
            <a:r>
              <a:rPr lang="en-US" b="1" dirty="0" smtClean="0"/>
              <a:t>now</a:t>
            </a:r>
          </a:p>
          <a:p>
            <a:r>
              <a:rPr lang="en-US" b="1" dirty="0" smtClean="0"/>
              <a:t>for 5 minutes</a:t>
            </a:r>
          </a:p>
          <a:p>
            <a:r>
              <a:rPr lang="en-US" b="1" dirty="0" smtClean="0"/>
              <a:t>during the evening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4716016" y="1593877"/>
            <a:ext cx="4176464" cy="48447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/>
              <a:t>yet</a:t>
            </a:r>
          </a:p>
          <a:p>
            <a:r>
              <a:rPr lang="en-US" b="1" dirty="0" smtClean="0"/>
              <a:t>Look!!!</a:t>
            </a:r>
            <a:endParaRPr lang="ru-RU" b="1" dirty="0" smtClean="0"/>
          </a:p>
          <a:p>
            <a:r>
              <a:rPr lang="en-US" b="1" dirty="0" smtClean="0"/>
              <a:t>all the summer</a:t>
            </a:r>
          </a:p>
          <a:p>
            <a:r>
              <a:rPr lang="en-US" b="1" dirty="0"/>
              <a:t>n</a:t>
            </a:r>
            <a:r>
              <a:rPr lang="en-US" b="1" dirty="0" smtClean="0"/>
              <a:t>ever</a:t>
            </a:r>
          </a:p>
          <a:p>
            <a:r>
              <a:rPr lang="en-US" b="1" dirty="0" smtClean="0"/>
              <a:t>from 5 pm to 6 pm</a:t>
            </a:r>
          </a:p>
          <a:p>
            <a:r>
              <a:rPr lang="en-US" b="1" dirty="0" smtClean="0"/>
              <a:t>while</a:t>
            </a:r>
          </a:p>
          <a:p>
            <a:r>
              <a:rPr lang="en-US" b="1" dirty="0"/>
              <a:t>a</a:t>
            </a:r>
            <a:r>
              <a:rPr lang="en-US" b="1" dirty="0" smtClean="0"/>
              <a:t>t the moment</a:t>
            </a:r>
          </a:p>
          <a:p>
            <a:r>
              <a:rPr lang="en-US" b="1" dirty="0" smtClean="0"/>
              <a:t>since</a:t>
            </a:r>
          </a:p>
          <a:p>
            <a:endParaRPr lang="en-US" b="1" dirty="0" smtClean="0"/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0472023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Translate. Find TIME MAKERS for </a:t>
            </a:r>
            <a:b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Past Progressive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680" y="1593876"/>
            <a:ext cx="4474840" cy="4997152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just – </a:t>
            </a:r>
            <a:r>
              <a:rPr lang="ru-RU" b="1" dirty="0" smtClean="0">
                <a:solidFill>
                  <a:srgbClr val="00B050"/>
                </a:solidFill>
              </a:rPr>
              <a:t>только что</a:t>
            </a:r>
            <a:endParaRPr lang="en-US" b="1" dirty="0" smtClean="0">
              <a:solidFill>
                <a:srgbClr val="00B050"/>
              </a:solidFill>
            </a:endParaRPr>
          </a:p>
          <a:p>
            <a:r>
              <a:rPr lang="en-US" b="1" dirty="0" smtClean="0"/>
              <a:t>already</a:t>
            </a:r>
            <a:r>
              <a:rPr lang="ru-RU" b="1" dirty="0" smtClean="0"/>
              <a:t> - </a:t>
            </a:r>
            <a:r>
              <a:rPr lang="ru-RU" b="1" dirty="0" smtClean="0">
                <a:solidFill>
                  <a:srgbClr val="00B050"/>
                </a:solidFill>
              </a:rPr>
              <a:t>уже</a:t>
            </a:r>
            <a:endParaRPr lang="en-US" b="1" dirty="0" smtClean="0">
              <a:solidFill>
                <a:srgbClr val="00B050"/>
              </a:solidFill>
            </a:endParaRPr>
          </a:p>
          <a:p>
            <a:r>
              <a:rPr lang="en-US" b="1" dirty="0" smtClean="0"/>
              <a:t>at 5 o’clock</a:t>
            </a:r>
            <a:r>
              <a:rPr lang="ru-RU" b="1" dirty="0" smtClean="0"/>
              <a:t> </a:t>
            </a:r>
            <a:r>
              <a:rPr lang="en-US" b="1" dirty="0" smtClean="0"/>
              <a:t>– </a:t>
            </a:r>
            <a:r>
              <a:rPr lang="ru-RU" b="1" dirty="0" smtClean="0">
                <a:solidFill>
                  <a:srgbClr val="00B050"/>
                </a:solidFill>
              </a:rPr>
              <a:t>в</a:t>
            </a:r>
            <a:r>
              <a:rPr lang="en-US" b="1" dirty="0" smtClean="0">
                <a:solidFill>
                  <a:srgbClr val="00B050"/>
                </a:solidFill>
              </a:rPr>
              <a:t> 5</a:t>
            </a:r>
            <a:r>
              <a:rPr lang="ru-RU" b="1" dirty="0" smtClean="0">
                <a:solidFill>
                  <a:srgbClr val="00B050"/>
                </a:solidFill>
              </a:rPr>
              <a:t> часов</a:t>
            </a:r>
            <a:endParaRPr lang="en-US" b="1" dirty="0" smtClean="0">
              <a:solidFill>
                <a:srgbClr val="00B050"/>
              </a:solidFill>
            </a:endParaRPr>
          </a:p>
          <a:p>
            <a:r>
              <a:rPr lang="en-US" b="1" dirty="0" smtClean="0"/>
              <a:t>ever</a:t>
            </a:r>
            <a:r>
              <a:rPr lang="ru-RU" b="1" dirty="0" smtClean="0"/>
              <a:t> – </a:t>
            </a:r>
            <a:r>
              <a:rPr lang="ru-RU" b="1" dirty="0" smtClean="0">
                <a:solidFill>
                  <a:srgbClr val="00B050"/>
                </a:solidFill>
              </a:rPr>
              <a:t>когда-либо</a:t>
            </a:r>
            <a:endParaRPr lang="en-US" b="1" dirty="0" smtClean="0">
              <a:solidFill>
                <a:srgbClr val="00B050"/>
              </a:solidFill>
            </a:endParaRPr>
          </a:p>
          <a:p>
            <a:r>
              <a:rPr lang="en-US" b="1" dirty="0" smtClean="0"/>
              <a:t>now</a:t>
            </a:r>
            <a:r>
              <a:rPr lang="ru-RU" b="1" dirty="0" smtClean="0"/>
              <a:t> - </a:t>
            </a:r>
            <a:r>
              <a:rPr lang="ru-RU" b="1" dirty="0" smtClean="0">
                <a:solidFill>
                  <a:srgbClr val="00B050"/>
                </a:solidFill>
              </a:rPr>
              <a:t>сейчас</a:t>
            </a:r>
            <a:endParaRPr lang="en-US" b="1" dirty="0" smtClean="0">
              <a:solidFill>
                <a:srgbClr val="00B050"/>
              </a:solidFill>
            </a:endParaRPr>
          </a:p>
          <a:p>
            <a:r>
              <a:rPr lang="en-US" b="1" dirty="0" smtClean="0"/>
              <a:t>for 5 minutes</a:t>
            </a:r>
            <a:r>
              <a:rPr lang="ru-RU" b="1" dirty="0" smtClean="0"/>
              <a:t> – </a:t>
            </a:r>
            <a:r>
              <a:rPr lang="ru-RU" b="1" dirty="0" smtClean="0">
                <a:solidFill>
                  <a:srgbClr val="00B050"/>
                </a:solidFill>
              </a:rPr>
              <a:t>в течение 5 минут</a:t>
            </a:r>
            <a:endParaRPr lang="en-US" b="1" dirty="0" smtClean="0">
              <a:solidFill>
                <a:srgbClr val="00B050"/>
              </a:solidFill>
            </a:endParaRPr>
          </a:p>
          <a:p>
            <a:r>
              <a:rPr lang="en-US" b="1" dirty="0" smtClean="0"/>
              <a:t>during the evening</a:t>
            </a:r>
            <a:r>
              <a:rPr lang="ru-RU" b="1" dirty="0" smtClean="0"/>
              <a:t> – </a:t>
            </a:r>
            <a:r>
              <a:rPr lang="ru-RU" b="1" dirty="0" smtClean="0">
                <a:solidFill>
                  <a:srgbClr val="00B050"/>
                </a:solidFill>
              </a:rPr>
              <a:t>в течение всего вечера</a:t>
            </a:r>
            <a:endParaRPr lang="en-US" b="1" dirty="0" smtClean="0">
              <a:solidFill>
                <a:srgbClr val="00B050"/>
              </a:solidFill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4611056" y="1593876"/>
            <a:ext cx="4536504" cy="526412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/>
              <a:t>yet</a:t>
            </a:r>
            <a:r>
              <a:rPr lang="ru-RU" b="1" dirty="0" smtClean="0"/>
              <a:t> – </a:t>
            </a:r>
            <a:r>
              <a:rPr lang="ru-RU" b="1" dirty="0" smtClean="0">
                <a:solidFill>
                  <a:srgbClr val="00B050"/>
                </a:solidFill>
              </a:rPr>
              <a:t>уже</a:t>
            </a:r>
          </a:p>
          <a:p>
            <a:r>
              <a:rPr lang="en-US" b="1" dirty="0" smtClean="0"/>
              <a:t>Look!!! – </a:t>
            </a:r>
            <a:r>
              <a:rPr lang="ru-RU" b="1" dirty="0" smtClean="0">
                <a:solidFill>
                  <a:srgbClr val="00B050"/>
                </a:solidFill>
              </a:rPr>
              <a:t>смотри!</a:t>
            </a:r>
          </a:p>
          <a:p>
            <a:r>
              <a:rPr lang="en-US" b="1" dirty="0"/>
              <a:t>a</a:t>
            </a:r>
            <a:r>
              <a:rPr lang="en-US" b="1" dirty="0" smtClean="0"/>
              <a:t>ll the summer – </a:t>
            </a:r>
            <a:r>
              <a:rPr lang="ru-RU" b="1" dirty="0" smtClean="0">
                <a:solidFill>
                  <a:srgbClr val="00B050"/>
                </a:solidFill>
              </a:rPr>
              <a:t>все лето</a:t>
            </a:r>
            <a:endParaRPr lang="en-US" b="1" dirty="0" smtClean="0">
              <a:solidFill>
                <a:srgbClr val="00B050"/>
              </a:solidFill>
            </a:endParaRPr>
          </a:p>
          <a:p>
            <a:r>
              <a:rPr lang="en-US" b="1" dirty="0" smtClean="0"/>
              <a:t>Never</a:t>
            </a:r>
            <a:r>
              <a:rPr lang="ru-RU" b="1" dirty="0" smtClean="0"/>
              <a:t> - </a:t>
            </a:r>
            <a:r>
              <a:rPr lang="ru-RU" b="1" dirty="0" smtClean="0">
                <a:solidFill>
                  <a:srgbClr val="00B050"/>
                </a:solidFill>
              </a:rPr>
              <a:t>никогда</a:t>
            </a:r>
            <a:endParaRPr lang="en-US" b="1" dirty="0" smtClean="0">
              <a:solidFill>
                <a:srgbClr val="00B050"/>
              </a:solidFill>
            </a:endParaRPr>
          </a:p>
          <a:p>
            <a:r>
              <a:rPr lang="en-US" b="1" dirty="0" smtClean="0"/>
              <a:t>from 5 pm to 6 pm</a:t>
            </a:r>
            <a:r>
              <a:rPr lang="ru-RU" b="1" dirty="0" smtClean="0"/>
              <a:t> – </a:t>
            </a:r>
            <a:r>
              <a:rPr lang="ru-RU" b="1" dirty="0" smtClean="0">
                <a:solidFill>
                  <a:srgbClr val="00B050"/>
                </a:solidFill>
              </a:rPr>
              <a:t>с 5 вечера до 6</a:t>
            </a:r>
            <a:endParaRPr lang="en-US" b="1" dirty="0" smtClean="0">
              <a:solidFill>
                <a:srgbClr val="00B050"/>
              </a:solidFill>
            </a:endParaRPr>
          </a:p>
          <a:p>
            <a:r>
              <a:rPr lang="en-US" b="1" dirty="0" smtClean="0"/>
              <a:t>while</a:t>
            </a:r>
            <a:r>
              <a:rPr lang="ru-RU" b="1" dirty="0" smtClean="0"/>
              <a:t> – </a:t>
            </a:r>
            <a:r>
              <a:rPr lang="ru-RU" b="1" dirty="0" smtClean="0">
                <a:solidFill>
                  <a:srgbClr val="00B050"/>
                </a:solidFill>
              </a:rPr>
              <a:t>в то время как</a:t>
            </a:r>
            <a:endParaRPr lang="en-US" b="1" dirty="0" smtClean="0">
              <a:solidFill>
                <a:srgbClr val="00B050"/>
              </a:solidFill>
            </a:endParaRPr>
          </a:p>
          <a:p>
            <a:r>
              <a:rPr lang="en-US" b="1" dirty="0"/>
              <a:t>a</a:t>
            </a:r>
            <a:r>
              <a:rPr lang="en-US" b="1" dirty="0" smtClean="0"/>
              <a:t>t the moment </a:t>
            </a:r>
            <a:r>
              <a:rPr lang="en-US" sz="3500" b="1" dirty="0" smtClean="0"/>
              <a:t>– </a:t>
            </a:r>
            <a:r>
              <a:rPr lang="ru-RU" sz="3500" b="1" dirty="0" smtClean="0">
                <a:solidFill>
                  <a:srgbClr val="00B050"/>
                </a:solidFill>
              </a:rPr>
              <a:t>в момент</a:t>
            </a:r>
            <a:endParaRPr lang="en-US" sz="3500" b="1" dirty="0" smtClean="0">
              <a:solidFill>
                <a:srgbClr val="00B050"/>
              </a:solidFill>
            </a:endParaRPr>
          </a:p>
          <a:p>
            <a:r>
              <a:rPr lang="en-US" b="1" dirty="0" smtClean="0"/>
              <a:t>Since</a:t>
            </a:r>
            <a:r>
              <a:rPr lang="ru-RU" b="1" dirty="0" smtClean="0"/>
              <a:t> - </a:t>
            </a:r>
            <a:r>
              <a:rPr lang="ru-RU" b="1" dirty="0" smtClean="0">
                <a:solidFill>
                  <a:srgbClr val="00B050"/>
                </a:solidFill>
              </a:rPr>
              <a:t>с</a:t>
            </a:r>
            <a:endParaRPr lang="en-US" b="1" dirty="0" smtClean="0">
              <a:solidFill>
                <a:srgbClr val="00B050"/>
              </a:solidFill>
            </a:endParaRPr>
          </a:p>
          <a:p>
            <a:endParaRPr lang="en-US" b="1" dirty="0" smtClean="0"/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0914702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Translate. Find TIME MAKERS for </a:t>
            </a:r>
            <a:b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Past Progressive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680" y="1593876"/>
            <a:ext cx="4474840" cy="4997152"/>
          </a:xfrm>
        </p:spPr>
        <p:txBody>
          <a:bodyPr>
            <a:normAutofit lnSpcReduction="10000"/>
          </a:bodyPr>
          <a:lstStyle/>
          <a:p>
            <a:r>
              <a:rPr lang="en-US" b="1" dirty="0" smtClean="0">
                <a:solidFill>
                  <a:schemeClr val="bg1">
                    <a:lumMod val="75000"/>
                  </a:schemeClr>
                </a:solidFill>
              </a:rPr>
              <a:t>just – </a:t>
            </a:r>
            <a:r>
              <a:rPr lang="ru-RU" b="1" dirty="0" smtClean="0">
                <a:solidFill>
                  <a:schemeClr val="bg1">
                    <a:lumMod val="75000"/>
                  </a:schemeClr>
                </a:solidFill>
              </a:rPr>
              <a:t>только что</a:t>
            </a:r>
            <a:endParaRPr lang="en-US" b="1" dirty="0" smtClean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US" b="1" dirty="0" smtClean="0">
                <a:solidFill>
                  <a:schemeClr val="bg1">
                    <a:lumMod val="75000"/>
                  </a:schemeClr>
                </a:solidFill>
              </a:rPr>
              <a:t>already</a:t>
            </a:r>
            <a:r>
              <a:rPr lang="ru-RU" b="1" dirty="0" smtClean="0">
                <a:solidFill>
                  <a:schemeClr val="bg1">
                    <a:lumMod val="75000"/>
                  </a:schemeClr>
                </a:solidFill>
              </a:rPr>
              <a:t> - уже</a:t>
            </a:r>
            <a:endParaRPr lang="en-US" b="1" dirty="0" smtClean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US" b="1" dirty="0" smtClean="0">
                <a:solidFill>
                  <a:srgbClr val="FF0000"/>
                </a:solidFill>
              </a:rPr>
              <a:t>at 5 o’clock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en-US" b="1" dirty="0" smtClean="0"/>
              <a:t>– </a:t>
            </a:r>
            <a:r>
              <a:rPr lang="ru-RU" b="1" dirty="0" smtClean="0">
                <a:solidFill>
                  <a:srgbClr val="00B050"/>
                </a:solidFill>
              </a:rPr>
              <a:t>в</a:t>
            </a:r>
            <a:r>
              <a:rPr lang="en-US" b="1" dirty="0" smtClean="0">
                <a:solidFill>
                  <a:srgbClr val="00B050"/>
                </a:solidFill>
              </a:rPr>
              <a:t> 5</a:t>
            </a:r>
            <a:r>
              <a:rPr lang="ru-RU" b="1" dirty="0" smtClean="0">
                <a:solidFill>
                  <a:srgbClr val="00B050"/>
                </a:solidFill>
              </a:rPr>
              <a:t> часов</a:t>
            </a:r>
            <a:endParaRPr lang="en-US" b="1" dirty="0" smtClean="0">
              <a:solidFill>
                <a:srgbClr val="00B050"/>
              </a:solidFill>
            </a:endParaRPr>
          </a:p>
          <a:p>
            <a:r>
              <a:rPr lang="en-US" b="1" dirty="0" smtClean="0">
                <a:solidFill>
                  <a:schemeClr val="bg1">
                    <a:lumMod val="75000"/>
                  </a:schemeClr>
                </a:solidFill>
              </a:rPr>
              <a:t>ever</a:t>
            </a:r>
            <a:r>
              <a:rPr lang="ru-RU" b="1" dirty="0" smtClean="0">
                <a:solidFill>
                  <a:schemeClr val="bg1">
                    <a:lumMod val="75000"/>
                  </a:schemeClr>
                </a:solidFill>
              </a:rPr>
              <a:t> – когда-либо</a:t>
            </a:r>
            <a:endParaRPr lang="en-US" b="1" dirty="0" smtClean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US" b="1" dirty="0" smtClean="0">
                <a:solidFill>
                  <a:schemeClr val="bg1">
                    <a:lumMod val="75000"/>
                  </a:schemeClr>
                </a:solidFill>
              </a:rPr>
              <a:t>now</a:t>
            </a:r>
            <a:r>
              <a:rPr lang="ru-RU" b="1" dirty="0" smtClean="0">
                <a:solidFill>
                  <a:schemeClr val="bg1">
                    <a:lumMod val="75000"/>
                  </a:schemeClr>
                </a:solidFill>
              </a:rPr>
              <a:t> - сейчас</a:t>
            </a:r>
            <a:endParaRPr lang="en-US" b="1" dirty="0" smtClean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US" b="1" dirty="0" smtClean="0">
                <a:solidFill>
                  <a:srgbClr val="FF0000"/>
                </a:solidFill>
              </a:rPr>
              <a:t>for 5 minutes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smtClean="0"/>
              <a:t>– </a:t>
            </a:r>
            <a:r>
              <a:rPr lang="ru-RU" b="1" dirty="0" smtClean="0">
                <a:solidFill>
                  <a:srgbClr val="00B050"/>
                </a:solidFill>
              </a:rPr>
              <a:t>в течение 5 минут</a:t>
            </a:r>
            <a:endParaRPr lang="en-US" b="1" dirty="0" smtClean="0">
              <a:solidFill>
                <a:srgbClr val="00B050"/>
              </a:solidFill>
            </a:endParaRPr>
          </a:p>
          <a:p>
            <a:r>
              <a:rPr lang="en-US" b="1" dirty="0" smtClean="0">
                <a:solidFill>
                  <a:srgbClr val="FF0000"/>
                </a:solidFill>
              </a:rPr>
              <a:t>during the evening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smtClean="0"/>
              <a:t>– </a:t>
            </a:r>
            <a:r>
              <a:rPr lang="ru-RU" b="1" dirty="0" smtClean="0">
                <a:solidFill>
                  <a:srgbClr val="00B050"/>
                </a:solidFill>
              </a:rPr>
              <a:t>в течение всего вечера</a:t>
            </a:r>
            <a:endParaRPr lang="en-US" b="1" dirty="0" smtClean="0">
              <a:solidFill>
                <a:srgbClr val="00B050"/>
              </a:solidFill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4611056" y="1593876"/>
            <a:ext cx="4536504" cy="526412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>
                <a:solidFill>
                  <a:schemeClr val="bg1">
                    <a:lumMod val="75000"/>
                  </a:schemeClr>
                </a:solidFill>
              </a:rPr>
              <a:t>yet</a:t>
            </a:r>
            <a:r>
              <a:rPr lang="ru-RU" b="1" dirty="0" smtClean="0">
                <a:solidFill>
                  <a:schemeClr val="bg1">
                    <a:lumMod val="75000"/>
                  </a:schemeClr>
                </a:solidFill>
              </a:rPr>
              <a:t> – уже</a:t>
            </a:r>
          </a:p>
          <a:p>
            <a:r>
              <a:rPr lang="en-US" b="1" dirty="0" smtClean="0">
                <a:solidFill>
                  <a:schemeClr val="bg1">
                    <a:lumMod val="75000"/>
                  </a:schemeClr>
                </a:solidFill>
              </a:rPr>
              <a:t>Look!!! – </a:t>
            </a:r>
            <a:r>
              <a:rPr lang="ru-RU" b="1" dirty="0" smtClean="0">
                <a:solidFill>
                  <a:schemeClr val="bg1">
                    <a:lumMod val="75000"/>
                  </a:schemeClr>
                </a:solidFill>
              </a:rPr>
              <a:t>смотри!</a:t>
            </a:r>
          </a:p>
          <a:p>
            <a:r>
              <a:rPr lang="en-US" b="1" dirty="0">
                <a:solidFill>
                  <a:srgbClr val="FF0000"/>
                </a:solidFill>
              </a:rPr>
              <a:t>a</a:t>
            </a:r>
            <a:r>
              <a:rPr lang="en-US" b="1" dirty="0" smtClean="0">
                <a:solidFill>
                  <a:srgbClr val="FF0000"/>
                </a:solidFill>
              </a:rPr>
              <a:t>ll the summer </a:t>
            </a:r>
            <a:r>
              <a:rPr lang="en-US" b="1" dirty="0" smtClean="0"/>
              <a:t>– </a:t>
            </a:r>
            <a:r>
              <a:rPr lang="ru-RU" b="1" dirty="0" smtClean="0">
                <a:solidFill>
                  <a:srgbClr val="00B050"/>
                </a:solidFill>
              </a:rPr>
              <a:t>все лето</a:t>
            </a:r>
            <a:endParaRPr lang="en-US" b="1" dirty="0" smtClean="0">
              <a:solidFill>
                <a:srgbClr val="00B050"/>
              </a:solidFill>
            </a:endParaRPr>
          </a:p>
          <a:p>
            <a:r>
              <a:rPr lang="en-US" b="1" dirty="0" smtClean="0">
                <a:solidFill>
                  <a:schemeClr val="bg1">
                    <a:lumMod val="75000"/>
                  </a:schemeClr>
                </a:solidFill>
              </a:rPr>
              <a:t>Never</a:t>
            </a:r>
            <a:r>
              <a:rPr lang="ru-RU" b="1" dirty="0" smtClean="0">
                <a:solidFill>
                  <a:schemeClr val="bg1">
                    <a:lumMod val="75000"/>
                  </a:schemeClr>
                </a:solidFill>
              </a:rPr>
              <a:t> - никогда</a:t>
            </a:r>
            <a:endParaRPr lang="en-US" b="1" dirty="0" smtClean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US" b="1" dirty="0" smtClean="0">
                <a:solidFill>
                  <a:srgbClr val="FF0000"/>
                </a:solidFill>
              </a:rPr>
              <a:t>from 5 pm to 6 pm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smtClean="0"/>
              <a:t>– </a:t>
            </a:r>
            <a:r>
              <a:rPr lang="ru-RU" b="1" dirty="0" smtClean="0">
                <a:solidFill>
                  <a:srgbClr val="00B050"/>
                </a:solidFill>
              </a:rPr>
              <a:t>с 5 вечера до 6</a:t>
            </a:r>
            <a:endParaRPr lang="en-US" b="1" dirty="0" smtClean="0">
              <a:solidFill>
                <a:srgbClr val="00B050"/>
              </a:solidFill>
            </a:endParaRPr>
          </a:p>
          <a:p>
            <a:r>
              <a:rPr lang="en-US" b="1" dirty="0" smtClean="0">
                <a:solidFill>
                  <a:srgbClr val="FF0000"/>
                </a:solidFill>
              </a:rPr>
              <a:t>while</a:t>
            </a:r>
            <a:r>
              <a:rPr lang="ru-RU" b="1" dirty="0" smtClean="0"/>
              <a:t> – </a:t>
            </a:r>
            <a:r>
              <a:rPr lang="ru-RU" b="1" dirty="0" smtClean="0">
                <a:solidFill>
                  <a:srgbClr val="00B050"/>
                </a:solidFill>
              </a:rPr>
              <a:t>в то время как</a:t>
            </a:r>
            <a:endParaRPr lang="en-US" b="1" dirty="0" smtClean="0">
              <a:solidFill>
                <a:srgbClr val="00B050"/>
              </a:solidFill>
            </a:endParaRPr>
          </a:p>
          <a:p>
            <a:r>
              <a:rPr lang="en-US" b="1" dirty="0">
                <a:solidFill>
                  <a:srgbClr val="FF0000"/>
                </a:solidFill>
              </a:rPr>
              <a:t>a</a:t>
            </a:r>
            <a:r>
              <a:rPr lang="en-US" b="1" dirty="0" smtClean="0">
                <a:solidFill>
                  <a:srgbClr val="FF0000"/>
                </a:solidFill>
              </a:rPr>
              <a:t>t the moment </a:t>
            </a:r>
            <a:r>
              <a:rPr lang="en-US" sz="3500" b="1" dirty="0" smtClean="0"/>
              <a:t>– </a:t>
            </a:r>
            <a:r>
              <a:rPr lang="ru-RU" sz="3500" b="1" dirty="0" smtClean="0">
                <a:solidFill>
                  <a:srgbClr val="00B050"/>
                </a:solidFill>
              </a:rPr>
              <a:t>в момент</a:t>
            </a:r>
            <a:endParaRPr lang="en-US" sz="3500" b="1" dirty="0" smtClean="0">
              <a:solidFill>
                <a:srgbClr val="00B050"/>
              </a:solidFill>
            </a:endParaRPr>
          </a:p>
          <a:p>
            <a:r>
              <a:rPr lang="en-US" b="1" dirty="0" smtClean="0">
                <a:solidFill>
                  <a:schemeClr val="bg1">
                    <a:lumMod val="75000"/>
                  </a:schemeClr>
                </a:solidFill>
              </a:rPr>
              <a:t>Since</a:t>
            </a:r>
            <a:r>
              <a:rPr lang="ru-RU" b="1" dirty="0" smtClean="0">
                <a:solidFill>
                  <a:schemeClr val="bg1">
                    <a:lumMod val="75000"/>
                  </a:schemeClr>
                </a:solidFill>
              </a:rPr>
              <a:t> - с</a:t>
            </a:r>
            <a:endParaRPr lang="en-US" b="1" dirty="0" smtClean="0">
              <a:solidFill>
                <a:schemeClr val="bg1">
                  <a:lumMod val="75000"/>
                </a:schemeClr>
              </a:solidFill>
            </a:endParaRPr>
          </a:p>
          <a:p>
            <a:endParaRPr lang="en-US" b="1" dirty="0" smtClean="0"/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8310467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The French children spent the whole day in school. What did they do?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2386608" cy="355699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6600" dirty="0" smtClean="0">
                <a:solidFill>
                  <a:srgbClr val="FF0000"/>
                </a:solidFill>
              </a:rPr>
              <a:t>watch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302066" y="1844824"/>
            <a:ext cx="18002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600" dirty="0" smtClean="0">
                <a:solidFill>
                  <a:srgbClr val="002060"/>
                </a:solidFill>
              </a:rPr>
              <a:t>go</a:t>
            </a:r>
            <a:endParaRPr lang="ru-RU" sz="6600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699792" y="4797152"/>
            <a:ext cx="1815049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600" dirty="0" smtClean="0">
                <a:solidFill>
                  <a:srgbClr val="00B0F0"/>
                </a:solidFill>
              </a:rPr>
              <a:t>have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548734" y="3076510"/>
            <a:ext cx="2035173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600" dirty="0" smtClean="0">
                <a:solidFill>
                  <a:srgbClr val="00B050"/>
                </a:solidFill>
              </a:rPr>
              <a:t>listen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923928" y="2060848"/>
            <a:ext cx="1575757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600" dirty="0" smtClean="0"/>
              <a:t>eat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659948" y="4653136"/>
            <a:ext cx="1442318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600" dirty="0" smtClean="0">
                <a:solidFill>
                  <a:srgbClr val="FFC000"/>
                </a:solidFill>
              </a:rPr>
              <a:t>talk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7380312" y="6237312"/>
            <a:ext cx="14269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SB Ex. 2 p. 98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633444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80928"/>
            <a:ext cx="8229600" cy="3744416"/>
          </a:xfrm>
        </p:spPr>
        <p:txBody>
          <a:bodyPr>
            <a:noAutofit/>
          </a:bodyPr>
          <a:lstStyle/>
          <a:p>
            <a:r>
              <a:rPr lang="en-US" sz="6600" dirty="0" smtClean="0"/>
              <a:t>They </a:t>
            </a:r>
            <a:r>
              <a:rPr lang="en-US" sz="6600" dirty="0" smtClean="0"/>
              <a:t>___________ </a:t>
            </a:r>
            <a:r>
              <a:rPr lang="en-US" sz="6600" dirty="0" smtClean="0"/>
              <a:t>English for hour and a half.</a:t>
            </a:r>
            <a:endParaRPr lang="ru-RU" sz="6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3542794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596336" y="6464552"/>
            <a:ext cx="14269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SB Ex. 2 p. 98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75884" y="5960313"/>
            <a:ext cx="825655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/>
              <a:t>w</a:t>
            </a:r>
            <a:r>
              <a:rPr lang="en-US" sz="3600" dirty="0" smtClean="0"/>
              <a:t>atch	listen	have		eat	go	talk</a:t>
            </a:r>
            <a:endParaRPr lang="ru-RU" sz="3600" dirty="0"/>
          </a:p>
        </p:txBody>
      </p:sp>
      <p:sp>
        <p:nvSpPr>
          <p:cNvPr id="3" name="AutoShape 2" descr="https://static.xukcamps.com/images/741-4034910-dsc0117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696"/>
          <a:stretch/>
        </p:blipFill>
        <p:spPr bwMode="auto">
          <a:xfrm>
            <a:off x="4139952" y="160338"/>
            <a:ext cx="4680520" cy="2994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7983180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331</TotalTime>
  <Words>443</Words>
  <Application>Microsoft Office PowerPoint</Application>
  <PresentationFormat>Экран (4:3)</PresentationFormat>
  <Paragraphs>88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What Were You Doing the Whole Day Yesterday?</vt:lpstr>
      <vt:lpstr>What Were You Doing the Whole Day Yesterday?</vt:lpstr>
      <vt:lpstr>What Were You Doing the Whole Day Yesterday?</vt:lpstr>
      <vt:lpstr>What Were You Doing the Whole Day Yesterday?</vt:lpstr>
      <vt:lpstr>Translate. Find TIME MAKERS for  Past Progressive</vt:lpstr>
      <vt:lpstr>Translate. Find TIME MAKERS for  Past Progressive</vt:lpstr>
      <vt:lpstr>Translate. Find TIME MAKERS for  Past Progressive</vt:lpstr>
      <vt:lpstr>The French children spent the whole day in school. What did they do?</vt:lpstr>
      <vt:lpstr>They ___________ English for hour and a half.</vt:lpstr>
      <vt:lpstr>They ___________ film about Vikings from 11.15 to 12.00.</vt:lpstr>
      <vt:lpstr>They ___________ traditional English meals at the ____ time.</vt:lpstr>
      <vt:lpstr>They ___________ to English folk songs during the ____ lesson.</vt:lpstr>
      <vt:lpstr>At ___ they ________ to the library.</vt:lpstr>
      <vt:lpstr>They ________ to the famous English writer for half an hour.</vt:lpstr>
      <vt:lpstr>Write down 5 questions and ask in pairs.</vt:lpstr>
      <vt:lpstr>Home task: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Were You Doing the Whole Day Yesterday?</dc:title>
  <dc:creator>*</dc:creator>
  <cp:lastModifiedBy>*</cp:lastModifiedBy>
  <cp:revision>10</cp:revision>
  <dcterms:created xsi:type="dcterms:W3CDTF">2017-02-12T14:09:05Z</dcterms:created>
  <dcterms:modified xsi:type="dcterms:W3CDTF">2017-02-12T19:43:49Z</dcterms:modified>
</cp:coreProperties>
</file>