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66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64ECD-0FCA-4C94-A587-5DCDEA6CB0BC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A6D903-3799-4D42-989A-B8358D26C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772816"/>
            <a:ext cx="6172200" cy="14569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«Доброе слово»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284984"/>
            <a:ext cx="6172200" cy="65792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активному занятию с родителями младшей группы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5301208"/>
            <a:ext cx="457200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700" b="1" dirty="0" smtClean="0">
                <a:solidFill>
                  <a:srgbClr val="575F6D"/>
                </a:solidFill>
              </a:rPr>
              <a:t>Воспитатель </a:t>
            </a:r>
            <a:r>
              <a:rPr lang="ru-RU" sz="1700" b="1" dirty="0" err="1" smtClean="0">
                <a:solidFill>
                  <a:srgbClr val="575F6D"/>
                </a:solidFill>
              </a:rPr>
              <a:t>Дебирова</a:t>
            </a:r>
            <a:r>
              <a:rPr lang="ru-RU" sz="1700" b="1" dirty="0" smtClean="0">
                <a:solidFill>
                  <a:srgbClr val="575F6D"/>
                </a:solidFill>
              </a:rPr>
              <a:t> М. Т. </a:t>
            </a: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700" b="1" dirty="0" smtClean="0">
                <a:solidFill>
                  <a:srgbClr val="575F6D"/>
                </a:solidFill>
              </a:rPr>
              <a:t>МБДОУ «Детский сад №1 </a:t>
            </a: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700" b="1" dirty="0" smtClean="0">
                <a:solidFill>
                  <a:srgbClr val="575F6D"/>
                </a:solidFill>
              </a:rPr>
              <a:t>«Рябинка» г. Нефтеюганска</a:t>
            </a: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sz="1700" b="1" dirty="0">
              <a:solidFill>
                <a:srgbClr val="575F6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620688"/>
            <a:ext cx="2602632" cy="50405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B0F0"/>
                </a:solidFill>
              </a:rPr>
              <a:t>Задушевное слово</a:t>
            </a:r>
            <a:endParaRPr lang="ru-RU" sz="1800" b="1" dirty="0">
              <a:solidFill>
                <a:srgbClr val="00B0F0"/>
              </a:solidFill>
            </a:endParaRPr>
          </a:p>
        </p:txBody>
      </p:sp>
      <p:pic>
        <p:nvPicPr>
          <p:cNvPr id="4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74724" r="49797"/>
          <a:stretch>
            <a:fillRect/>
          </a:stretch>
        </p:blipFill>
        <p:spPr bwMode="auto">
          <a:xfrm>
            <a:off x="467544" y="5229200"/>
            <a:ext cx="2736304" cy="1339652"/>
          </a:xfrm>
          <a:prstGeom prst="rect">
            <a:avLst/>
          </a:prstGeom>
          <a:noFill/>
        </p:spPr>
      </p:pic>
      <p:pic>
        <p:nvPicPr>
          <p:cNvPr id="5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52986" r="49797" b="25276"/>
          <a:stretch>
            <a:fillRect/>
          </a:stretch>
        </p:blipFill>
        <p:spPr bwMode="auto">
          <a:xfrm>
            <a:off x="467544" y="4077072"/>
            <a:ext cx="2736304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</a:rPr>
              <a:t>Благодарное слово</a:t>
            </a:r>
            <a:endParaRPr lang="ru-RU" sz="1800" b="1" dirty="0">
              <a:solidFill>
                <a:srgbClr val="00B05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467544" y="4077072"/>
            <a:ext cx="2736304" cy="2491780"/>
            <a:chOff x="467544" y="4077072"/>
            <a:chExt cx="2736304" cy="2491780"/>
          </a:xfrm>
        </p:grpSpPr>
        <p:pic>
          <p:nvPicPr>
            <p:cNvPr id="4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t="74724" r="49797"/>
            <a:stretch>
              <a:fillRect/>
            </a:stretch>
          </p:blipFill>
          <p:spPr bwMode="auto">
            <a:xfrm>
              <a:off x="467544" y="5229200"/>
              <a:ext cx="2736304" cy="1339652"/>
            </a:xfrm>
            <a:prstGeom prst="rect">
              <a:avLst/>
            </a:prstGeom>
            <a:noFill/>
          </p:spPr>
        </p:pic>
        <p:pic>
          <p:nvPicPr>
            <p:cNvPr id="6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t="52986" r="49797" b="25276"/>
            <a:stretch>
              <a:fillRect/>
            </a:stretch>
          </p:blipFill>
          <p:spPr bwMode="auto">
            <a:xfrm>
              <a:off x="467544" y="4077072"/>
              <a:ext cx="2736304" cy="1152128"/>
            </a:xfrm>
            <a:prstGeom prst="rect">
              <a:avLst/>
            </a:prstGeom>
            <a:noFill/>
          </p:spPr>
        </p:pic>
      </p:grpSp>
      <p:pic>
        <p:nvPicPr>
          <p:cNvPr id="7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28529" r="49797" b="47015"/>
          <a:stretch>
            <a:fillRect/>
          </a:stretch>
        </p:blipFill>
        <p:spPr bwMode="auto">
          <a:xfrm>
            <a:off x="467544" y="2780928"/>
            <a:ext cx="273630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92D050"/>
                </a:solidFill>
              </a:rPr>
              <a:t>Молитвенное слово</a:t>
            </a:r>
            <a:endParaRPr lang="ru-RU" sz="1800" b="1" dirty="0">
              <a:solidFill>
                <a:srgbClr val="92D050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67544" y="2780928"/>
            <a:ext cx="2736304" cy="3787924"/>
            <a:chOff x="467544" y="2780928"/>
            <a:chExt cx="2736304" cy="3787924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67544" y="4077072"/>
              <a:ext cx="2736304" cy="2491780"/>
              <a:chOff x="467544" y="4077072"/>
              <a:chExt cx="2736304" cy="2491780"/>
            </a:xfrm>
          </p:grpSpPr>
          <p:pic>
            <p:nvPicPr>
              <p:cNvPr id="6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74724" r="49797"/>
              <a:stretch>
                <a:fillRect/>
              </a:stretch>
            </p:blipFill>
            <p:spPr bwMode="auto">
              <a:xfrm>
                <a:off x="467544" y="5229200"/>
                <a:ext cx="2736304" cy="1339652"/>
              </a:xfrm>
              <a:prstGeom prst="rect">
                <a:avLst/>
              </a:prstGeom>
              <a:noFill/>
            </p:spPr>
          </p:pic>
          <p:pic>
            <p:nvPicPr>
              <p:cNvPr id="7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52986" r="49797" b="25276"/>
              <a:stretch>
                <a:fillRect/>
              </a:stretch>
            </p:blipFill>
            <p:spPr bwMode="auto">
              <a:xfrm>
                <a:off x="467544" y="4077072"/>
                <a:ext cx="2736304" cy="1152128"/>
              </a:xfrm>
              <a:prstGeom prst="rect">
                <a:avLst/>
              </a:prstGeom>
              <a:noFill/>
            </p:spPr>
          </p:pic>
        </p:grpSp>
        <p:pic>
          <p:nvPicPr>
            <p:cNvPr id="8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t="28529" r="49797" b="47015"/>
            <a:stretch>
              <a:fillRect/>
            </a:stretch>
          </p:blipFill>
          <p:spPr bwMode="auto">
            <a:xfrm>
              <a:off x="467544" y="2780928"/>
              <a:ext cx="2736304" cy="1296144"/>
            </a:xfrm>
            <a:prstGeom prst="rect">
              <a:avLst/>
            </a:prstGeom>
            <a:noFill/>
          </p:spPr>
        </p:pic>
      </p:grpSp>
      <p:pic>
        <p:nvPicPr>
          <p:cNvPr id="9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-1" r="49797" b="71469"/>
          <a:stretch>
            <a:fillRect/>
          </a:stretch>
        </p:blipFill>
        <p:spPr bwMode="auto">
          <a:xfrm>
            <a:off x="467544" y="1268760"/>
            <a:ext cx="273630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Правдивое слово</a:t>
            </a:r>
            <a:endParaRPr lang="ru-RU" sz="1800" b="1" dirty="0">
              <a:solidFill>
                <a:srgbClr val="7030A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67544" y="1268760"/>
            <a:ext cx="2736304" cy="5300092"/>
            <a:chOff x="467544" y="1268760"/>
            <a:chExt cx="2736304" cy="53000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67544" y="2780928"/>
              <a:ext cx="2736304" cy="3787924"/>
              <a:chOff x="467544" y="2780928"/>
              <a:chExt cx="2736304" cy="3787924"/>
            </a:xfrm>
          </p:grpSpPr>
          <p:grpSp>
            <p:nvGrpSpPr>
              <p:cNvPr id="6" name="Группа 4"/>
              <p:cNvGrpSpPr/>
              <p:nvPr/>
            </p:nvGrpSpPr>
            <p:grpSpPr>
              <a:xfrm>
                <a:off x="467544" y="4077072"/>
                <a:ext cx="2736304" cy="2491780"/>
                <a:chOff x="467544" y="4077072"/>
                <a:chExt cx="2736304" cy="2491780"/>
              </a:xfrm>
            </p:grpSpPr>
            <p:pic>
              <p:nvPicPr>
                <p:cNvPr id="8" name="Picture 4" descr="https://ds03.infourok.ru/uploads/ex/0b32/00038da1-71110941/hello_html_558b8f46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74724" r="49797"/>
                <a:stretch>
                  <a:fillRect/>
                </a:stretch>
              </p:blipFill>
              <p:spPr bwMode="auto">
                <a:xfrm>
                  <a:off x="467544" y="5229200"/>
                  <a:ext cx="2736304" cy="1339652"/>
                </a:xfrm>
                <a:prstGeom prst="rect">
                  <a:avLst/>
                </a:prstGeom>
                <a:noFill/>
              </p:spPr>
            </p:pic>
            <p:pic>
              <p:nvPicPr>
                <p:cNvPr id="9" name="Picture 4" descr="https://ds03.infourok.ru/uploads/ex/0b32/00038da1-71110941/hello_html_558b8f46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52986" r="49797" b="25276"/>
                <a:stretch>
                  <a:fillRect/>
                </a:stretch>
              </p:blipFill>
              <p:spPr bwMode="auto">
                <a:xfrm>
                  <a:off x="467544" y="4077072"/>
                  <a:ext cx="2736304" cy="1152128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7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28529" r="49797" b="47015"/>
              <a:stretch>
                <a:fillRect/>
              </a:stretch>
            </p:blipFill>
            <p:spPr bwMode="auto">
              <a:xfrm>
                <a:off x="467544" y="2780928"/>
                <a:ext cx="2736304" cy="1296144"/>
              </a:xfrm>
              <a:prstGeom prst="rect">
                <a:avLst/>
              </a:prstGeom>
              <a:noFill/>
            </p:spPr>
          </p:pic>
        </p:grpSp>
        <p:pic>
          <p:nvPicPr>
            <p:cNvPr id="11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t="-1" r="49797" b="71469"/>
            <a:stretch>
              <a:fillRect/>
            </a:stretch>
          </p:blipFill>
          <p:spPr bwMode="auto">
            <a:xfrm>
              <a:off x="467544" y="1268760"/>
              <a:ext cx="2736304" cy="1512168"/>
            </a:xfrm>
            <a:prstGeom prst="rect">
              <a:avLst/>
            </a:prstGeom>
            <a:noFill/>
          </p:spPr>
        </p:pic>
      </p:grpSp>
      <p:pic>
        <p:nvPicPr>
          <p:cNvPr id="13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74724" r="-406"/>
          <a:stretch>
            <a:fillRect/>
          </a:stretch>
        </p:blipFill>
        <p:spPr bwMode="auto">
          <a:xfrm>
            <a:off x="3203848" y="5229200"/>
            <a:ext cx="2736304" cy="1339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C000"/>
                </a:solidFill>
              </a:rPr>
              <a:t>Мудрое слово</a:t>
            </a:r>
            <a:endParaRPr lang="ru-RU" sz="1800" b="1" dirty="0">
              <a:solidFill>
                <a:srgbClr val="FFC000"/>
              </a:solidFill>
            </a:endParaRPr>
          </a:p>
        </p:txBody>
      </p:sp>
      <p:pic>
        <p:nvPicPr>
          <p:cNvPr id="13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52986" r="-406" b="25276"/>
          <a:stretch>
            <a:fillRect/>
          </a:stretch>
        </p:blipFill>
        <p:spPr bwMode="auto">
          <a:xfrm>
            <a:off x="3203848" y="4077072"/>
            <a:ext cx="2736304" cy="1152128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467544" y="1268760"/>
            <a:ext cx="5472608" cy="5300092"/>
            <a:chOff x="467544" y="1268760"/>
            <a:chExt cx="5472608" cy="53000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467544" y="1268760"/>
              <a:ext cx="2736304" cy="5300092"/>
              <a:chOff x="467544" y="1268760"/>
              <a:chExt cx="2736304" cy="5300092"/>
            </a:xfrm>
          </p:grpSpPr>
          <p:grpSp>
            <p:nvGrpSpPr>
              <p:cNvPr id="6" name="Группа 4"/>
              <p:cNvGrpSpPr/>
              <p:nvPr/>
            </p:nvGrpSpPr>
            <p:grpSpPr>
              <a:xfrm>
                <a:off x="467544" y="2780928"/>
                <a:ext cx="2736304" cy="3787924"/>
                <a:chOff x="467544" y="2780928"/>
                <a:chExt cx="2736304" cy="3787924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467544" y="4077072"/>
                  <a:ext cx="2736304" cy="2491780"/>
                  <a:chOff x="467544" y="4077072"/>
                  <a:chExt cx="2736304" cy="2491780"/>
                </a:xfrm>
              </p:grpSpPr>
              <p:pic>
                <p:nvPicPr>
                  <p:cNvPr id="11" name="Picture 4" descr="https://ds03.infourok.ru/uploads/ex/0b32/00038da1-71110941/hello_html_558b8f46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t="74724" r="49797"/>
                  <a:stretch>
                    <a:fillRect/>
                  </a:stretch>
                </p:blipFill>
                <p:spPr bwMode="auto">
                  <a:xfrm>
                    <a:off x="467544" y="5229200"/>
                    <a:ext cx="2736304" cy="1339652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2" name="Picture 4" descr="https://ds03.infourok.ru/uploads/ex/0b32/00038da1-71110941/hello_html_558b8f46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t="52986" r="49797" b="25276"/>
                  <a:stretch>
                    <a:fillRect/>
                  </a:stretch>
                </p:blipFill>
                <p:spPr bwMode="auto">
                  <a:xfrm>
                    <a:off x="467544" y="4077072"/>
                    <a:ext cx="2736304" cy="1152128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9" name="Picture 4" descr="https://ds03.infourok.ru/uploads/ex/0b32/00038da1-71110941/hello_html_558b8f46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28529" r="49797" b="47015"/>
                <a:stretch>
                  <a:fillRect/>
                </a:stretch>
              </p:blipFill>
              <p:spPr bwMode="auto">
                <a:xfrm>
                  <a:off x="467544" y="2780928"/>
                  <a:ext cx="2736304" cy="1296144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7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-1" r="49797" b="71469"/>
              <a:stretch>
                <a:fillRect/>
              </a:stretch>
            </p:blipFill>
            <p:spPr bwMode="auto">
              <a:xfrm>
                <a:off x="467544" y="1268760"/>
                <a:ext cx="2736304" cy="1512168"/>
              </a:xfrm>
              <a:prstGeom prst="rect">
                <a:avLst/>
              </a:prstGeom>
              <a:noFill/>
            </p:spPr>
          </p:pic>
        </p:grpSp>
        <p:pic>
          <p:nvPicPr>
            <p:cNvPr id="14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l="50203" t="74724" r="-406"/>
            <a:stretch>
              <a:fillRect/>
            </a:stretch>
          </p:blipFill>
          <p:spPr bwMode="auto">
            <a:xfrm>
              <a:off x="3203848" y="5229200"/>
              <a:ext cx="2736304" cy="133965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70784" cy="49006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Слова покаяния и прощения</a:t>
            </a:r>
            <a:endParaRPr lang="ru-RU" sz="1800" b="1" dirty="0">
              <a:solidFill>
                <a:srgbClr val="FF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1268760"/>
            <a:ext cx="5472608" cy="5300092"/>
            <a:chOff x="467544" y="1268760"/>
            <a:chExt cx="5472608" cy="5300092"/>
          </a:xfrm>
        </p:grpSpPr>
        <p:grpSp>
          <p:nvGrpSpPr>
            <p:cNvPr id="6" name="Группа 4"/>
            <p:cNvGrpSpPr/>
            <p:nvPr/>
          </p:nvGrpSpPr>
          <p:grpSpPr>
            <a:xfrm>
              <a:off x="467544" y="1268760"/>
              <a:ext cx="2736304" cy="5300092"/>
              <a:chOff x="467544" y="1268760"/>
              <a:chExt cx="2736304" cy="5300092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467544" y="2780928"/>
                <a:ext cx="2736304" cy="3787924"/>
                <a:chOff x="467544" y="2780928"/>
                <a:chExt cx="2736304" cy="3787924"/>
              </a:xfrm>
            </p:grpSpPr>
            <p:grpSp>
              <p:nvGrpSpPr>
                <p:cNvPr id="11" name="Группа 10"/>
                <p:cNvGrpSpPr/>
                <p:nvPr/>
              </p:nvGrpSpPr>
              <p:grpSpPr>
                <a:xfrm>
                  <a:off x="467544" y="4077072"/>
                  <a:ext cx="2736304" cy="2491780"/>
                  <a:chOff x="467544" y="4077072"/>
                  <a:chExt cx="2736304" cy="2491780"/>
                </a:xfrm>
              </p:grpSpPr>
              <p:pic>
                <p:nvPicPr>
                  <p:cNvPr id="13" name="Picture 4" descr="https://ds03.infourok.ru/uploads/ex/0b32/00038da1-71110941/hello_html_558b8f46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t="74724" r="49797"/>
                  <a:stretch>
                    <a:fillRect/>
                  </a:stretch>
                </p:blipFill>
                <p:spPr bwMode="auto">
                  <a:xfrm>
                    <a:off x="467544" y="5229200"/>
                    <a:ext cx="2736304" cy="1339652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4" name="Picture 4" descr="https://ds03.infourok.ru/uploads/ex/0b32/00038da1-71110941/hello_html_558b8f46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t="52986" r="49797" b="25276"/>
                  <a:stretch>
                    <a:fillRect/>
                  </a:stretch>
                </p:blipFill>
                <p:spPr bwMode="auto">
                  <a:xfrm>
                    <a:off x="467544" y="4077072"/>
                    <a:ext cx="2736304" cy="1152128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2" name="Picture 4" descr="https://ds03.infourok.ru/uploads/ex/0b32/00038da1-71110941/hello_html_558b8f46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28529" r="49797" b="47015"/>
                <a:stretch>
                  <a:fillRect/>
                </a:stretch>
              </p:blipFill>
              <p:spPr bwMode="auto">
                <a:xfrm>
                  <a:off x="467544" y="2780928"/>
                  <a:ext cx="2736304" cy="1296144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9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-1" r="49797" b="71469"/>
              <a:stretch>
                <a:fillRect/>
              </a:stretch>
            </p:blipFill>
            <p:spPr bwMode="auto">
              <a:xfrm>
                <a:off x="467544" y="1268760"/>
                <a:ext cx="2736304" cy="1512168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l="50203" t="74724" r="-406"/>
            <a:stretch>
              <a:fillRect/>
            </a:stretch>
          </p:blipFill>
          <p:spPr bwMode="auto">
            <a:xfrm>
              <a:off x="3203848" y="5229200"/>
              <a:ext cx="2736304" cy="1339652"/>
            </a:xfrm>
            <a:prstGeom prst="rect">
              <a:avLst/>
            </a:prstGeom>
            <a:noFill/>
          </p:spPr>
        </p:pic>
      </p:grpSp>
      <p:pic>
        <p:nvPicPr>
          <p:cNvPr id="15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52986" r="-406" b="25276"/>
          <a:stretch>
            <a:fillRect/>
          </a:stretch>
        </p:blipFill>
        <p:spPr bwMode="auto">
          <a:xfrm>
            <a:off x="3203848" y="4077072"/>
            <a:ext cx="2736304" cy="1152128"/>
          </a:xfrm>
          <a:prstGeom prst="rect">
            <a:avLst/>
          </a:prstGeom>
          <a:noFill/>
        </p:spPr>
      </p:pic>
      <p:pic>
        <p:nvPicPr>
          <p:cNvPr id="17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28529" r="-406" b="47015"/>
          <a:stretch>
            <a:fillRect/>
          </a:stretch>
        </p:blipFill>
        <p:spPr bwMode="auto">
          <a:xfrm>
            <a:off x="3203848" y="2780928"/>
            <a:ext cx="273630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56207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Искреннее слово</a:t>
            </a:r>
            <a:endParaRPr lang="ru-RU" sz="1800" b="1" dirty="0">
              <a:solidFill>
                <a:srgbClr val="C000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67544" y="1268760"/>
            <a:ext cx="5472608" cy="5300092"/>
            <a:chOff x="467544" y="1268760"/>
            <a:chExt cx="5472608" cy="5300092"/>
          </a:xfrm>
        </p:grpSpPr>
        <p:grpSp>
          <p:nvGrpSpPr>
            <p:cNvPr id="6" name="Группа 15"/>
            <p:cNvGrpSpPr/>
            <p:nvPr/>
          </p:nvGrpSpPr>
          <p:grpSpPr>
            <a:xfrm>
              <a:off x="467544" y="1268760"/>
              <a:ext cx="5472608" cy="5300092"/>
              <a:chOff x="467544" y="1268760"/>
              <a:chExt cx="5472608" cy="5300092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467544" y="1268760"/>
                <a:ext cx="5472608" cy="5300092"/>
                <a:chOff x="467544" y="1268760"/>
                <a:chExt cx="5472608" cy="5300092"/>
              </a:xfrm>
            </p:grpSpPr>
            <p:grpSp>
              <p:nvGrpSpPr>
                <p:cNvPr id="11" name="Группа 4"/>
                <p:cNvGrpSpPr/>
                <p:nvPr/>
              </p:nvGrpSpPr>
              <p:grpSpPr>
                <a:xfrm>
                  <a:off x="467544" y="1268760"/>
                  <a:ext cx="2736304" cy="5300092"/>
                  <a:chOff x="467544" y="1268760"/>
                  <a:chExt cx="2736304" cy="5300092"/>
                </a:xfrm>
              </p:grpSpPr>
              <p:grpSp>
                <p:nvGrpSpPr>
                  <p:cNvPr id="13" name="Группа 7"/>
                  <p:cNvGrpSpPr/>
                  <p:nvPr/>
                </p:nvGrpSpPr>
                <p:grpSpPr>
                  <a:xfrm>
                    <a:off x="467544" y="2780928"/>
                    <a:ext cx="2736304" cy="3787924"/>
                    <a:chOff x="467544" y="2780928"/>
                    <a:chExt cx="2736304" cy="3787924"/>
                  </a:xfrm>
                </p:grpSpPr>
                <p:grpSp>
                  <p:nvGrpSpPr>
                    <p:cNvPr id="15" name="Группа 14"/>
                    <p:cNvGrpSpPr/>
                    <p:nvPr/>
                  </p:nvGrpSpPr>
                  <p:grpSpPr>
                    <a:xfrm>
                      <a:off x="467544" y="4077072"/>
                      <a:ext cx="2736304" cy="2491780"/>
                      <a:chOff x="467544" y="4077072"/>
                      <a:chExt cx="2736304" cy="2491780"/>
                    </a:xfrm>
                  </p:grpSpPr>
                  <p:pic>
                    <p:nvPicPr>
                      <p:cNvPr id="17" name="Picture 4" descr="https://ds03.infourok.ru/uploads/ex/0b32/00038da1-71110941/hello_html_558b8f46.jp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print"/>
                      <a:srcRect t="74724" r="49797"/>
                      <a:stretch>
                        <a:fillRect/>
                      </a:stretch>
                    </p:blipFill>
                    <p:spPr bwMode="auto">
                      <a:xfrm>
                        <a:off x="467544" y="5229200"/>
                        <a:ext cx="2736304" cy="1339652"/>
                      </a:xfrm>
                      <a:prstGeom prst="rect">
                        <a:avLst/>
                      </a:prstGeom>
                      <a:noFill/>
                    </p:spPr>
                  </p:pic>
                  <p:pic>
                    <p:nvPicPr>
                      <p:cNvPr id="18" name="Picture 4" descr="https://ds03.infourok.ru/uploads/ex/0b32/00038da1-71110941/hello_html_558b8f46.jp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print"/>
                      <a:srcRect t="52986" r="49797" b="25276"/>
                      <a:stretch>
                        <a:fillRect/>
                      </a:stretch>
                    </p:blipFill>
                    <p:spPr bwMode="auto">
                      <a:xfrm>
                        <a:off x="467544" y="4077072"/>
                        <a:ext cx="2736304" cy="1152128"/>
                      </a:xfrm>
                      <a:prstGeom prst="rect">
                        <a:avLst/>
                      </a:prstGeom>
                      <a:noFill/>
                    </p:spPr>
                  </p:pic>
                </p:grpSp>
                <p:pic>
                  <p:nvPicPr>
                    <p:cNvPr id="16" name="Picture 4" descr="https://ds03.infourok.ru/uploads/ex/0b32/00038da1-71110941/hello_html_558b8f46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/>
                    <a:srcRect t="28529" r="49797" b="47015"/>
                    <a:stretch>
                      <a:fillRect/>
                    </a:stretch>
                  </p:blipFill>
                  <p:spPr bwMode="auto">
                    <a:xfrm>
                      <a:off x="467544" y="2780928"/>
                      <a:ext cx="2736304" cy="1296144"/>
                    </a:xfrm>
                    <a:prstGeom prst="rect">
                      <a:avLst/>
                    </a:prstGeom>
                    <a:noFill/>
                  </p:spPr>
                </p:pic>
              </p:grpSp>
              <p:pic>
                <p:nvPicPr>
                  <p:cNvPr id="14" name="Picture 4" descr="https://ds03.infourok.ru/uploads/ex/0b32/00038da1-71110941/hello_html_558b8f46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t="-1" r="49797" b="71469"/>
                  <a:stretch>
                    <a:fillRect/>
                  </a:stretch>
                </p:blipFill>
                <p:spPr bwMode="auto">
                  <a:xfrm>
                    <a:off x="467544" y="1268760"/>
                    <a:ext cx="2736304" cy="1512168"/>
                  </a:xfrm>
                  <a:prstGeom prst="rect">
                    <a:avLst/>
                  </a:prstGeom>
                  <a:noFill/>
                </p:spPr>
              </p:pic>
            </p:grpSp>
            <p:pic>
              <p:nvPicPr>
                <p:cNvPr id="12" name="Picture 4" descr="https://ds03.infourok.ru/uploads/ex/0b32/00038da1-71110941/hello_html_558b8f46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50203" t="74724" r="-406"/>
                <a:stretch>
                  <a:fillRect/>
                </a:stretch>
              </p:blipFill>
              <p:spPr bwMode="auto">
                <a:xfrm>
                  <a:off x="3203848" y="5229200"/>
                  <a:ext cx="2736304" cy="1339652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9" name="Picture 4" descr="https://ds03.infourok.ru/uploads/ex/0b32/00038da1-71110941/hello_html_558b8f46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0203" t="52986" r="-406" b="25276"/>
              <a:stretch>
                <a:fillRect/>
              </a:stretch>
            </p:blipFill>
            <p:spPr bwMode="auto">
              <a:xfrm>
                <a:off x="3203848" y="4077072"/>
                <a:ext cx="2736304" cy="1152128"/>
              </a:xfrm>
              <a:prstGeom prst="rect">
                <a:avLst/>
              </a:prstGeom>
              <a:noFill/>
            </p:spPr>
          </p:pic>
        </p:grpSp>
        <p:pic>
          <p:nvPicPr>
            <p:cNvPr id="7" name="Picture 4" descr="https://ds03.infourok.ru/uploads/ex/0b32/00038da1-71110941/hello_html_558b8f46.jpg"/>
            <p:cNvPicPr>
              <a:picLocks noChangeAspect="1" noChangeArrowheads="1"/>
            </p:cNvPicPr>
            <p:nvPr/>
          </p:nvPicPr>
          <p:blipFill>
            <a:blip r:embed="rId2" cstate="print"/>
            <a:srcRect l="50203" t="28529" r="-406" b="47015"/>
            <a:stretch>
              <a:fillRect/>
            </a:stretch>
          </p:blipFill>
          <p:spPr bwMode="auto">
            <a:xfrm>
              <a:off x="3203848" y="2780928"/>
              <a:ext cx="2736304" cy="1296144"/>
            </a:xfrm>
            <a:prstGeom prst="rect">
              <a:avLst/>
            </a:prstGeom>
            <a:noFill/>
          </p:spPr>
        </p:pic>
      </p:grpSp>
      <p:pic>
        <p:nvPicPr>
          <p:cNvPr id="19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-1" r="-406" b="71469"/>
          <a:stretch>
            <a:fillRect/>
          </a:stretch>
        </p:blipFill>
        <p:spPr bwMode="auto">
          <a:xfrm>
            <a:off x="3203848" y="1268760"/>
            <a:ext cx="2736304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140968"/>
            <a:ext cx="77152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/>
                </a:solidFill>
              </a:rPr>
              <a:t>Спасибо Вам за активное участие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467600" cy="12527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«Слово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— полководец человечьей силы. Слово ласковое — мастер дивных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див» </a:t>
            </a:r>
          </a:p>
          <a:p>
            <a:pPr>
              <a:buNone/>
            </a:pPr>
            <a:r>
              <a:rPr lang="ru-RU" sz="1800" dirty="0" smtClean="0"/>
              <a:t>(</a:t>
            </a:r>
            <a:r>
              <a:rPr lang="ru-RU" sz="1800" dirty="0" smtClean="0"/>
              <a:t>В. В. Маяковский</a:t>
            </a:r>
            <a:r>
              <a:rPr lang="ru-RU" sz="1800" dirty="0" smtClean="0"/>
              <a:t>)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b="1" dirty="0" smtClean="0"/>
              <a:t>Продолжать освоение </a:t>
            </a:r>
            <a:r>
              <a:rPr lang="ru-RU" b="1" dirty="0" err="1" smtClean="0"/>
              <a:t>социокультурной</a:t>
            </a:r>
            <a:r>
              <a:rPr lang="ru-RU" b="1" dirty="0" smtClean="0"/>
              <a:t> категории «Слово».</a:t>
            </a:r>
            <a:endParaRPr lang="ru-RU" dirty="0" smtClean="0"/>
          </a:p>
          <a:p>
            <a:pPr lvl="0"/>
            <a:r>
              <a:rPr lang="ru-RU" b="1" dirty="0" smtClean="0"/>
              <a:t>Развитие единого контекста в группе.</a:t>
            </a:r>
            <a:endParaRPr lang="ru-RU" dirty="0" smtClean="0"/>
          </a:p>
          <a:p>
            <a:pPr lvl="0"/>
            <a:r>
              <a:rPr lang="ru-RU" b="1" dirty="0" smtClean="0"/>
              <a:t>Способствовать осмыслению родителями значимости доброго слова в воспитании детей.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А. Сухомлинский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Слово — тончайшее прикосновение к сердцу; оно может стать и нежным, благоуханным цветком, и живой водой, возвращающей веру в добро, и острым ножом, ковырнувшим нежную ткань души, и раскаленным железом, и комьями грязи... Мудрое и доброе слово доставляет радость, глупое и злое, необдуманное и бестактное — приносит беду, словом можно убить — и оживить, ранить — и излечить, посеять смятение и безнадежность — и одухотворить, рассеять сомнения — и повергнуть в уныние, сотворить улыбку — и вызвать слезы, породить веру в человека — и заронить недоверие, вдохновить на труд — и привести в оцепенение силы души.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«Родительское слово мимо не молвится»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2050" name="Picture 2" descr="https://pp.userapi.com/c635104/v635104762/14839/fZYxEr4fG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20888"/>
            <a:ext cx="4176464" cy="4176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38138"/>
          </a:xfrm>
        </p:spPr>
        <p:txBody>
          <a:bodyPr>
            <a:noAutofit/>
          </a:bodyPr>
          <a:lstStyle/>
          <a:p>
            <a:r>
              <a:rPr lang="ru-RU" sz="2400" dirty="0" smtClean="0"/>
              <a:t>- Какие добрые слова своих родителей вы помните? </a:t>
            </a:r>
            <a:br>
              <a:rPr lang="ru-RU" sz="2400" dirty="0" smtClean="0"/>
            </a:br>
            <a:r>
              <a:rPr lang="ru-RU" sz="2400" dirty="0" smtClean="0"/>
              <a:t>- Как добрые слова помогли Вам в жизни?</a:t>
            </a:r>
            <a:endParaRPr lang="ru-RU" sz="2400" dirty="0"/>
          </a:p>
        </p:txBody>
      </p:sp>
      <p:pic>
        <p:nvPicPr>
          <p:cNvPr id="1026" name="Picture 2" descr="http://conoto.ru/media/image/2016/11/0f500479-5dfd-4fa5-bb00-23fae8a6be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3564395" cy="2376264"/>
          </a:xfrm>
          <a:prstGeom prst="rect">
            <a:avLst/>
          </a:prstGeom>
          <a:noFill/>
        </p:spPr>
      </p:pic>
      <p:pic>
        <p:nvPicPr>
          <p:cNvPr id="1028" name="Picture 4" descr="http://kidsfera.ru/wp-content/uploads/2017/08/pochemu_mi_ljubim_svoih_dete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571838" cy="2376264"/>
          </a:xfrm>
          <a:prstGeom prst="rect">
            <a:avLst/>
          </a:prstGeom>
          <a:noFill/>
        </p:spPr>
      </p:pic>
      <p:pic>
        <p:nvPicPr>
          <p:cNvPr id="1030" name="Picture 6" descr="https://badschool.ru/images/pedagogika/publichnaya-shkolnaya-porka/img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4221088"/>
            <a:ext cx="3631332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467600" cy="58532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«Как и все в мире, семья начинается со слова. Чаще всего – слово это: </a:t>
            </a:r>
            <a:r>
              <a:rPr lang="ru-RU" i="1" dirty="0" smtClean="0"/>
              <a:t>«люблю…». </a:t>
            </a:r>
            <a:r>
              <a:rPr lang="ru-RU" dirty="0" smtClean="0"/>
              <a:t>Но смысл его различен: «люблю – жалею», «люблю – благоговею», «люблю – боготворю», «люблю – надеюсь», «люблю – желаю», «люблю – обещаю», «люблю – жертвую», «люблю – клянусь в верности». С первого слова </a:t>
            </a:r>
            <a:r>
              <a:rPr lang="ru-RU" i="1" dirty="0" smtClean="0"/>
              <a:t>«люблю»</a:t>
            </a:r>
            <a:r>
              <a:rPr lang="ru-RU" dirty="0" smtClean="0"/>
              <a:t>, полного сокровенным, неповторимым слиянием звуков и смыслов, начинается семейное строительство.</a:t>
            </a:r>
          </a:p>
          <a:p>
            <a:r>
              <a:rPr lang="ru-RU" dirty="0" smtClean="0"/>
              <a:t>Жизнь человека тоже начинается со слова. Вот перед матерью он, маленький, беззащитный живой комочек, плоть от плоти ее, часть ее души. Он живой, как природа; он безъязыкий, как она; он издает звуки-настроения. И вот – чудо! – первое слово матери, ласковое, доброе, исполненное любви: </a:t>
            </a:r>
            <a:r>
              <a:rPr lang="ru-RU" i="1" dirty="0" smtClean="0"/>
              <a:t>«сыночек мой» </a:t>
            </a:r>
            <a:r>
              <a:rPr lang="ru-RU" dirty="0" smtClean="0"/>
              <a:t>или «доченька». И навстречу этому слову вдруг появляется улыбка младенца. Именно с этого первого слова, еще не понимаемого, но ощущаемого им, начинается </a:t>
            </a:r>
            <a:r>
              <a:rPr lang="ru-RU" dirty="0" err="1" smtClean="0"/>
              <a:t>вочеловечивание</a:t>
            </a:r>
            <a:r>
              <a:rPr lang="ru-RU" dirty="0" smtClean="0"/>
              <a:t>, воплощение человеческого в природном, чудо превращения во </a:t>
            </a:r>
            <a:r>
              <a:rPr lang="ru-RU" i="1" dirty="0" err="1" smtClean="0"/>
              <a:t>со-знание</a:t>
            </a:r>
            <a:r>
              <a:rPr lang="ru-RU" i="1" dirty="0" smtClean="0"/>
              <a:t>, </a:t>
            </a:r>
            <a:r>
              <a:rPr lang="ru-RU" i="1" dirty="0" err="1" smtClean="0"/>
              <a:t>со-чувствование</a:t>
            </a:r>
            <a:r>
              <a:rPr lang="ru-RU" dirty="0" smtClean="0"/>
              <a:t> и духовное </a:t>
            </a:r>
            <a:r>
              <a:rPr lang="ru-RU" i="1" dirty="0" err="1" smtClean="0"/>
              <a:t>со-присутствие</a:t>
            </a:r>
            <a:r>
              <a:rPr lang="ru-RU" dirty="0" smtClean="0"/>
              <a:t> в мире, без которого нет и не может быть истинно человеческого бытия. В основе благополучия и счастья лежит все то же: слово, слово соединяющее, укрепляющее </a:t>
            </a:r>
            <a:r>
              <a:rPr lang="ru-RU" i="1" dirty="0" smtClean="0"/>
              <a:t>добрый род, </a:t>
            </a:r>
            <a:r>
              <a:rPr lang="ru-RU" i="1" dirty="0" err="1" smtClean="0"/>
              <a:t>доб-ро</a:t>
            </a:r>
            <a:r>
              <a:rPr lang="ru-RU" dirty="0" smtClean="0"/>
              <a:t>…» Это значит: «идти к добру – идти к народу».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Выберите и подчеркните, каким должно быть родительское слово, которое должно дать положительный воспитательный результат: </a:t>
            </a:r>
          </a:p>
          <a:p>
            <a:pPr>
              <a:buNone/>
            </a:pPr>
            <a:endParaRPr lang="ru-RU" dirty="0" smtClean="0"/>
          </a:p>
          <a:p>
            <a:pPr>
              <a:spcAft>
                <a:spcPts val="600"/>
              </a:spcAft>
              <a:buNone/>
            </a:pPr>
            <a:r>
              <a:rPr lang="ru-RU" i="1" dirty="0" smtClean="0"/>
              <a:t>	Ласковое,                  задушевное,         благодарное,             молитвенное,      равнодушное,            правдивое,                 мудрое,                      покаяние и прощение, обидное,                     искреннее.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Соберите </a:t>
            </a:r>
            <a:r>
              <a:rPr lang="ru-RU" smtClean="0"/>
              <a:t>картинку </a:t>
            </a:r>
            <a:r>
              <a:rPr lang="ru-RU" smtClean="0"/>
              <a:t>словами</a:t>
            </a:r>
            <a:r>
              <a:rPr lang="ru-RU" dirty="0" smtClean="0"/>
              <a:t>, </a:t>
            </a:r>
            <a:r>
              <a:rPr lang="ru-RU" dirty="0" smtClean="0"/>
              <a:t>которые выбрали на задании</a:t>
            </a:r>
            <a:endParaRPr lang="ru-RU" dirty="0"/>
          </a:p>
        </p:txBody>
      </p:sp>
      <p:pic>
        <p:nvPicPr>
          <p:cNvPr id="18436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74724" r="49797"/>
          <a:stretch>
            <a:fillRect/>
          </a:stretch>
        </p:blipFill>
        <p:spPr bwMode="auto">
          <a:xfrm>
            <a:off x="467544" y="5229200"/>
            <a:ext cx="2736304" cy="1339652"/>
          </a:xfrm>
          <a:prstGeom prst="rect">
            <a:avLst/>
          </a:prstGeom>
          <a:noFill/>
        </p:spPr>
      </p:pic>
      <p:pic>
        <p:nvPicPr>
          <p:cNvPr id="4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52986" r="49797" b="23917"/>
          <a:stretch>
            <a:fillRect/>
          </a:stretch>
        </p:blipFill>
        <p:spPr bwMode="auto">
          <a:xfrm>
            <a:off x="6156176" y="1484784"/>
            <a:ext cx="2736304" cy="1224136"/>
          </a:xfrm>
          <a:prstGeom prst="rect">
            <a:avLst/>
          </a:prstGeom>
          <a:noFill/>
        </p:spPr>
      </p:pic>
      <p:pic>
        <p:nvPicPr>
          <p:cNvPr id="5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28529" r="49797" b="47015"/>
          <a:stretch>
            <a:fillRect/>
          </a:stretch>
        </p:blipFill>
        <p:spPr bwMode="auto">
          <a:xfrm>
            <a:off x="6012160" y="3140968"/>
            <a:ext cx="2736304" cy="1296144"/>
          </a:xfrm>
          <a:prstGeom prst="rect">
            <a:avLst/>
          </a:prstGeom>
          <a:noFill/>
        </p:spPr>
      </p:pic>
      <p:pic>
        <p:nvPicPr>
          <p:cNvPr id="6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-1" r="49797" b="72828"/>
          <a:stretch>
            <a:fillRect/>
          </a:stretch>
        </p:blipFill>
        <p:spPr bwMode="auto">
          <a:xfrm>
            <a:off x="251520" y="1268760"/>
            <a:ext cx="2736304" cy="1440160"/>
          </a:xfrm>
          <a:prstGeom prst="rect">
            <a:avLst/>
          </a:prstGeom>
          <a:noFill/>
        </p:spPr>
      </p:pic>
      <p:pic>
        <p:nvPicPr>
          <p:cNvPr id="7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-1" r="-406" b="72828"/>
          <a:stretch>
            <a:fillRect/>
          </a:stretch>
        </p:blipFill>
        <p:spPr bwMode="auto">
          <a:xfrm>
            <a:off x="323528" y="3212976"/>
            <a:ext cx="2736304" cy="1440160"/>
          </a:xfrm>
          <a:prstGeom prst="rect">
            <a:avLst/>
          </a:prstGeom>
          <a:noFill/>
        </p:spPr>
      </p:pic>
      <p:pic>
        <p:nvPicPr>
          <p:cNvPr id="8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47561" t="28529" r="6200" b="47015"/>
          <a:stretch>
            <a:fillRect/>
          </a:stretch>
        </p:blipFill>
        <p:spPr bwMode="auto">
          <a:xfrm>
            <a:off x="3275856" y="3861048"/>
            <a:ext cx="2520280" cy="1296144"/>
          </a:xfrm>
          <a:prstGeom prst="rect">
            <a:avLst/>
          </a:prstGeom>
          <a:noFill/>
        </p:spPr>
      </p:pic>
      <p:pic>
        <p:nvPicPr>
          <p:cNvPr id="9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74724" r="-406"/>
          <a:stretch>
            <a:fillRect/>
          </a:stretch>
        </p:blipFill>
        <p:spPr bwMode="auto">
          <a:xfrm>
            <a:off x="3275856" y="1268760"/>
            <a:ext cx="2736304" cy="1339652"/>
          </a:xfrm>
          <a:prstGeom prst="rect">
            <a:avLst/>
          </a:prstGeom>
          <a:noFill/>
        </p:spPr>
      </p:pic>
      <p:pic>
        <p:nvPicPr>
          <p:cNvPr id="11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l="50203" t="52986" r="-406" b="23917"/>
          <a:stretch>
            <a:fillRect/>
          </a:stretch>
        </p:blipFill>
        <p:spPr bwMode="auto">
          <a:xfrm>
            <a:off x="5364088" y="5373216"/>
            <a:ext cx="2736304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Ласковое слово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https://ds03.infourok.ru/uploads/ex/0b32/00038da1-71110941/hello_html_558b8f46.jpg"/>
          <p:cNvPicPr>
            <a:picLocks noChangeAspect="1" noChangeArrowheads="1"/>
          </p:cNvPicPr>
          <p:nvPr/>
        </p:nvPicPr>
        <p:blipFill>
          <a:blip r:embed="rId2" cstate="print"/>
          <a:srcRect t="74724" r="49797"/>
          <a:stretch>
            <a:fillRect/>
          </a:stretch>
        </p:blipFill>
        <p:spPr bwMode="auto">
          <a:xfrm>
            <a:off x="467544" y="5229200"/>
            <a:ext cx="2736304" cy="1339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246</TotalTime>
  <Words>507</Words>
  <Application>Microsoft Office PowerPoint</Application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«Доброе слово» </vt:lpstr>
      <vt:lpstr>Задачи: </vt:lpstr>
      <vt:lpstr>В. А. Сухомлинский</vt:lpstr>
      <vt:lpstr>пословица</vt:lpstr>
      <vt:lpstr>- Какие добрые слова своих родителей вы помните?  - Как добрые слова помогли Вам в жизни?</vt:lpstr>
      <vt:lpstr>Слайд 6</vt:lpstr>
      <vt:lpstr>Задание:</vt:lpstr>
      <vt:lpstr>Соберите картинку словами, которые выбрали на задании</vt:lpstr>
      <vt:lpstr>Ласковое слово</vt:lpstr>
      <vt:lpstr>Задушевное слово</vt:lpstr>
      <vt:lpstr>Благодарное слово</vt:lpstr>
      <vt:lpstr>Молитвенное слово</vt:lpstr>
      <vt:lpstr>Правдивое слово</vt:lpstr>
      <vt:lpstr>Мудрое слово</vt:lpstr>
      <vt:lpstr>Слова покаяния и прощения</vt:lpstr>
      <vt:lpstr>Искреннее слово</vt:lpstr>
      <vt:lpstr>Спасибо Вам за активное участие!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«Доброе слово»</dc:title>
  <dc:creator>admin</dc:creator>
  <cp:lastModifiedBy>admin</cp:lastModifiedBy>
  <cp:revision>26</cp:revision>
  <dcterms:created xsi:type="dcterms:W3CDTF">2018-01-23T10:00:37Z</dcterms:created>
  <dcterms:modified xsi:type="dcterms:W3CDTF">2018-01-23T20:27:03Z</dcterms:modified>
</cp:coreProperties>
</file>