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BBD2A1-D5CB-4579-9000-56285E48F24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7EE5A71-4806-4440-AE0E-B3F1F8A4A3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300192" y="274320"/>
            <a:ext cx="2304256" cy="5818976"/>
          </a:xfrm>
        </p:spPr>
        <p:txBody>
          <a:bodyPr>
            <a:noAutofit/>
          </a:bodyPr>
          <a:lstStyle/>
          <a:p>
            <a:r>
              <a:rPr lang="ru-RU" sz="1600" i="1" dirty="0"/>
              <a:t>«Человек начинается с любви; чтобы понять человека нужно полюбить его»</a:t>
            </a:r>
            <a:r>
              <a:rPr lang="ru-RU" sz="1600" dirty="0"/>
              <a:t> </a:t>
            </a:r>
            <a:endParaRPr lang="ru-RU" sz="1600" dirty="0" smtClean="0"/>
          </a:p>
          <a:p>
            <a:pPr algn="r"/>
            <a:r>
              <a:rPr lang="ru-RU" sz="1600" dirty="0" smtClean="0"/>
              <a:t>(Жан </a:t>
            </a:r>
            <a:r>
              <a:rPr lang="ru-RU" sz="1600" dirty="0" err="1" smtClean="0"/>
              <a:t>Гавер</a:t>
            </a:r>
            <a:r>
              <a:rPr lang="ru-RU" sz="1600" dirty="0" smtClean="0"/>
              <a:t>)</a:t>
            </a:r>
          </a:p>
          <a:p>
            <a:endParaRPr lang="ru-RU" sz="1600" dirty="0" smtClean="0"/>
          </a:p>
          <a:p>
            <a:r>
              <a:rPr lang="ru-RU" sz="1600" i="1" dirty="0"/>
              <a:t>Любовь - есть великое чудо Души. </a:t>
            </a:r>
            <a:br>
              <a:rPr lang="ru-RU" sz="1600" i="1" dirty="0"/>
            </a:br>
            <a:r>
              <a:rPr lang="ru-RU" sz="1600" i="1" dirty="0"/>
              <a:t>Она, как талант, достается не каждому. </a:t>
            </a:r>
            <a:br>
              <a:rPr lang="ru-RU" sz="1600" i="1" dirty="0"/>
            </a:br>
            <a:r>
              <a:rPr lang="ru-RU" sz="1600" i="1" dirty="0"/>
              <a:t>Любовью пародию звать не спеши, </a:t>
            </a:r>
            <a:br>
              <a:rPr lang="ru-RU" sz="1600" i="1" dirty="0"/>
            </a:br>
            <a:r>
              <a:rPr lang="ru-RU" sz="1600" i="1" dirty="0"/>
              <a:t>Она проявляется в жизни по-разному. </a:t>
            </a:r>
            <a:endParaRPr lang="ru-RU" sz="1600" i="1" dirty="0" smtClean="0"/>
          </a:p>
          <a:p>
            <a:r>
              <a:rPr lang="ru-RU" sz="1600" i="1" dirty="0" smtClean="0"/>
              <a:t>(</a:t>
            </a:r>
            <a:r>
              <a:rPr lang="ru-RU" sz="1600" i="1" dirty="0"/>
              <a:t>не известный автор)</a:t>
            </a:r>
            <a:endParaRPr lang="ru-RU" sz="1600" dirty="0"/>
          </a:p>
          <a:p>
            <a:endParaRPr lang="ru-RU" sz="1600" dirty="0"/>
          </a:p>
        </p:txBody>
      </p:sp>
      <p:pic>
        <p:nvPicPr>
          <p:cNvPr id="22530" name="Picture 2" descr="http://tagilmama-common.s3-eu-west-1.amazonaws.com/medialibrary/952/952c794b32dd59154dd0878190fe7ed8/713390df4e900734ca9a33a3b2679561.jpg"/>
          <p:cNvPicPr>
            <a:picLocks noChangeAspect="1" noChangeArrowheads="1"/>
          </p:cNvPicPr>
          <p:nvPr/>
        </p:nvPicPr>
        <p:blipFill>
          <a:blip r:embed="rId2" cstate="print"/>
          <a:srcRect r="194"/>
          <a:stretch>
            <a:fillRect/>
          </a:stretch>
        </p:blipFill>
        <p:spPr bwMode="auto">
          <a:xfrm>
            <a:off x="0" y="0"/>
            <a:ext cx="6084168" cy="4048125"/>
          </a:xfrm>
          <a:prstGeom prst="rect">
            <a:avLst/>
          </a:prstGeom>
          <a:noFill/>
        </p:spPr>
      </p:pic>
      <p:pic>
        <p:nvPicPr>
          <p:cNvPr id="22532" name="Picture 4" descr="https://madrigale.it/fileadmin/_processed_/csm_famiglia-garda-vacanze_6ab6c4b49b.jpg"/>
          <p:cNvPicPr>
            <a:picLocks noChangeAspect="1" noChangeArrowheads="1"/>
          </p:cNvPicPr>
          <p:nvPr/>
        </p:nvPicPr>
        <p:blipFill>
          <a:blip r:embed="rId3" cstate="print"/>
          <a:srcRect l="33803" r="7352"/>
          <a:stretch>
            <a:fillRect/>
          </a:stretch>
        </p:blipFill>
        <p:spPr bwMode="auto">
          <a:xfrm>
            <a:off x="0" y="3933056"/>
            <a:ext cx="3059832" cy="2924944"/>
          </a:xfrm>
          <a:prstGeom prst="rect">
            <a:avLst/>
          </a:prstGeom>
          <a:noFill/>
        </p:spPr>
      </p:pic>
      <p:pic>
        <p:nvPicPr>
          <p:cNvPr id="22534" name="Picture 6" descr="http://pvo74.ru/upload/static/pvo74.ru/Family-field.jpg"/>
          <p:cNvPicPr>
            <a:picLocks noChangeAspect="1" noChangeArrowheads="1"/>
          </p:cNvPicPr>
          <p:nvPr/>
        </p:nvPicPr>
        <p:blipFill>
          <a:blip r:embed="rId4" cstate="print"/>
          <a:srcRect l="29429" r="1098"/>
          <a:stretch>
            <a:fillRect/>
          </a:stretch>
        </p:blipFill>
        <p:spPr bwMode="auto">
          <a:xfrm>
            <a:off x="3059832" y="3933056"/>
            <a:ext cx="3059832" cy="292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dl.backbook.me/full/7b612801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4474143" cy="3096344"/>
          </a:xfrm>
          <a:prstGeom prst="rect">
            <a:avLst/>
          </a:prstGeom>
          <a:noFill/>
        </p:spPr>
      </p:pic>
      <p:pic>
        <p:nvPicPr>
          <p:cNvPr id="30724" name="Picture 4" descr="http://i13.beon.ru/39/71/2997139/67/126106967/03.jpeg"/>
          <p:cNvPicPr>
            <a:picLocks noChangeAspect="1" noChangeArrowheads="1"/>
          </p:cNvPicPr>
          <p:nvPr/>
        </p:nvPicPr>
        <p:blipFill>
          <a:blip r:embed="rId3" cstate="print"/>
          <a:srcRect l="4665" r="3414"/>
          <a:stretch>
            <a:fillRect/>
          </a:stretch>
        </p:blipFill>
        <p:spPr bwMode="auto">
          <a:xfrm>
            <a:off x="179512" y="3573016"/>
            <a:ext cx="4392488" cy="3046305"/>
          </a:xfrm>
          <a:prstGeom prst="rect">
            <a:avLst/>
          </a:prstGeom>
          <a:noFill/>
        </p:spPr>
      </p:pic>
      <p:pic>
        <p:nvPicPr>
          <p:cNvPr id="30726" name="Picture 6" descr="https://cdn.imgbb.ru/user/41/414753/f11a2c434d85386634a86306771c6bbe.jpg"/>
          <p:cNvPicPr>
            <a:picLocks noChangeAspect="1" noChangeArrowheads="1"/>
          </p:cNvPicPr>
          <p:nvPr/>
        </p:nvPicPr>
        <p:blipFill>
          <a:blip r:embed="rId4" cstate="print"/>
          <a:srcRect l="3550"/>
          <a:stretch>
            <a:fillRect/>
          </a:stretch>
        </p:blipFill>
        <p:spPr bwMode="auto">
          <a:xfrm>
            <a:off x="4572000" y="260648"/>
            <a:ext cx="4346508" cy="3096344"/>
          </a:xfrm>
          <a:prstGeom prst="rect">
            <a:avLst/>
          </a:prstGeom>
          <a:noFill/>
        </p:spPr>
      </p:pic>
      <p:pic>
        <p:nvPicPr>
          <p:cNvPr id="30728" name="Picture 8" descr="http://okayno.club/wp-content/uploads/2017/03/azbuka-roditelskoj-ljubvi-11.jpg"/>
          <p:cNvPicPr>
            <a:picLocks noChangeAspect="1" noChangeArrowheads="1"/>
          </p:cNvPicPr>
          <p:nvPr/>
        </p:nvPicPr>
        <p:blipFill>
          <a:blip r:embed="rId5" cstate="print"/>
          <a:srcRect l="1610"/>
          <a:stretch>
            <a:fillRect/>
          </a:stretch>
        </p:blipFill>
        <p:spPr bwMode="auto">
          <a:xfrm>
            <a:off x="4572000" y="3573016"/>
            <a:ext cx="4399477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книгой «Добрые друзья»</a:t>
            </a:r>
            <a:endParaRPr lang="ru-RU" dirty="0"/>
          </a:p>
        </p:txBody>
      </p:sp>
      <p:pic>
        <p:nvPicPr>
          <p:cNvPr id="7" name="Picture 9" descr="RGB DD 1 storon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27784" y="2204864"/>
            <a:ext cx="2897445" cy="431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b="1" dirty="0" smtClean="0"/>
              <a:t>Ресурсный круг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0" y="1052736"/>
            <a:ext cx="7467600" cy="542108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/>
                <a:ea typeface="Calibri"/>
              </a:rPr>
              <a:t>Как в Вас ваши родители развивали </a:t>
            </a:r>
            <a:r>
              <a:rPr lang="ru-RU" b="1" i="1" dirty="0" smtClean="0">
                <a:latin typeface="Times New Roman"/>
                <a:ea typeface="Calibri"/>
              </a:rPr>
              <a:t>талант любви?</a:t>
            </a: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endParaRPr lang="ru-RU" b="1" i="1" dirty="0" smtClean="0">
              <a:latin typeface="Times New Roman"/>
              <a:ea typeface="Calibri"/>
            </a:endParaRPr>
          </a:p>
          <a:p>
            <a:r>
              <a:rPr lang="ru-RU" dirty="0" smtClean="0"/>
              <a:t>Среди многочисленных талантов данных человеку Богом, главный талант — это талант любви. Как и любой талант, талант высокой светлой любви требует внимания и заботы, благоприятных условий для его развития. </a:t>
            </a:r>
            <a:endParaRPr lang="ru-RU" b="1" i="1" dirty="0" smtClean="0">
              <a:latin typeface="Times New Roman"/>
              <a:ea typeface="Calibri"/>
            </a:endParaRPr>
          </a:p>
        </p:txBody>
      </p:sp>
      <p:pic>
        <p:nvPicPr>
          <p:cNvPr id="29698" name="Picture 2" descr="https://s.svitmam.ua/photo/0/0/784/784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476250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980728"/>
            <a:ext cx="7787208" cy="7780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Работа в </a:t>
            </a:r>
            <a:r>
              <a:rPr lang="ru-RU" sz="2800" b="1" dirty="0" err="1" smtClean="0"/>
              <a:t>микрогруппе</a:t>
            </a:r>
            <a:r>
              <a:rPr lang="ru-RU" sz="2800" b="1" dirty="0" smtClean="0"/>
              <a:t> «Талант любви»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755576" y="1988840"/>
            <a:ext cx="7467600" cy="43410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600" b="1" i="1" dirty="0" smtClean="0"/>
              <a:t>	</a:t>
            </a:r>
            <a:r>
              <a:rPr lang="ru-RU" sz="2900" b="1" i="1" dirty="0" smtClean="0"/>
              <a:t> - Что </a:t>
            </a:r>
            <a:r>
              <a:rPr lang="ru-RU" sz="2900" b="1" i="1" dirty="0" smtClean="0"/>
              <a:t>в первую очередь необходимо, чтобы развить талант любви у ребенка? </a:t>
            </a:r>
            <a:endParaRPr lang="ru-RU" sz="2900" b="1" i="1" dirty="0" smtClean="0"/>
          </a:p>
          <a:p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	</a:t>
            </a:r>
            <a:r>
              <a:rPr lang="ru-RU" sz="2500" b="1" dirty="0" smtClean="0"/>
              <a:t>Задание:</a:t>
            </a:r>
            <a:r>
              <a:rPr lang="ru-RU" sz="2900" b="1" dirty="0" smtClean="0"/>
              <a:t>  </a:t>
            </a:r>
            <a:r>
              <a:rPr lang="ru-RU" sz="2500" dirty="0" smtClean="0"/>
              <a:t>Выберите </a:t>
            </a:r>
            <a:r>
              <a:rPr lang="ru-RU" sz="2500" dirty="0" smtClean="0"/>
              <a:t>из списка то, что Вам поможет в ребенке развить талант любви: </a:t>
            </a:r>
          </a:p>
          <a:p>
            <a:pPr algn="ctr">
              <a:buNone/>
            </a:pPr>
            <a:r>
              <a:rPr lang="ru-RU" sz="2500" i="1" dirty="0" smtClean="0"/>
              <a:t>- честность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-терпение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-справедливость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-трудолюбие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-напористость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-бескорыстие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-способность к состраданию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-умение быть благодарным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-послушание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-доброта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-беспринципность </a:t>
            </a:r>
            <a:endParaRPr lang="ru-RU" sz="2500" dirty="0" smtClean="0"/>
          </a:p>
          <a:p>
            <a:pPr algn="ctr">
              <a:buNone/>
            </a:pPr>
            <a:r>
              <a:rPr lang="ru-RU" sz="2500" i="1" dirty="0" smtClean="0"/>
              <a:t>-целомудрие</a:t>
            </a:r>
            <a:endParaRPr lang="ru-RU" sz="2500" dirty="0" smtClean="0"/>
          </a:p>
          <a:p>
            <a:endParaRPr lang="ru-RU" sz="2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88640"/>
            <a:ext cx="691276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Давайте представим, что душа человека - это плодородное поле. Если поле засеять добрыми семенами со временем на нем вырастут прекрасные растения. Если же поле не возделывать на нем вскоре вырастет много сорняков, которые заглушат добрые всходы.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ishenko.org/urok-dlya-uchniv-1-klasu/32317_html_2d8ca3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5866949" cy="517465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340768"/>
            <a:ext cx="7467600" cy="43204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Вам родители, за ваш труд души!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ваше доброжелательное отношение и понимание!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 наш теплый и важный разговор!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</TotalTime>
  <Words>133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Знакомство с книгой «Добрые друзья»</vt:lpstr>
      <vt:lpstr>Ресурсный круг</vt:lpstr>
      <vt:lpstr>Работа в микрогруппе «Талант любви»</vt:lpstr>
      <vt:lpstr>Спасибо Вам родители, за ваш труд души!   Спасибо за ваше доброжелательное отношение и понимание!   Спасибо за наш теплый и важный разговор!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2018-01-29T17:54:59Z</dcterms:created>
  <dcterms:modified xsi:type="dcterms:W3CDTF">2018-01-29T18:50:49Z</dcterms:modified>
</cp:coreProperties>
</file>