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1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1" r:id="rId2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43" autoAdjust="0"/>
    <p:restoredTop sz="94660"/>
  </p:normalViewPr>
  <p:slideViewPr>
    <p:cSldViewPr snapToGrid="0">
      <p:cViewPr varScale="1">
        <p:scale>
          <a:sx n="74" d="100"/>
          <a:sy n="74" d="100"/>
        </p:scale>
        <p:origin x="4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1CAB7-38E0-41CC-89DA-577BE16790DB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8DFB7B69-2131-4052-95CB-2C8464E5F8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30084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1CAB7-38E0-41CC-89DA-577BE16790DB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DFB7B69-2131-4052-95CB-2C8464E5F8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79055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1CAB7-38E0-41CC-89DA-577BE16790DB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DFB7B69-2131-4052-95CB-2C8464E5F87A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394196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1CAB7-38E0-41CC-89DA-577BE16790DB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DFB7B69-2131-4052-95CB-2C8464E5F8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56476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1CAB7-38E0-41CC-89DA-577BE16790DB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DFB7B69-2131-4052-95CB-2C8464E5F87A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229762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1CAB7-38E0-41CC-89DA-577BE16790DB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DFB7B69-2131-4052-95CB-2C8464E5F8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48018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1CAB7-38E0-41CC-89DA-577BE16790DB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B7B69-2131-4052-95CB-2C8464E5F8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29996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1CAB7-38E0-41CC-89DA-577BE16790DB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B7B69-2131-4052-95CB-2C8464E5F8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5858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1CAB7-38E0-41CC-89DA-577BE16790DB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B7B69-2131-4052-95CB-2C8464E5F8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63870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1CAB7-38E0-41CC-89DA-577BE16790DB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DFB7B69-2131-4052-95CB-2C8464E5F8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7350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1CAB7-38E0-41CC-89DA-577BE16790DB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8DFB7B69-2131-4052-95CB-2C8464E5F8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93849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1CAB7-38E0-41CC-89DA-577BE16790DB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8DFB7B69-2131-4052-95CB-2C8464E5F8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65452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1CAB7-38E0-41CC-89DA-577BE16790DB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B7B69-2131-4052-95CB-2C8464E5F8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2481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1CAB7-38E0-41CC-89DA-577BE16790DB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B7B69-2131-4052-95CB-2C8464E5F8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44391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1CAB7-38E0-41CC-89DA-577BE16790DB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B7B69-2131-4052-95CB-2C8464E5F8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04490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1CAB7-38E0-41CC-89DA-577BE16790DB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DFB7B69-2131-4052-95CB-2C8464E5F8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53050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D1CAB7-38E0-41CC-89DA-577BE16790DB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8DFB7B69-2131-4052-95CB-2C8464E5F8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65049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  <p:sldLayoutId id="2147483709" r:id="rId14"/>
    <p:sldLayoutId id="2147483710" r:id="rId15"/>
    <p:sldLayoutId id="214748371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edpsy.ru/" TargetMode="External"/><Relationship Id="rId2" Type="http://schemas.openxmlformats.org/officeDocument/2006/relationships/hyperlink" Target="http://&#1088;&#1087;&#1086;.&#1088;&#1092;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89213" y="4108361"/>
            <a:ext cx="8915399" cy="1795301"/>
          </a:xfrm>
        </p:spPr>
        <p:txBody>
          <a:bodyPr>
            <a:normAutofit/>
          </a:bodyPr>
          <a:lstStyle/>
          <a:p>
            <a:pPr algn="r"/>
            <a:endParaRPr lang="ru-RU" b="1" i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313645" y="1177170"/>
            <a:ext cx="9929611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i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Этический кодекс </a:t>
            </a:r>
          </a:p>
          <a:p>
            <a:pPr algn="ctr"/>
            <a:r>
              <a:rPr lang="ru-RU" sz="8000" b="1" i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психолога </a:t>
            </a:r>
            <a:endParaRPr lang="ru-RU" sz="6600" b="1" i="1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88745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45465" y="257578"/>
            <a:ext cx="10281119" cy="6490952"/>
          </a:xfrm>
        </p:spPr>
        <p:txBody>
          <a:bodyPr/>
          <a:lstStyle/>
          <a:p>
            <a:pPr marL="0" indent="0" algn="ctr">
              <a:buNone/>
            </a:pPr>
            <a:r>
              <a:rPr lang="ru-RU" i="1" u="sng" dirty="0"/>
              <a:t>- ограничения профессиональной </a:t>
            </a:r>
            <a:r>
              <a:rPr lang="ru-RU" i="1" u="sng" dirty="0" smtClean="0"/>
              <a:t>компетентности</a:t>
            </a:r>
          </a:p>
          <a:p>
            <a:pPr marL="0" indent="457200" algn="just">
              <a:buNone/>
            </a:pPr>
            <a:r>
              <a:rPr lang="ru-RU" dirty="0" smtClean="0"/>
              <a:t>Психолог </a:t>
            </a:r>
            <a:r>
              <a:rPr lang="ru-RU" dirty="0"/>
              <a:t>обязан осуществлять практическую деятельность в рамках собственной компетентности, основанной на </a:t>
            </a:r>
            <a:r>
              <a:rPr lang="ru-RU" dirty="0" smtClean="0"/>
              <a:t>полученном </a:t>
            </a:r>
            <a:r>
              <a:rPr lang="ru-RU" dirty="0"/>
              <a:t>образовании и опыте. Только Психолог осуществляет непосредственную (</a:t>
            </a:r>
            <a:r>
              <a:rPr lang="ru-RU" dirty="0" smtClean="0"/>
              <a:t>анкетирование</a:t>
            </a:r>
            <a:r>
              <a:rPr lang="ru-RU" dirty="0"/>
              <a:t>, интервьюирование, тестирование, </a:t>
            </a:r>
            <a:r>
              <a:rPr lang="ru-RU" dirty="0" smtClean="0"/>
              <a:t>электрофизиологическое </a:t>
            </a:r>
            <a:r>
              <a:rPr lang="ru-RU" dirty="0"/>
              <a:t>исследование, психотерапия, тренинг и др.) или </a:t>
            </a:r>
            <a:r>
              <a:rPr lang="ru-RU" dirty="0" smtClean="0"/>
              <a:t>опосредованную </a:t>
            </a:r>
            <a:r>
              <a:rPr lang="ru-RU" dirty="0"/>
              <a:t>(биографический метод, метод наблюдения, изучение продуктов деятельности Клиента и др.) работу с </a:t>
            </a:r>
            <a:r>
              <a:rPr lang="ru-RU" dirty="0" smtClean="0"/>
              <a:t>клиентом</a:t>
            </a:r>
            <a:r>
              <a:rPr lang="ru-RU" dirty="0"/>
              <a:t>. </a:t>
            </a:r>
            <a:endParaRPr lang="ru-RU" dirty="0" smtClean="0"/>
          </a:p>
          <a:p>
            <a:pPr marL="0" indent="457200" algn="just">
              <a:buNone/>
            </a:pPr>
            <a:r>
              <a:rPr lang="ru-RU" dirty="0"/>
              <a:t>Психолог должен владеть методами психодиагностической беседы, наблюдения, психолого-педагогического воздействия на уровне, достаточном, чтобы поддерживать у Клиента чувство симпатии, доверия и удовлетворения от общения с Психологом. Если Клиент болен, то работа с ним допустима только с разрешения врача или согласия других лиц, представляющих интересы </a:t>
            </a:r>
            <a:r>
              <a:rPr lang="ru-RU" dirty="0" smtClean="0"/>
              <a:t>Клиента</a:t>
            </a:r>
            <a:r>
              <a:rPr lang="ru-RU" dirty="0"/>
              <a:t>.</a:t>
            </a:r>
            <a:endParaRPr lang="ru-RU" dirty="0" smtClean="0"/>
          </a:p>
          <a:p>
            <a:pPr marL="0" indent="457200" algn="just">
              <a:buNone/>
            </a:pPr>
            <a:endParaRPr lang="ru-RU" dirty="0"/>
          </a:p>
        </p:txBody>
      </p:sp>
      <p:pic>
        <p:nvPicPr>
          <p:cNvPr id="6146" name="Picture 2" descr="https://vashe-soznanie.ru/wp-content/uploads/2016/07/14129462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6085" y="3880904"/>
            <a:ext cx="4481848" cy="286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7752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32586" y="244699"/>
            <a:ext cx="9972026" cy="566652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i="1" u="sng" dirty="0"/>
              <a:t>- ограничения применяемых </a:t>
            </a:r>
            <a:r>
              <a:rPr lang="ru-RU" i="1" u="sng" dirty="0" smtClean="0"/>
              <a:t>средств</a:t>
            </a:r>
            <a:endParaRPr lang="ru-RU" i="1" dirty="0" smtClean="0"/>
          </a:p>
          <a:p>
            <a:pPr marL="0" indent="457200" algn="just">
              <a:buNone/>
            </a:pPr>
            <a:r>
              <a:rPr lang="ru-RU" dirty="0" smtClean="0"/>
              <a:t>Психолог </a:t>
            </a:r>
            <a:r>
              <a:rPr lang="ru-RU" dirty="0"/>
              <a:t>может применять методики, которые адекватны целям проводимого исследования, возрасту, полу, образованию, состоянию Клиента, условиям эксперимента. </a:t>
            </a:r>
            <a:r>
              <a:rPr lang="ru-RU" dirty="0" smtClean="0"/>
              <a:t>Психодиагностические </a:t>
            </a:r>
            <a:r>
              <a:rPr lang="ru-RU" dirty="0"/>
              <a:t>методики, кроме этого, обязательно должны быть </a:t>
            </a:r>
            <a:r>
              <a:rPr lang="ru-RU" dirty="0" smtClean="0"/>
              <a:t>стандартизованными</a:t>
            </a:r>
            <a:r>
              <a:rPr lang="ru-RU" dirty="0"/>
              <a:t>, нормализованными, надежными, валидными и адаптированными к контингенту испытуемых. Психолог должен применять методы обработки и </a:t>
            </a:r>
            <a:r>
              <a:rPr lang="ru-RU" dirty="0" smtClean="0"/>
              <a:t>интерпретации </a:t>
            </a:r>
            <a:r>
              <a:rPr lang="ru-RU" dirty="0"/>
              <a:t>данных, получившие научное признание. Выбор методов не должен определяться научными пристрастиями Психолога, его общественными увлечениями, личными симпатиями к </a:t>
            </a:r>
            <a:r>
              <a:rPr lang="ru-RU" dirty="0" smtClean="0"/>
              <a:t>Клиентам </a:t>
            </a:r>
            <a:r>
              <a:rPr lang="ru-RU" dirty="0"/>
              <a:t>определенного типа, социального положения или </a:t>
            </a:r>
            <a:r>
              <a:rPr lang="ru-RU" dirty="0" smtClean="0"/>
              <a:t>профессиональной </a:t>
            </a:r>
            <a:r>
              <a:rPr lang="ru-RU" dirty="0"/>
              <a:t>деятельности. Психологу запрещается представлять в результатах </a:t>
            </a:r>
            <a:r>
              <a:rPr lang="ru-RU" dirty="0" smtClean="0"/>
              <a:t>исследования </a:t>
            </a:r>
            <a:r>
              <a:rPr lang="ru-RU" dirty="0"/>
              <a:t>намеренно искаженные первичные данные, заведомо ложную и некорректную информацию. В случае обнаружения Психологом существенной ошибки в своем исследовании после того, как исследование было опубликовано, он должен </a:t>
            </a:r>
            <a:r>
              <a:rPr lang="ru-RU" dirty="0" smtClean="0"/>
              <a:t>предпринять </a:t>
            </a:r>
            <a:r>
              <a:rPr lang="ru-RU" dirty="0"/>
              <a:t>все возможные действия по исправлению ошибки и </a:t>
            </a:r>
            <a:r>
              <a:rPr lang="ru-RU" dirty="0" smtClean="0"/>
              <a:t>дальнейшему </a:t>
            </a:r>
            <a:r>
              <a:rPr lang="ru-RU" dirty="0"/>
              <a:t>опубликованию </a:t>
            </a:r>
            <a:r>
              <a:rPr lang="ru-RU" dirty="0" smtClean="0"/>
              <a:t>исправлений</a:t>
            </a:r>
            <a:r>
              <a:rPr lang="ru-RU" dirty="0"/>
              <a:t>.</a:t>
            </a:r>
          </a:p>
        </p:txBody>
      </p:sp>
      <p:pic>
        <p:nvPicPr>
          <p:cNvPr id="8194" name="Picture 2" descr="http://kirov.profisay.ru/upload/image016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0176" y="4611223"/>
            <a:ext cx="6027312" cy="2130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5680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74254" y="231820"/>
            <a:ext cx="9830358" cy="5679402"/>
          </a:xfrm>
        </p:spPr>
        <p:txBody>
          <a:bodyPr/>
          <a:lstStyle/>
          <a:p>
            <a:pPr marL="0" indent="0" algn="ctr">
              <a:buNone/>
            </a:pPr>
            <a:r>
              <a:rPr lang="ru-RU" i="1" u="sng" dirty="0"/>
              <a:t>- профессиональное </a:t>
            </a:r>
            <a:r>
              <a:rPr lang="ru-RU" i="1" u="sng" dirty="0" smtClean="0"/>
              <a:t>развитие</a:t>
            </a:r>
          </a:p>
          <a:p>
            <a:pPr marL="0" indent="457200" algn="just">
              <a:buNone/>
            </a:pPr>
            <a:r>
              <a:rPr lang="ru-RU" dirty="0" smtClean="0"/>
              <a:t>Психолог </a:t>
            </a:r>
            <a:r>
              <a:rPr lang="ru-RU" dirty="0"/>
              <a:t>должен постоянно повышать уровень своей </a:t>
            </a:r>
            <a:r>
              <a:rPr lang="ru-RU" dirty="0" smtClean="0"/>
              <a:t>профессиональной </a:t>
            </a:r>
            <a:r>
              <a:rPr lang="ru-RU" dirty="0"/>
              <a:t>компетентности и свою осведомленность в </a:t>
            </a:r>
            <a:r>
              <a:rPr lang="ru-RU" dirty="0" smtClean="0"/>
              <a:t>области </a:t>
            </a:r>
            <a:r>
              <a:rPr lang="ru-RU" dirty="0"/>
              <a:t>этики психологической работы (исследования); </a:t>
            </a:r>
            <a:endParaRPr lang="ru-RU" dirty="0" smtClean="0"/>
          </a:p>
          <a:p>
            <a:pPr algn="ctr">
              <a:buFontTx/>
              <a:buChar char="-"/>
            </a:pPr>
            <a:r>
              <a:rPr lang="ru-RU" i="1" u="sng" dirty="0" smtClean="0">
                <a:solidFill>
                  <a:schemeClr val="tx1"/>
                </a:solidFill>
              </a:rPr>
              <a:t>невозможность </a:t>
            </a:r>
            <a:r>
              <a:rPr lang="ru-RU" i="1" u="sng" dirty="0">
                <a:solidFill>
                  <a:schemeClr val="tx1"/>
                </a:solidFill>
              </a:rPr>
              <a:t>профессиональной деятельности в </a:t>
            </a:r>
            <a:r>
              <a:rPr lang="ru-RU" i="1" u="sng" dirty="0" smtClean="0">
                <a:solidFill>
                  <a:schemeClr val="tx1"/>
                </a:solidFill>
              </a:rPr>
              <a:t>определенных условиях</a:t>
            </a:r>
          </a:p>
          <a:p>
            <a:pPr marL="0" indent="457200" algn="just">
              <a:buNone/>
            </a:pPr>
            <a:r>
              <a:rPr lang="ru-RU" dirty="0" smtClean="0"/>
              <a:t>Если </a:t>
            </a:r>
            <a:r>
              <a:rPr lang="ru-RU" dirty="0"/>
              <a:t>какие-либо обстоятельства вынуждают Психолога преждевременно прекратить работу с Клиентом и это может </a:t>
            </a:r>
            <a:r>
              <a:rPr lang="ru-RU" dirty="0" smtClean="0"/>
              <a:t>отрицательно </a:t>
            </a:r>
            <a:r>
              <a:rPr lang="ru-RU" dirty="0"/>
              <a:t>сказаться на состоянии </a:t>
            </a:r>
            <a:r>
              <a:rPr lang="ru-RU" dirty="0" smtClean="0"/>
              <a:t>Клиента. </a:t>
            </a:r>
            <a:r>
              <a:rPr lang="ru-RU" dirty="0"/>
              <a:t>Психолог должен обеспечить продолжение работы с Клиентом. </a:t>
            </a:r>
            <a:r>
              <a:rPr lang="ru-RU" dirty="0" smtClean="0"/>
              <a:t>Психолог </a:t>
            </a:r>
            <a:r>
              <a:rPr lang="ru-RU" dirty="0"/>
              <a:t>не должен выполнять свою профессиональную деятельность в случае, когда его способности или суждения </a:t>
            </a:r>
            <a:r>
              <a:rPr lang="ru-RU" dirty="0" smtClean="0"/>
              <a:t>находятся </a:t>
            </a:r>
            <a:r>
              <a:rPr lang="ru-RU" dirty="0"/>
              <a:t>под неблагоприятным воздействием. </a:t>
            </a:r>
          </a:p>
        </p:txBody>
      </p:sp>
      <p:pic>
        <p:nvPicPr>
          <p:cNvPr id="9218" name="Picture 2" descr="http://www.nti.be/assets/proeflessen/HBO-Counselling/Counselling.jpg?r=1992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1088" y="3543196"/>
            <a:ext cx="4541110" cy="3182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821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8829" y="160470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3. Принцип </a:t>
            </a:r>
            <a:r>
              <a:rPr lang="ru-RU" sz="2800" b="1" dirty="0">
                <a:solidFill>
                  <a:srgbClr val="FF0000"/>
                </a:solidFill>
              </a:rPr>
              <a:t>ответственности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19707" y="682580"/>
            <a:ext cx="10277341" cy="5885645"/>
          </a:xfrm>
        </p:spPr>
        <p:txBody>
          <a:bodyPr>
            <a:normAutofit fontScale="92500" lnSpcReduction="10000"/>
          </a:bodyPr>
          <a:lstStyle/>
          <a:p>
            <a:pPr marL="0" indent="457200" algn="just">
              <a:buNone/>
            </a:pPr>
            <a:r>
              <a:rPr lang="ru-RU" dirty="0"/>
              <a:t>Психолог должен помнить о своих профессиональных и </a:t>
            </a:r>
            <a:r>
              <a:rPr lang="ru-RU" dirty="0" smtClean="0"/>
              <a:t>научных </a:t>
            </a:r>
            <a:r>
              <a:rPr lang="ru-RU" dirty="0"/>
              <a:t>обязательствах перед своими клиентами, перед </a:t>
            </a:r>
            <a:r>
              <a:rPr lang="ru-RU" dirty="0" smtClean="0"/>
              <a:t>профессиональным </a:t>
            </a:r>
            <a:r>
              <a:rPr lang="ru-RU" dirty="0"/>
              <a:t>сообществом и обществом в целом. Психолог </a:t>
            </a:r>
            <a:r>
              <a:rPr lang="ru-RU" dirty="0" smtClean="0"/>
              <a:t>должен </a:t>
            </a:r>
            <a:r>
              <a:rPr lang="ru-RU" dirty="0"/>
              <a:t>стремиться избегать причинения вреда, должен нести </a:t>
            </a:r>
            <a:r>
              <a:rPr lang="ru-RU" dirty="0" smtClean="0"/>
              <a:t>ответственность </a:t>
            </a:r>
            <a:r>
              <a:rPr lang="ru-RU" dirty="0"/>
              <a:t>за свои действия, а также гарантировать, </a:t>
            </a:r>
            <a:r>
              <a:rPr lang="ru-RU" dirty="0" smtClean="0"/>
              <a:t>насколько </a:t>
            </a:r>
            <a:r>
              <a:rPr lang="ru-RU" dirty="0"/>
              <a:t>это возможно, что его услуги не являются </a:t>
            </a:r>
            <a:r>
              <a:rPr lang="ru-RU" dirty="0" smtClean="0"/>
              <a:t>злоупотреблением</a:t>
            </a:r>
            <a:r>
              <a:rPr lang="ru-RU" dirty="0"/>
              <a:t>. </a:t>
            </a:r>
            <a:endParaRPr lang="ru-RU" dirty="0" smtClean="0"/>
          </a:p>
          <a:p>
            <a:pPr marL="0" indent="457200" algn="just">
              <a:buNone/>
            </a:pPr>
            <a:r>
              <a:rPr lang="ru-RU" i="1" u="sng" dirty="0"/>
              <a:t>Принцип ответственности включает: </a:t>
            </a:r>
            <a:endParaRPr lang="ru-RU" i="1" u="sng" dirty="0" smtClean="0"/>
          </a:p>
          <a:p>
            <a:pPr algn="ctr">
              <a:buFontTx/>
              <a:buChar char="-"/>
            </a:pPr>
            <a:r>
              <a:rPr lang="ru-RU" u="sng" dirty="0" smtClean="0"/>
              <a:t>основная ответственность </a:t>
            </a:r>
          </a:p>
          <a:p>
            <a:pPr marL="0" indent="457200" algn="just">
              <a:buNone/>
            </a:pPr>
            <a:r>
              <a:rPr lang="ru-RU" dirty="0"/>
              <a:t>Решение Психолога осуществить исследовательский проект или вмешательство предполагает его ответственность за возможные научные и социальные последствия, включая воздействие на лиц, группы и организации, участвующие в исследовании или вмешательстве, а также непрямой эффект, как, например, влияние научной психологии на общественное мнение и на развитие представлений о </a:t>
            </a:r>
            <a:r>
              <a:rPr lang="ru-RU" dirty="0" smtClean="0"/>
              <a:t>социальных ценностях.</a:t>
            </a:r>
            <a:endParaRPr lang="ru-RU" dirty="0"/>
          </a:p>
          <a:p>
            <a:pPr marL="0" indent="457200" algn="just">
              <a:buNone/>
            </a:pPr>
            <a:r>
              <a:rPr lang="ru-RU" dirty="0" smtClean="0"/>
              <a:t>Психолог </a:t>
            </a:r>
            <a:r>
              <a:rPr lang="ru-RU" dirty="0"/>
              <a:t>должен осознавать специфику взаимодействия с Клиентом и вытекающую из этого ответственность. Ответственность особенно велика в случае, если в качестве испытуемых или клиентов выступают лица, страдающие от медикаментозной зависимости, или лица, ограниченные в своих действиях, а также, если программа исследования или вмешательства целенаправленно ограничивает дееспособность </a:t>
            </a:r>
            <a:r>
              <a:rPr lang="ru-RU" dirty="0" smtClean="0"/>
              <a:t>Клиента.</a:t>
            </a:r>
          </a:p>
          <a:p>
            <a:pPr marL="0" indent="457200" algn="just">
              <a:buNone/>
            </a:pPr>
            <a:r>
              <a:rPr lang="ru-RU" dirty="0" smtClean="0"/>
              <a:t>Если </a:t>
            </a:r>
            <a:r>
              <a:rPr lang="ru-RU" dirty="0"/>
              <a:t>Психолог приходит к заключению, что его действия не приведут к улучшению состояния Клиента или представляют риск для Клиента, он должен прекратить вмешательство.</a:t>
            </a:r>
          </a:p>
        </p:txBody>
      </p:sp>
    </p:spTree>
    <p:extLst>
      <p:ext uri="{BB962C8B-B14F-4D97-AF65-F5344CB8AC3E}">
        <p14:creationId xmlns:p14="http://schemas.microsoft.com/office/powerpoint/2010/main" val="1852305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61375" y="206062"/>
            <a:ext cx="9843237" cy="5705160"/>
          </a:xfrm>
        </p:spPr>
        <p:txBody>
          <a:bodyPr/>
          <a:lstStyle/>
          <a:p>
            <a:pPr marL="0" indent="0" algn="ctr">
              <a:buNone/>
            </a:pPr>
            <a:r>
              <a:rPr lang="ru-RU" u="sng" dirty="0"/>
              <a:t>- </a:t>
            </a:r>
            <a:r>
              <a:rPr lang="ru-RU" u="sng" dirty="0" err="1"/>
              <a:t>ненанесение</a:t>
            </a:r>
            <a:r>
              <a:rPr lang="ru-RU" u="sng" dirty="0"/>
              <a:t> </a:t>
            </a:r>
            <a:r>
              <a:rPr lang="ru-RU" u="sng" dirty="0" smtClean="0"/>
              <a:t>вреда</a:t>
            </a:r>
          </a:p>
          <a:p>
            <a:pPr marL="0" indent="457200" algn="just">
              <a:buNone/>
            </a:pPr>
            <a:r>
              <a:rPr lang="ru-RU" dirty="0" smtClean="0"/>
              <a:t>Психолог </a:t>
            </a:r>
            <a:r>
              <a:rPr lang="ru-RU" dirty="0"/>
              <a:t>применяет только такие методики исследования или вмешательства, которые не являются опасными для </a:t>
            </a:r>
            <a:r>
              <a:rPr lang="ru-RU" dirty="0" smtClean="0"/>
              <a:t>здоровья</a:t>
            </a:r>
            <a:r>
              <a:rPr lang="ru-RU" dirty="0"/>
              <a:t>, состояния Клиента, не представляют Клиента в результатах исследования в ложном, искаженном свете, и не дают сведений о тех психологических свойствах и особенностях </a:t>
            </a:r>
            <a:r>
              <a:rPr lang="ru-RU" dirty="0" smtClean="0"/>
              <a:t>Клиента, которые </a:t>
            </a:r>
            <a:r>
              <a:rPr lang="ru-RU" dirty="0"/>
              <a:t>не имеют отношения к конкретным и согласованным </a:t>
            </a:r>
            <a:r>
              <a:rPr lang="ru-RU" dirty="0" smtClean="0"/>
              <a:t>задачам </a:t>
            </a:r>
            <a:r>
              <a:rPr lang="ru-RU" dirty="0"/>
              <a:t>психологического </a:t>
            </a:r>
            <a:r>
              <a:rPr lang="ru-RU" dirty="0" smtClean="0"/>
              <a:t>исследования</a:t>
            </a:r>
            <a:r>
              <a:rPr lang="ru-RU" dirty="0"/>
              <a:t>.</a:t>
            </a:r>
          </a:p>
        </p:txBody>
      </p:sp>
      <p:pic>
        <p:nvPicPr>
          <p:cNvPr id="1026" name="Picture 2" descr="http://rud.exdat.com/pars_docs/tw_refs/624/623022/623022_html_2f45ab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1669" y="2323048"/>
            <a:ext cx="5082647" cy="4477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1395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8192" y="180304"/>
            <a:ext cx="10036420" cy="5730918"/>
          </a:xfrm>
        </p:spPr>
        <p:txBody>
          <a:bodyPr/>
          <a:lstStyle/>
          <a:p>
            <a:pPr marL="0" indent="0" algn="ctr">
              <a:buNone/>
            </a:pPr>
            <a:r>
              <a:rPr lang="ru-RU" u="sng" dirty="0"/>
              <a:t>- решение этических </a:t>
            </a:r>
            <a:r>
              <a:rPr lang="ru-RU" u="sng" dirty="0" smtClean="0"/>
              <a:t>дилемм </a:t>
            </a:r>
          </a:p>
          <a:p>
            <a:pPr marL="0" indent="457200" algn="just">
              <a:buNone/>
            </a:pPr>
            <a:r>
              <a:rPr lang="ru-RU" dirty="0" smtClean="0"/>
              <a:t>Психолог </a:t>
            </a:r>
            <a:r>
              <a:rPr lang="ru-RU" dirty="0"/>
              <a:t>должен осознавать возможность возникновения этических дилемм и нести свою персональную ответственность за их решение. Психологи консультируются по этим вопросам со своими коллегами и другими значимыми лицами, а также информируют их о принципах, отраженных в Этическом </a:t>
            </a:r>
            <a:r>
              <a:rPr lang="ru-RU" dirty="0" smtClean="0"/>
              <a:t>кодексе</a:t>
            </a:r>
            <a:r>
              <a:rPr lang="ru-RU" dirty="0"/>
              <a:t>. В случае, если у Психолога в связи с его работой возникли вопросы этического характера, он должен обратиться в </a:t>
            </a:r>
            <a:r>
              <a:rPr lang="ru-RU" dirty="0" smtClean="0"/>
              <a:t>Этический </a:t>
            </a:r>
            <a:r>
              <a:rPr lang="ru-RU" dirty="0"/>
              <a:t>комитет Российского психологического общества за </a:t>
            </a:r>
            <a:r>
              <a:rPr lang="ru-RU" dirty="0" smtClean="0"/>
              <a:t>консультацией.</a:t>
            </a:r>
            <a:endParaRPr lang="ru-RU" dirty="0"/>
          </a:p>
        </p:txBody>
      </p:sp>
      <p:pic>
        <p:nvPicPr>
          <p:cNvPr id="2050" name="Picture 2" descr="http://hnu.docdat.com/pars_docs/refs/211/210861/img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6691" y="2719889"/>
            <a:ext cx="5268489" cy="3951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6243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1071" y="154546"/>
            <a:ext cx="10023542" cy="1750454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4. Принцип </a:t>
            </a:r>
            <a:r>
              <a:rPr lang="ru-RU" sz="2800" b="1" dirty="0">
                <a:solidFill>
                  <a:srgbClr val="FF0000"/>
                </a:solidFill>
              </a:rPr>
              <a:t>этической и юридической правомочности</a:t>
            </a:r>
            <a:r>
              <a:rPr lang="ru-RU" sz="2800" dirty="0">
                <a:solidFill>
                  <a:srgbClr val="FF0000"/>
                </a:solidFill>
              </a:rPr>
              <a:t/>
            </a:r>
            <a:br>
              <a:rPr lang="ru-RU" sz="2800" dirty="0">
                <a:solidFill>
                  <a:srgbClr val="FF0000"/>
                </a:solidFill>
              </a:rPr>
            </a:b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22739" y="1197734"/>
            <a:ext cx="9881874" cy="4842276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dirty="0"/>
              <a:t>1. Психолог планирует и проводит исследования в соответствии с действующим законодательством и профессиональными требованиями к проведению психологической деятельности.</a:t>
            </a:r>
          </a:p>
          <a:p>
            <a:pPr marL="0" indent="0" algn="just">
              <a:buNone/>
            </a:pPr>
            <a:r>
              <a:rPr lang="ru-RU" dirty="0"/>
              <a:t>2. В случае расхождения между нормами данного Кодекса и обязанностями, вменяемыми ему администрацией образовательного учреждения, психолог руководствуется нормами данного Кодекса. Подобные случаи доводятся до сведения администрации учреждения, где работает психолог, и профессиональной психологической общественности (методического объединения) или областного научно-методического совета службы практической психологии.</a:t>
            </a:r>
          </a:p>
          <a:p>
            <a:pPr marL="0" indent="0" algn="just">
              <a:buNone/>
            </a:pPr>
            <a:r>
              <a:rPr lang="ru-RU" dirty="0"/>
              <a:t>3. Нормы данного Кодекса распространяются только на профессиональные отношения психолога с клиентом и другими субъектами образовательного процесса.</a:t>
            </a:r>
          </a:p>
          <a:p>
            <a:pPr marL="0" indent="0" algn="just">
              <a:buNone/>
            </a:pPr>
            <a:r>
              <a:rPr lang="ru-RU" dirty="0"/>
              <a:t>4. Психолог может выполнять свои обязанности официального эксперта в соответствии с законом. При этом на него полностью распространяются нормы данного Кодекса.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0004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58346" y="103031"/>
            <a:ext cx="9830358" cy="1531513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</a:rPr>
              <a:t>5. Принцип квалифицированной пропаганды психологии</a:t>
            </a:r>
            <a:br>
              <a:rPr lang="ru-RU" sz="2800" b="1" dirty="0">
                <a:solidFill>
                  <a:srgbClr val="FF0000"/>
                </a:solidFill>
              </a:rPr>
            </a:b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74255" y="1056068"/>
            <a:ext cx="9830357" cy="4558940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/>
              <a:t>1. В любых сообщениях, предназначенных для людей, не имеющих психологического образования, следует избегать избыточной информации, раскрывающей суть профессиональных методов его работы. Подобная информация возможна только в сообщениях для специалистов.</a:t>
            </a:r>
          </a:p>
          <a:p>
            <a:pPr marL="0" indent="0" algn="just">
              <a:buNone/>
            </a:pPr>
            <a:r>
              <a:rPr lang="ru-RU" dirty="0"/>
              <a:t>2. Во всех сообщениях психолог должен отражать возможности методов практической психологии в соответствии с реальным положением дел. Следует воздерживаться от любых высказываний, которые могут повлечь за собой неоправданные ожидания от психолога.</a:t>
            </a:r>
          </a:p>
          <a:p>
            <a:pPr marL="0" indent="0" algn="just">
              <a:buNone/>
            </a:pPr>
            <a:r>
              <a:rPr lang="ru-RU" dirty="0"/>
              <a:t>3. Психолог обязан пропагандировать достижение психологии профессионально и точно в соответствии с действительным состоянием науки на данный момент.</a:t>
            </a:r>
          </a:p>
          <a:p>
            <a:pPr marL="0" indent="0" algn="just"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  <p:pic>
        <p:nvPicPr>
          <p:cNvPr id="3076" name="Picture 4" descr="http://afrgsu.ru/assets/files/2014/10/opoz_4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5781" y="4141040"/>
            <a:ext cx="5930732" cy="2601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3624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80801" y="276381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6. Принцип благополучия клиента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72980" y="720300"/>
            <a:ext cx="9727327" cy="500970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smtClean="0"/>
              <a:t>1. В </a:t>
            </a:r>
            <a:r>
              <a:rPr lang="ru-RU" dirty="0"/>
              <a:t>своих профессиональных действиях психолог ориентируется на благополучие и учитывает права всех субъектов образовательного процесса.  В  случаях, когда обязанности психолога   вступают  в  противоречие   с  этическими   нормами,   психолог   разрешает   эти</a:t>
            </a:r>
            <a:r>
              <a:rPr lang="ru-RU" i="1" dirty="0"/>
              <a:t> </a:t>
            </a:r>
            <a:r>
              <a:rPr lang="ru-RU" dirty="0"/>
              <a:t>конфликты, руководствуясь принципом «не навреди».</a:t>
            </a:r>
          </a:p>
          <a:p>
            <a:pPr marL="0" indent="0" algn="just">
              <a:buNone/>
            </a:pPr>
            <a:r>
              <a:rPr lang="ru-RU" dirty="0"/>
              <a:t>2. Психолог  в ходе   профессиональной   деятельности    не   должен   допускать дискриминации (ограничения конституционных прав и свобод личности) по социальному статусу, возрасту, полу, национальности, вероисповеданию, интеллекту и любым другим отличиям.</a:t>
            </a:r>
          </a:p>
          <a:p>
            <a:pPr marL="0" indent="0" algn="just">
              <a:buNone/>
            </a:pPr>
            <a:r>
              <a:rPr lang="ru-RU" dirty="0"/>
              <a:t>3. В профессиональной деятельности психолога образования   приоритетными объявляются права и интересы ребенка как основного субъекта образовательного процесса.</a:t>
            </a:r>
          </a:p>
          <a:p>
            <a:pPr marL="0" indent="0" algn="just">
              <a:buNone/>
            </a:pPr>
            <a:r>
              <a:rPr lang="ru-RU" dirty="0"/>
              <a:t>4. Психолог  придерживается  доброжелательного и </a:t>
            </a:r>
            <a:r>
              <a:rPr lang="ru-RU" dirty="0" err="1"/>
              <a:t>безоценочного</a:t>
            </a:r>
            <a:r>
              <a:rPr lang="ru-RU" dirty="0"/>
              <a:t>   отношения   к клиенту.</a:t>
            </a:r>
          </a:p>
          <a:p>
            <a:pPr marL="0" indent="0" algn="just">
              <a:buNone/>
            </a:pPr>
            <a:r>
              <a:rPr lang="ru-RU" dirty="0"/>
              <a:t> 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4098" name="Picture 2" descr="https://spark.ru/upload/blogs_covers/n_571ed4f4aee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3510" y="4765182"/>
            <a:ext cx="5058668" cy="2066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9497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32317" y="186228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7.Принцип</a:t>
            </a:r>
            <a:r>
              <a:rPr lang="ru-RU" sz="2800" b="1" dirty="0">
                <a:solidFill>
                  <a:srgbClr val="FF0000"/>
                </a:solidFill>
              </a:rPr>
              <a:t> профессиональной кооперации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71223" y="785610"/>
            <a:ext cx="9933389" cy="5937161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dirty="0" smtClean="0"/>
              <a:t>1. Работа </a:t>
            </a:r>
            <a:r>
              <a:rPr lang="ru-RU" dirty="0"/>
              <a:t>психолога основывается на праве и обязанности проявлять уважение к другим специалистам и методам их ра­боты независимо, от собственных теоре­тических и методических предпочтений.</a:t>
            </a:r>
          </a:p>
          <a:p>
            <a:pPr marL="0" indent="0" algn="just">
              <a:buNone/>
            </a:pPr>
            <a:r>
              <a:rPr lang="ru-RU" dirty="0" smtClean="0"/>
              <a:t>2. Психолог </a:t>
            </a:r>
            <a:r>
              <a:rPr lang="ru-RU" dirty="0"/>
              <a:t>воздерживается от публич­ных оценок и замечаний о средствах и методах работы коллег в присутствии кли­ентов и обследуемых лиц. Если психолог имеет претензии к стилю или методам работы коллеги, то он может выступать с обоснованной критикой в кругу специали­стов. В тех случаях, когда психолог узна­ет об этических  нарушениях другого пси­холога, он обращает на это его внимание, если это может способствовать приемле­мому разрешению ситуации и при этом не будет нарушено право на конфиденциаль­ность.</a:t>
            </a:r>
          </a:p>
          <a:p>
            <a:pPr marL="0" indent="0" algn="just">
              <a:buNone/>
            </a:pPr>
            <a:r>
              <a:rPr lang="ru-RU" dirty="0" smtClean="0"/>
              <a:t>3. Если </a:t>
            </a:r>
            <a:r>
              <a:rPr lang="ru-RU" dirty="0"/>
              <a:t>этическое нарушение не мо­жет быть устранено неформальным пу­тем, психолог может вынести проблему на обсуждение методического объедине­ния (МО), в конфликтных ситуациях — на этическую комиссию областного науч­но-методического совета службы практи­ческой психологии образования.</a:t>
            </a:r>
          </a:p>
          <a:p>
            <a:pPr marL="0" indent="0" algn="just">
              <a:buNone/>
            </a:pPr>
            <a:r>
              <a:rPr lang="ru-RU" dirty="0" smtClean="0"/>
              <a:t>4. Психолог </a:t>
            </a:r>
            <a:r>
              <a:rPr lang="ru-RU" dirty="0"/>
              <a:t>при рецензировании мате­риалов, представленных к публикации на грант или в других целях, уважает кон­фиденциальность и авторские права.</a:t>
            </a:r>
          </a:p>
          <a:p>
            <a:pPr marL="0" indent="0" algn="just">
              <a:buNone/>
            </a:pPr>
            <a:r>
              <a:rPr lang="ru-RU" dirty="0" smtClean="0"/>
              <a:t>5. После </a:t>
            </a:r>
            <a:r>
              <a:rPr lang="ru-RU" dirty="0"/>
              <a:t>опубликования результатов исследования психолог не имеет права скрывать данные, на которых построены его заключения, от других специалистов, занимающихся близкими проблемами или желающих перепроверить выводы, повто­рив анализ. Авторские права на психоло­гические данные принадлежат, собравшей их стороне.</a:t>
            </a:r>
          </a:p>
        </p:txBody>
      </p:sp>
    </p:spTree>
    <p:extLst>
      <p:ext uri="{BB962C8B-B14F-4D97-AF65-F5344CB8AC3E}">
        <p14:creationId xmlns:p14="http://schemas.microsoft.com/office/powerpoint/2010/main" val="563475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09859" y="257577"/>
            <a:ext cx="10212947" cy="5653645"/>
          </a:xfrm>
        </p:spPr>
        <p:txBody>
          <a:bodyPr/>
          <a:lstStyle/>
          <a:p>
            <a:pPr marL="0" indent="457200" algn="just">
              <a:buNone/>
            </a:pPr>
            <a:r>
              <a:rPr lang="ru-RU" dirty="0" smtClean="0"/>
              <a:t>Этический </a:t>
            </a:r>
            <a:r>
              <a:rPr lang="ru-RU" dirty="0"/>
              <a:t>кодекс психолога Российского </a:t>
            </a:r>
            <a:r>
              <a:rPr lang="ru-RU" dirty="0" smtClean="0"/>
              <a:t>психологического </a:t>
            </a:r>
            <a:r>
              <a:rPr lang="ru-RU" dirty="0"/>
              <a:t>общества составлен в соответствии с Конституцией </a:t>
            </a:r>
            <a:r>
              <a:rPr lang="ru-RU" dirty="0" smtClean="0"/>
              <a:t>Российской </a:t>
            </a:r>
            <a:r>
              <a:rPr lang="ru-RU" dirty="0"/>
              <a:t>Федерации, Федеральным законом Российской Федерации № 152-ФЗ от 27 июля 2006 года "О персональных данных", </a:t>
            </a:r>
            <a:r>
              <a:rPr lang="ru-RU" dirty="0" smtClean="0"/>
              <a:t>Уставом </a:t>
            </a:r>
            <a:r>
              <a:rPr lang="ru-RU" dirty="0"/>
              <a:t>Российского психологического общества, Всеобщей </a:t>
            </a:r>
            <a:r>
              <a:rPr lang="ru-RU" dirty="0" smtClean="0"/>
              <a:t>декларацией </a:t>
            </a:r>
            <a:r>
              <a:rPr lang="ru-RU" dirty="0"/>
              <a:t>прав человека, Хельсинкской декларацией Всемирной медицинской ассоциации "Этические принципы проведения </a:t>
            </a:r>
            <a:r>
              <a:rPr lang="ru-RU" dirty="0" smtClean="0"/>
              <a:t>медицинских </a:t>
            </a:r>
            <a:r>
              <a:rPr lang="ru-RU" dirty="0"/>
              <a:t>исследований с участием людей в качестве субъектов исследования", международной Универсальной декларацией этических принципов для психологов, Этическим </a:t>
            </a:r>
            <a:r>
              <a:rPr lang="ru-RU" dirty="0" err="1"/>
              <a:t>метакодексом</a:t>
            </a:r>
            <a:r>
              <a:rPr lang="ru-RU" dirty="0"/>
              <a:t> Европейской федерации психологических ассоциаций. </a:t>
            </a:r>
            <a:endParaRPr lang="ru-RU" dirty="0" smtClean="0"/>
          </a:p>
          <a:p>
            <a:pPr marL="0" indent="457200" algn="just">
              <a:buNone/>
            </a:pPr>
            <a:r>
              <a:rPr lang="ru-RU" dirty="0"/>
              <a:t>Консультативным и регулирующим органом Российского психологического общества по вопросам профессиональной этики психолога является Этический комитет Российского </a:t>
            </a:r>
            <a:r>
              <a:rPr lang="ru-RU" dirty="0" smtClean="0"/>
              <a:t>психологического </a:t>
            </a:r>
            <a:r>
              <a:rPr lang="ru-RU" dirty="0"/>
              <a:t>общества. </a:t>
            </a:r>
          </a:p>
        </p:txBody>
      </p:sp>
      <p:pic>
        <p:nvPicPr>
          <p:cNvPr id="1026" name="Picture 2" descr="https://im0-tub-ru.yandex.net/i?id=99fb2d4e83457753d68c776bde31e241&amp;n=33&amp;h=215&amp;w=35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9266" y="3911916"/>
            <a:ext cx="4893971" cy="2794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9756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06559" y="147591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</a:rPr>
              <a:t>8. Принцип информирования клиента о целях и результатах обследования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58344" y="1017431"/>
            <a:ext cx="9946268" cy="5615189"/>
          </a:xfrm>
        </p:spPr>
        <p:txBody>
          <a:bodyPr>
            <a:normAutofit fontScale="85000" lnSpcReduction="10000"/>
          </a:bodyPr>
          <a:lstStyle/>
          <a:p>
            <a:pPr marL="0" indent="0" algn="just">
              <a:buNone/>
            </a:pPr>
            <a:r>
              <a:rPr lang="ru-RU" dirty="0"/>
              <a:t>1.  Психолог информирует клиента о це­лях и содержании психологической рабо­ты, проводимой с ним, применяемых ме­тодах и способах получения информации, чтобы клиент мог принять решение об участии в этой работе. В случаях, когда психологическая процедура осуществляется с детьми до 16 лет, согласие на участие в ней ребенка должны дать родители или лица, их заменяющие.</a:t>
            </a:r>
          </a:p>
          <a:p>
            <a:pPr marL="0" indent="0" algn="just">
              <a:buNone/>
            </a:pPr>
            <a:r>
              <a:rPr lang="ru-RU" dirty="0"/>
              <a:t>2.  В процессе диагностики или психо­логического консультирования психолог высказывает собственные суждения и оце­нивает различные  аспекты ситуации в форме, исключающей ограничение свободы клиента в принятии им самостоятель­ного решения. В ходе работы по оказа­нию психологической помощи должен строго соблюдаться принцип доброволь­ности со стороны клиента. Клиент в лю­бой момент (или вообще) может отказаться от работы, так же клиент может отка­заться от работы с данным психологом и обратиться к другому специалисту.</a:t>
            </a:r>
          </a:p>
          <a:p>
            <a:pPr marL="0" indent="0" algn="just">
              <a:buNone/>
            </a:pPr>
            <a:r>
              <a:rPr lang="ru-RU" dirty="0"/>
              <a:t>3.  Психолог должен  информировать участников психологической работы о важ­ных аспектах деятельности, которые мо­гут повлиять на их решение участвовать (или не участвовать) в предстоящей ра­боте: физический риск, дискомфорт, не­приятный эмоциональный опыт и др.</a:t>
            </a:r>
          </a:p>
          <a:p>
            <a:pPr marL="0" indent="0" algn="just">
              <a:buNone/>
            </a:pPr>
            <a:r>
              <a:rPr lang="ru-RU" dirty="0"/>
              <a:t>4.  Для получения согласия клиента на психологическое обследование психолог должен использовать понятную термино­логию и доступный для понимания клиен­та язык. Психолог формулирует и излага­ет результаты обследования в терминах, понятных клиенту.</a:t>
            </a:r>
          </a:p>
          <a:p>
            <a:pPr marL="0" indent="0" algn="just">
              <a:buNone/>
            </a:pPr>
            <a:r>
              <a:rPr lang="ru-RU" dirty="0"/>
              <a:t>5.  Заключение по результатам обследо­вания не должно носить категорический характер,  оно может быть предложено клиенту только в виде рекомендаций. Ре­комендации должны быть четкими и не содержать заведомо невыполнимых усло­вий.</a:t>
            </a:r>
          </a:p>
          <a:p>
            <a:pPr marL="0" indent="0" algn="just">
              <a:buNone/>
            </a:pPr>
            <a:r>
              <a:rPr lang="ru-RU" dirty="0"/>
              <a:t>6.  В ходе обследования психолог дол­жен выявлять и подчеркивать способнос­ти и возможности клиента. Недопустимо акцентировать внимание клиента на его ограничениях и недостатках.</a:t>
            </a:r>
          </a:p>
          <a:p>
            <a:pPr marL="0" indent="0" algn="just">
              <a:buNone/>
            </a:pPr>
            <a:r>
              <a:rPr 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75583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77770" y="108955"/>
            <a:ext cx="8911687" cy="128089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b="1" dirty="0">
                <a:solidFill>
                  <a:srgbClr val="FF0000"/>
                </a:solidFill>
              </a:rPr>
              <a:t>9. Принцип морально-позитивного эффекта профессиональных действий психолога</a:t>
            </a:r>
            <a:br>
              <a:rPr lang="ru-RU" sz="2700" b="1" dirty="0">
                <a:solidFill>
                  <a:srgbClr val="FF0000"/>
                </a:solidFill>
              </a:rPr>
            </a:br>
            <a:r>
              <a:rPr lang="ru-RU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35617" y="914401"/>
            <a:ext cx="9868995" cy="4996822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dirty="0" smtClean="0"/>
              <a:t>1. Психолог </a:t>
            </a:r>
            <a:r>
              <a:rPr lang="ru-RU" dirty="0"/>
              <a:t>должен делать все возмож­ное для определения ситуаций, в которых психологические техники или инструмен­тарий вообще не могут быть адекватно использованы или на их использование должны быть наложены соответствующие ограничения. Это касается случаев, когда психологическим инструментом пользуют­ся непрофессионалы или когда исследова­ние болезненно затрагивает такие индиви­дуальные особенности, как возраст, пол, расовая, и национальная принадлежность, вероисповедание, сексуальная ориентация, физическое или психическое расстройство, язык, социальный и экономический статус.</a:t>
            </a:r>
          </a:p>
          <a:p>
            <a:pPr marL="0" indent="0" algn="just">
              <a:buNone/>
            </a:pPr>
            <a:r>
              <a:rPr lang="ru-RU" dirty="0"/>
              <a:t>2.  В отчетах о своей работе, сделанных для специалистов, не имеющих психоло­гического образования, психолог должен исходить из того, что сообщения должны быть ясными и применимыми к практи­ческим нуждам заказчика.</a:t>
            </a:r>
          </a:p>
          <a:p>
            <a:pPr marL="0" indent="0" algn="just">
              <a:buNone/>
            </a:pPr>
            <a:r>
              <a:rPr lang="ru-RU" dirty="0" smtClean="0"/>
              <a:t>3. При </a:t>
            </a:r>
            <a:r>
              <a:rPr lang="ru-RU" dirty="0"/>
              <a:t>выступлениях в средствах массо­вой информации психолог должен высказывать суждения, основанные на реальных достижениях психологической науки и прак­тики. Содержание выступлений должно быть направлено на позитивные измене­ния в общественном мнении или эмоцио­нальном состоянии адресата.</a:t>
            </a:r>
          </a:p>
          <a:p>
            <a:pPr marL="0" indent="0" algn="just">
              <a:buNone/>
            </a:pPr>
            <a:r>
              <a:rPr lang="ru-RU" dirty="0"/>
              <a:t>4. </a:t>
            </a:r>
            <a:r>
              <a:rPr lang="ru-RU" dirty="0" smtClean="0"/>
              <a:t>Психолог </a:t>
            </a:r>
            <a:r>
              <a:rPr lang="ru-RU" dirty="0"/>
              <a:t>не должен участвовать в деятельности, результаты которой могут дискредитировать  психологию как науку.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161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7618" y="134713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ru-RU" sz="2800" u="sng" dirty="0">
                <a:solidFill>
                  <a:srgbClr val="FF0000"/>
                </a:solidFill>
              </a:rPr>
              <a:t>Нарушение Этического кодекса психолога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41679" y="785611"/>
            <a:ext cx="9662933" cy="5125611"/>
          </a:xfrm>
        </p:spPr>
        <p:txBody>
          <a:bodyPr/>
          <a:lstStyle/>
          <a:p>
            <a:pPr marL="0" indent="457200" algn="just">
              <a:buNone/>
            </a:pPr>
            <a:r>
              <a:rPr lang="ru-RU" dirty="0"/>
              <a:t>Нарушение Этического кодекса психолога включает в себя игнорирование изложенных в нем положений, неверное их </a:t>
            </a:r>
            <a:r>
              <a:rPr lang="ru-RU" dirty="0" smtClean="0"/>
              <a:t>толкование </a:t>
            </a:r>
            <a:r>
              <a:rPr lang="ru-RU" dirty="0"/>
              <a:t>или намеренное нарушение. Нарушение Этического </a:t>
            </a:r>
            <a:r>
              <a:rPr lang="ru-RU" dirty="0" smtClean="0"/>
              <a:t>кодекса </a:t>
            </a:r>
            <a:r>
              <a:rPr lang="ru-RU" dirty="0"/>
              <a:t>может стать предметом жалобы</a:t>
            </a:r>
            <a:r>
              <a:rPr lang="ru-RU" dirty="0" smtClean="0"/>
              <a:t>.</a:t>
            </a:r>
          </a:p>
          <a:p>
            <a:pPr marL="0" indent="457200" algn="just">
              <a:buNone/>
            </a:pPr>
            <a:r>
              <a:rPr lang="ru-RU" dirty="0"/>
              <a:t>Жалоба на нарушение Этического кодекса психолога может быть подана в Этический комитет Российского психологическо- </a:t>
            </a:r>
            <a:r>
              <a:rPr lang="ru-RU" dirty="0" err="1"/>
              <a:t>го</a:t>
            </a:r>
            <a:r>
              <a:rPr lang="ru-RU" dirty="0"/>
              <a:t> общества в письменном виде любым физическим и </a:t>
            </a:r>
            <a:r>
              <a:rPr lang="ru-RU" dirty="0" err="1"/>
              <a:t>юридиче</a:t>
            </a:r>
            <a:r>
              <a:rPr lang="ru-RU" dirty="0"/>
              <a:t>- </a:t>
            </a:r>
            <a:r>
              <a:rPr lang="ru-RU" dirty="0" err="1"/>
              <a:t>ским</a:t>
            </a:r>
            <a:r>
              <a:rPr lang="ru-RU" dirty="0"/>
              <a:t> лицом. Рассмотрение жалоб и вынесение решений по ним осуществляется в установленном порядке Этическим комитетом Российского психологического общества.</a:t>
            </a:r>
          </a:p>
        </p:txBody>
      </p:sp>
      <p:pic>
        <p:nvPicPr>
          <p:cNvPr id="8194" name="Picture 2" descr="http://ski.ru/kohana/upload/user_images/19736_134976898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3515" y="3159487"/>
            <a:ext cx="3412320" cy="3582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7622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Объект 9"/>
          <p:cNvSpPr>
            <a:spLocks noGrp="1"/>
          </p:cNvSpPr>
          <p:nvPr>
            <p:ph idx="1"/>
          </p:nvPr>
        </p:nvSpPr>
        <p:spPr>
          <a:xfrm>
            <a:off x="1519707" y="128789"/>
            <a:ext cx="9984905" cy="5782433"/>
          </a:xfrm>
        </p:spPr>
        <p:txBody>
          <a:bodyPr/>
          <a:lstStyle/>
          <a:p>
            <a:pPr marL="0" indent="457200" algn="just">
              <a:buNone/>
            </a:pPr>
            <a:r>
              <a:rPr lang="ru-RU" dirty="0"/>
              <a:t>В качестве санкций, применяемых к Психологу, </a:t>
            </a:r>
            <a:r>
              <a:rPr lang="ru-RU" dirty="0" smtClean="0"/>
              <a:t>нарушившему </a:t>
            </a:r>
            <a:r>
              <a:rPr lang="ru-RU" dirty="0"/>
              <a:t>Этический кодекс, могут выступать: предупреждение от имени Российского психологического общества (общественное порицание), приостановление членства в Российском </a:t>
            </a:r>
            <a:r>
              <a:rPr lang="ru-RU" dirty="0" smtClean="0"/>
              <a:t>психологическом </a:t>
            </a:r>
            <a:r>
              <a:rPr lang="ru-RU" dirty="0"/>
              <a:t>обществе, сопровождающееся широким </a:t>
            </a:r>
            <a:r>
              <a:rPr lang="ru-RU" dirty="0" smtClean="0"/>
              <a:t>информированием </a:t>
            </a:r>
            <a:r>
              <a:rPr lang="ru-RU" dirty="0"/>
              <a:t>общественности и потенциальных клиентов об </a:t>
            </a:r>
            <a:r>
              <a:rPr lang="ru-RU" dirty="0" smtClean="0"/>
              <a:t>исключении </a:t>
            </a:r>
            <a:r>
              <a:rPr lang="ru-RU" dirty="0"/>
              <a:t>данного специалиста из действующего реестра </a:t>
            </a:r>
            <a:r>
              <a:rPr lang="ru-RU" dirty="0" smtClean="0"/>
              <a:t>психологов. </a:t>
            </a:r>
            <a:r>
              <a:rPr lang="ru-RU" dirty="0"/>
              <a:t>Информация о применяемых санкциях является обще- доступной и передается в профессиональные психологические ассоциации других стран</a:t>
            </a:r>
            <a:r>
              <a:rPr lang="ru-RU" dirty="0" smtClean="0"/>
              <a:t>.</a:t>
            </a:r>
          </a:p>
          <a:p>
            <a:pPr marL="0" indent="457200" algn="just">
              <a:buNone/>
            </a:pPr>
            <a:r>
              <a:rPr lang="ru-RU" dirty="0"/>
              <a:t>В случае серьезных нарушений Этического кодекса </a:t>
            </a:r>
            <a:r>
              <a:rPr lang="ru-RU" dirty="0" smtClean="0"/>
              <a:t>Российское </a:t>
            </a:r>
            <a:r>
              <a:rPr lang="ru-RU" dirty="0"/>
              <a:t>психологическое общество может ходатайствовать о </a:t>
            </a:r>
            <a:r>
              <a:rPr lang="ru-RU" dirty="0" smtClean="0"/>
              <a:t>привлечении </a:t>
            </a:r>
            <a:r>
              <a:rPr lang="ru-RU" dirty="0"/>
              <a:t>Психолога к суду</a:t>
            </a:r>
            <a:r>
              <a:rPr lang="ru-RU" dirty="0" smtClean="0"/>
              <a:t>.</a:t>
            </a:r>
            <a:endParaRPr lang="ru-RU" dirty="0"/>
          </a:p>
          <a:p>
            <a:pPr marL="0" indent="457200" algn="r">
              <a:buNone/>
            </a:pPr>
            <a:r>
              <a:rPr lang="ru-RU" dirty="0"/>
              <a:t>* </a:t>
            </a:r>
            <a:r>
              <a:rPr lang="ru-RU" sz="1600" dirty="0"/>
              <a:t>Настоящий Этический кодекс психолога принят 14 февраля 2012 года V съездом Российского психологического общества. </a:t>
            </a:r>
          </a:p>
        </p:txBody>
      </p:sp>
      <p:pic>
        <p:nvPicPr>
          <p:cNvPr id="9218" name="Picture 2" descr="https://www.memst.kz/upload/iblock/05e/05e38fe8f71b53201032c7cbff4bd0c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6530" y="3862895"/>
            <a:ext cx="4335629" cy="2879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9273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90649" y="128789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</a:rPr>
              <a:t>КЛЯТВА РОССИЙСКОГО ПСИХОЛОГА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09859" y="592427"/>
            <a:ext cx="10122795" cy="6091707"/>
          </a:xfrm>
        </p:spPr>
        <p:txBody>
          <a:bodyPr>
            <a:normAutofit fontScale="92500" lnSpcReduction="20000"/>
          </a:bodyPr>
          <a:lstStyle/>
          <a:p>
            <a:pPr marL="0" indent="457200" algn="just">
              <a:buNone/>
            </a:pPr>
            <a:r>
              <a:rPr lang="ru-RU" u="sng" dirty="0"/>
              <a:t>Получая высокое звание российского психолога и приступая к профессиональной деятельности, я торжественно клянусь: </a:t>
            </a:r>
            <a:endParaRPr lang="ru-RU" u="sng" dirty="0" smtClean="0"/>
          </a:p>
          <a:p>
            <a:pPr algn="just">
              <a:buFont typeface="Arial" panose="020B0604020202020204" pitchFamily="34" charset="0"/>
              <a:buChar char="•"/>
            </a:pPr>
            <a:r>
              <a:rPr lang="ru-RU" dirty="0" smtClean="0"/>
              <a:t>честно </a:t>
            </a:r>
            <a:r>
              <a:rPr lang="ru-RU" dirty="0"/>
              <a:t>исполнять свой профессиональный долг, </a:t>
            </a:r>
            <a:r>
              <a:rPr lang="ru-RU" dirty="0" smtClean="0"/>
              <a:t>соблюдая </a:t>
            </a:r>
            <a:r>
              <a:rPr lang="ru-RU" dirty="0"/>
              <a:t>этические принципы работы российского психолога; 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dirty="0" smtClean="0"/>
              <a:t>посвятить </a:t>
            </a:r>
            <a:r>
              <a:rPr lang="ru-RU" dirty="0"/>
              <a:t>свои знания и умения сохранению и </a:t>
            </a:r>
            <a:r>
              <a:rPr lang="ru-RU" dirty="0" smtClean="0"/>
              <a:t>укреплению </a:t>
            </a:r>
            <a:r>
              <a:rPr lang="ru-RU" dirty="0"/>
              <a:t>психологического здоровья и благополучия человека; 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dirty="0" smtClean="0"/>
              <a:t>быть </a:t>
            </a:r>
            <a:r>
              <a:rPr lang="ru-RU" dirty="0"/>
              <a:t>всегда готовым оказать психологическую </a:t>
            </a:r>
            <a:r>
              <a:rPr lang="ru-RU" dirty="0" smtClean="0"/>
              <a:t>помощь;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dirty="0" smtClean="0"/>
              <a:t>проявлять </a:t>
            </a:r>
            <a:r>
              <a:rPr lang="ru-RU" dirty="0"/>
              <a:t>высочайшее уважение к жизни, правам, </a:t>
            </a:r>
            <a:r>
              <a:rPr lang="ru-RU" dirty="0" smtClean="0"/>
              <a:t>благополучию </a:t>
            </a:r>
            <a:r>
              <a:rPr lang="ru-RU" dirty="0"/>
              <a:t>и достоинству человека; 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dirty="0" smtClean="0"/>
              <a:t>хранить </a:t>
            </a:r>
            <a:r>
              <a:rPr lang="ru-RU" dirty="0"/>
              <a:t>благодарность и уважение к своим учителям; 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dirty="0" smtClean="0"/>
              <a:t>быть </a:t>
            </a:r>
            <a:r>
              <a:rPr lang="ru-RU" dirty="0"/>
              <a:t>требовательным и справедливым к своим </a:t>
            </a:r>
            <a:r>
              <a:rPr lang="ru-RU" dirty="0" smtClean="0"/>
              <a:t>ученикам</a:t>
            </a:r>
            <a:r>
              <a:rPr lang="ru-RU" dirty="0"/>
              <a:t>, способствовать их профессиональному росту; 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dirty="0" smtClean="0"/>
              <a:t>доброжелательно </a:t>
            </a:r>
            <a:r>
              <a:rPr lang="ru-RU" dirty="0"/>
              <a:t>относиться к коллегам; 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dirty="0" smtClean="0"/>
              <a:t>обращаться </a:t>
            </a:r>
            <a:r>
              <a:rPr lang="ru-RU" dirty="0"/>
              <a:t>к коллегам за помощью и советом, если </a:t>
            </a:r>
            <a:r>
              <a:rPr lang="ru-RU" dirty="0" smtClean="0"/>
              <a:t>этого </a:t>
            </a:r>
            <a:r>
              <a:rPr lang="ru-RU" dirty="0"/>
              <a:t>требуют интересы людей, обратившихся ко мне за </a:t>
            </a:r>
            <a:r>
              <a:rPr lang="ru-RU" dirty="0" smtClean="0"/>
              <a:t>помощью;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dirty="0" smtClean="0"/>
              <a:t>никогда </a:t>
            </a:r>
            <a:r>
              <a:rPr lang="ru-RU" dirty="0"/>
              <a:t>не отказывать коллегам в помощи и совете; 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dirty="0" smtClean="0"/>
              <a:t>постоянно </a:t>
            </a:r>
            <a:r>
              <a:rPr lang="ru-RU" dirty="0"/>
              <a:t>совершенствовать свое профессиональное мастерство; 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dirty="0" smtClean="0"/>
              <a:t>беречь </a:t>
            </a:r>
            <a:r>
              <a:rPr lang="ru-RU" dirty="0"/>
              <a:t>и развивать славные и благородные традиции российской психологической науки. Да буду я чист в своих делах и помыслах. Если же я нарушу эту клятву, то пусть меня осудит психологическая корпорация по всей строгости закона и обычая.</a:t>
            </a:r>
          </a:p>
        </p:txBody>
      </p:sp>
    </p:spTree>
    <p:extLst>
      <p:ext uri="{BB962C8B-B14F-4D97-AF65-F5344CB8AC3E}">
        <p14:creationId xmlns:p14="http://schemas.microsoft.com/office/powerpoint/2010/main" val="3523946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4738" y="521079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Список использованной литературы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64406" y="850006"/>
            <a:ext cx="9740206" cy="5061216"/>
          </a:xfrm>
        </p:spPr>
        <p:txBody>
          <a:bodyPr/>
          <a:lstStyle/>
          <a:p>
            <a:endParaRPr lang="ru-RU" dirty="0" smtClean="0">
              <a:hlinkClick r:id="rId2"/>
            </a:endParaRPr>
          </a:p>
          <a:p>
            <a:endParaRPr lang="ru-RU" dirty="0">
              <a:hlinkClick r:id="rId2"/>
            </a:endParaRPr>
          </a:p>
          <a:p>
            <a:endParaRPr lang="ru-RU" dirty="0" smtClean="0">
              <a:hlinkClick r:id="rId2"/>
            </a:endParaRPr>
          </a:p>
          <a:p>
            <a:r>
              <a:rPr lang="en-US" sz="2000" dirty="0" smtClean="0">
                <a:hlinkClick r:id="rId2"/>
              </a:rPr>
              <a:t>http</a:t>
            </a:r>
            <a:r>
              <a:rPr lang="en-US" sz="2000" dirty="0">
                <a:hlinkClick r:id="rId2"/>
              </a:rPr>
              <a:t>://</a:t>
            </a:r>
            <a:r>
              <a:rPr lang="ru-RU" sz="2000" dirty="0" err="1">
                <a:hlinkClick r:id="rId2"/>
              </a:rPr>
              <a:t>рпо.рф</a:t>
            </a:r>
            <a:r>
              <a:rPr lang="ru-RU" sz="2000" dirty="0" smtClean="0">
                <a:hlinkClick r:id="rId2"/>
              </a:rPr>
              <a:t>/</a:t>
            </a:r>
            <a:endParaRPr lang="ru-RU" sz="2000" dirty="0" smtClean="0"/>
          </a:p>
          <a:p>
            <a:r>
              <a:rPr lang="en-US" sz="2000" dirty="0" smtClean="0">
                <a:hlinkClick r:id="rId3"/>
              </a:rPr>
              <a:t>http</a:t>
            </a:r>
            <a:r>
              <a:rPr lang="en-US" sz="2000" dirty="0">
                <a:hlinkClick r:id="rId3"/>
              </a:rPr>
              <a:t>://www.medpsy.ru</a:t>
            </a:r>
            <a:r>
              <a:rPr lang="en-US" sz="2000" dirty="0" smtClean="0">
                <a:hlinkClick r:id="rId3"/>
              </a:rPr>
              <a:t>/</a:t>
            </a:r>
            <a:endParaRPr lang="ru-RU" sz="2000" dirty="0" smtClean="0"/>
          </a:p>
          <a:p>
            <a:r>
              <a:rPr lang="ru-RU" sz="2000" dirty="0" smtClean="0"/>
              <a:t>сайт </a:t>
            </a:r>
            <a:r>
              <a:rPr lang="ru-RU" sz="2000" dirty="0"/>
              <a:t>профессиональной корпорации психологов </a:t>
            </a:r>
            <a:r>
              <a:rPr lang="ru-RU" sz="2000" dirty="0" smtClean="0"/>
              <a:t>России: http</a:t>
            </a:r>
            <a:r>
              <a:rPr lang="ru-RU" sz="2000" dirty="0"/>
              <a:t>://xn--n1abc.xn--p1ai/rpo/documentation/ethics.php.</a:t>
            </a:r>
          </a:p>
        </p:txBody>
      </p:sp>
    </p:spTree>
    <p:extLst>
      <p:ext uri="{BB962C8B-B14F-4D97-AF65-F5344CB8AC3E}">
        <p14:creationId xmlns:p14="http://schemas.microsoft.com/office/powerpoint/2010/main" val="2695143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87132" y="218941"/>
            <a:ext cx="9817480" cy="5692281"/>
          </a:xfrm>
        </p:spPr>
        <p:txBody>
          <a:bodyPr/>
          <a:lstStyle/>
          <a:p>
            <a:pPr marL="0" indent="457200" algn="just">
              <a:buNone/>
            </a:pPr>
            <a:r>
              <a:rPr lang="ru-RU" dirty="0" smtClean="0"/>
              <a:t>В </a:t>
            </a:r>
            <a:r>
              <a:rPr lang="ru-RU" dirty="0"/>
              <a:t>настоящем Этическом кодексе термин "Психолог" </a:t>
            </a:r>
            <a:r>
              <a:rPr lang="ru-RU" dirty="0" smtClean="0"/>
              <a:t>относится </a:t>
            </a:r>
            <a:r>
              <a:rPr lang="ru-RU" dirty="0"/>
              <a:t>к лицу, имеющему высшее психологическое образование. В настоящем Этическом кодексе термин "Клиент" </a:t>
            </a:r>
            <a:r>
              <a:rPr lang="ru-RU" dirty="0" smtClean="0"/>
              <a:t>относится </a:t>
            </a:r>
            <a:r>
              <a:rPr lang="ru-RU" dirty="0"/>
              <a:t>к лицу, группе лиц или организации, которые согласились быть объектом психологических исследований в личных, </a:t>
            </a:r>
            <a:r>
              <a:rPr lang="ru-RU" dirty="0" smtClean="0"/>
              <a:t>научных</a:t>
            </a:r>
            <a:r>
              <a:rPr lang="ru-RU" dirty="0"/>
              <a:t>, производственных или социальных интересах или лично обратились к Психологу за психологической помощью. </a:t>
            </a:r>
            <a:endParaRPr lang="ru-RU" dirty="0" smtClean="0"/>
          </a:p>
          <a:p>
            <a:pPr marL="0" indent="457200" algn="just">
              <a:buNone/>
            </a:pPr>
            <a:r>
              <a:rPr lang="ru-RU" dirty="0"/>
              <a:t>Действие Этического кодекса распространяется на все виды деятельности психологов, определенные настоящим Этическим кодексом. Действие данного Этического кодекса </a:t>
            </a:r>
            <a:r>
              <a:rPr lang="ru-RU" dirty="0" smtClean="0"/>
              <a:t>распространяется </a:t>
            </a:r>
            <a:r>
              <a:rPr lang="ru-RU" dirty="0"/>
              <a:t>на все формы работы Психолога, в том числе </a:t>
            </a:r>
            <a:r>
              <a:rPr lang="ru-RU" dirty="0" smtClean="0"/>
              <a:t>осуществляемые </a:t>
            </a:r>
            <a:r>
              <a:rPr lang="ru-RU" dirty="0"/>
              <a:t>дистанционно или посредством Интернета. </a:t>
            </a:r>
          </a:p>
        </p:txBody>
      </p:sp>
      <p:pic>
        <p:nvPicPr>
          <p:cNvPr id="2052" name="Picture 4" descr="http://www.tenox.ru/wp-content/uploads/2016/11/kartinka-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395" y="3404874"/>
            <a:ext cx="7624489" cy="3256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1870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1545464" y="283335"/>
            <a:ext cx="10161431" cy="5705160"/>
          </a:xfrm>
        </p:spPr>
        <p:txBody>
          <a:bodyPr/>
          <a:lstStyle/>
          <a:p>
            <a:pPr marL="0" indent="457200" algn="just">
              <a:buNone/>
            </a:pPr>
            <a:endParaRPr lang="ru-RU" dirty="0" smtClean="0"/>
          </a:p>
          <a:p>
            <a:pPr marL="0" indent="457200" algn="just">
              <a:buNone/>
            </a:pPr>
            <a:r>
              <a:rPr lang="ru-RU" dirty="0" smtClean="0"/>
              <a:t>Профессиональная </a:t>
            </a:r>
            <a:r>
              <a:rPr lang="ru-RU" dirty="0"/>
              <a:t>деятельность психолога характеризуется его особой ответственностью перед клиентами, обществом и психологической наукой, и основана на доверии </a:t>
            </a:r>
            <a:r>
              <a:rPr lang="ru-RU" dirty="0" smtClean="0"/>
              <a:t>общества, которое </a:t>
            </a:r>
            <a:r>
              <a:rPr lang="ru-RU" dirty="0"/>
              <a:t>может быть достигнуто только при соблюдении этических принципов профессиональной деятельности и поведения, </a:t>
            </a:r>
            <a:r>
              <a:rPr lang="ru-RU" dirty="0" smtClean="0"/>
              <a:t>содержащихся </a:t>
            </a:r>
            <a:r>
              <a:rPr lang="ru-RU" dirty="0"/>
              <a:t>в настоящем Этическом кодексе. Этический кодекс психологов служит: для внутренней </a:t>
            </a:r>
            <a:r>
              <a:rPr lang="ru-RU" dirty="0" smtClean="0"/>
              <a:t>регуляции </a:t>
            </a:r>
            <a:r>
              <a:rPr lang="ru-RU" dirty="0"/>
              <a:t>деятельности сообщества психологов; для регуляции отношений психологов с обществом; основой применения </a:t>
            </a:r>
            <a:r>
              <a:rPr lang="ru-RU" dirty="0" smtClean="0"/>
              <a:t>санкций </a:t>
            </a:r>
            <a:r>
              <a:rPr lang="ru-RU" dirty="0"/>
              <a:t>при нарушении этических принципов профессиональной деятельности.</a:t>
            </a:r>
          </a:p>
        </p:txBody>
      </p:sp>
      <p:pic>
        <p:nvPicPr>
          <p:cNvPr id="3076" name="Picture 4" descr="http://b2bperevod.ru/assets/content/images/-D1-8D-D1-82-D0-B8-D1-87-D0-B5-D1-81-D0-BA-D0-B8-D0-B9_-D0-BA-D0-BE-D0-B4-D0-B5-D0-BA-D1-81_-D0-B1-D1-8E-D1-80-D0-BE_-D0-BF-D0-B5-D1-80-D0-B5-D0-B2-D0-BE-D0-B4-D0-BE-D0-B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6979" y="3078050"/>
            <a:ext cx="10058399" cy="3251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8209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13376" y="379411"/>
            <a:ext cx="8911687" cy="1280890"/>
          </a:xfrm>
        </p:spPr>
        <p:txBody>
          <a:bodyPr/>
          <a:lstStyle/>
          <a:p>
            <a:pPr algn="ctr"/>
            <a:r>
              <a:rPr lang="ru-RU" i="1" u="sng" dirty="0">
                <a:solidFill>
                  <a:srgbClr val="FF0000"/>
                </a:solidFill>
              </a:rPr>
              <a:t>Этические принципы психолога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19707" y="1081825"/>
            <a:ext cx="9890975" cy="4829397"/>
          </a:xfrm>
        </p:spPr>
        <p:txBody>
          <a:bodyPr/>
          <a:lstStyle/>
          <a:p>
            <a:pPr marL="0" indent="457200" algn="just">
              <a:buNone/>
            </a:pPr>
            <a:r>
              <a:rPr lang="ru-RU" dirty="0"/>
              <a:t>Этика работы психолога основывается на </a:t>
            </a:r>
            <a:r>
              <a:rPr lang="ru-RU" dirty="0" smtClean="0"/>
              <a:t>общечеловеческих </a:t>
            </a:r>
            <a:r>
              <a:rPr lang="ru-RU" dirty="0"/>
              <a:t>моральных и нравственных ценностях. Идеалы свободного и всестороннего развития личности и ее уважения, сближения людей, создания справедливого, гуманного, процветающего </a:t>
            </a:r>
            <a:r>
              <a:rPr lang="ru-RU" dirty="0" smtClean="0"/>
              <a:t>общества </a:t>
            </a:r>
            <a:r>
              <a:rPr lang="ru-RU" dirty="0"/>
              <a:t>являются определяющими для деятельности психолога. Этические принципы и правила работы психолога формулируют условия, при которых сохраняются и упрочиваются его </a:t>
            </a:r>
            <a:r>
              <a:rPr lang="ru-RU" dirty="0" smtClean="0"/>
              <a:t>профессионализм</a:t>
            </a:r>
            <a:r>
              <a:rPr lang="ru-RU" dirty="0"/>
              <a:t>, гуманность его действий, уважение людей, с </a:t>
            </a:r>
            <a:r>
              <a:rPr lang="ru-RU" dirty="0" smtClean="0"/>
              <a:t>которыми </a:t>
            </a:r>
            <a:r>
              <a:rPr lang="ru-RU" dirty="0"/>
              <a:t>он работает, и при которых усилия психолога приносят реальную </a:t>
            </a:r>
            <a:r>
              <a:rPr lang="ru-RU" dirty="0" smtClean="0"/>
              <a:t>пользу.</a:t>
            </a:r>
            <a:endParaRPr lang="ru-RU" dirty="0"/>
          </a:p>
        </p:txBody>
      </p:sp>
      <p:pic>
        <p:nvPicPr>
          <p:cNvPr id="4098" name="Picture 2" descr="http://dashkina2015.ru/wp-content/uploads/2016/01/%D0%BA%D0%BE%D0%B4%D0%B5%D0%BA%D1%81-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3770" y="3593205"/>
            <a:ext cx="4289375" cy="2904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6120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35617" y="463639"/>
            <a:ext cx="9868995" cy="5653645"/>
          </a:xfrm>
        </p:spPr>
        <p:txBody>
          <a:bodyPr>
            <a:normAutofit/>
          </a:bodyPr>
          <a:lstStyle/>
          <a:p>
            <a:pPr marL="0" lvl="0" indent="0" algn="ctr">
              <a:buClr>
                <a:srgbClr val="A53010"/>
              </a:buClr>
              <a:buNone/>
            </a:pPr>
            <a:r>
              <a:rPr lang="ru-RU" sz="2000" b="1" i="1" u="sng" dirty="0">
                <a:solidFill>
                  <a:prstClr val="black">
                    <a:lumMod val="75000"/>
                    <a:lumOff val="25000"/>
                  </a:prstClr>
                </a:solidFill>
              </a:rPr>
              <a:t>Этические принципы призваны обеспечить:</a:t>
            </a:r>
            <a:r>
              <a:rPr lang="ru-RU" sz="20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endParaRPr lang="ru-RU" sz="2000" dirty="0" smtClean="0"/>
          </a:p>
          <a:p>
            <a:pPr algn="just"/>
            <a:r>
              <a:rPr lang="ru-RU" dirty="0" smtClean="0"/>
              <a:t>решение </a:t>
            </a:r>
            <a:r>
              <a:rPr lang="ru-RU" dirty="0"/>
              <a:t>профессиональных задач в соответствии с этическими нормами;</a:t>
            </a:r>
          </a:p>
          <a:p>
            <a:pPr algn="just"/>
            <a:r>
              <a:rPr lang="ru-RU" dirty="0"/>
              <a:t>защиту законных прав людей, с которыми психологи вступают в профессиональное взаимодействие: обучающихся, воспитанников, студентов, педагогов, супервизоров, участников исследований и др. лиц, с которыми работает психолог;</a:t>
            </a:r>
          </a:p>
          <a:p>
            <a:pPr lvl="0" algn="just"/>
            <a:r>
              <a:rPr lang="ru-RU" dirty="0"/>
              <a:t>сохранение доверия между психологом и клиентом;</a:t>
            </a:r>
          </a:p>
          <a:p>
            <a:pPr lvl="0" algn="just"/>
            <a:r>
              <a:rPr lang="ru-RU" dirty="0"/>
              <a:t>укрепление авторитета психологической службы образования, среди обучающихся, воспитанников, родителей и педагогической общественности.</a:t>
            </a:r>
          </a:p>
          <a:p>
            <a:pPr algn="just"/>
            <a:endParaRPr lang="ru-RU" dirty="0"/>
          </a:p>
        </p:txBody>
      </p:sp>
      <p:pic>
        <p:nvPicPr>
          <p:cNvPr id="4" name="Picture 2" descr="http://medicinapediya.ru/files/uch_group39/uch_pgroup51/uch_uch636/63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1995" y="3833335"/>
            <a:ext cx="4932607" cy="2829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1232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5015" y="399245"/>
            <a:ext cx="9379598" cy="1261056"/>
          </a:xfrm>
        </p:spPr>
        <p:txBody>
          <a:bodyPr>
            <a:normAutofit/>
          </a:bodyPr>
          <a:lstStyle/>
          <a:p>
            <a:pPr algn="ctr"/>
            <a:r>
              <a:rPr lang="ru-RU" sz="2800" u="sng" dirty="0">
                <a:solidFill>
                  <a:schemeClr val="tx1"/>
                </a:solidFill>
              </a:rPr>
              <a:t>Основными этическими принципами являются: 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25769" y="1197198"/>
            <a:ext cx="9234152" cy="522936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2000" dirty="0" smtClean="0"/>
              <a:t>1</a:t>
            </a:r>
            <a:r>
              <a:rPr lang="ru-RU" sz="2000" dirty="0"/>
              <a:t>. Принцип конфиденциальности.</a:t>
            </a:r>
          </a:p>
          <a:p>
            <a:pPr marL="0" indent="0">
              <a:buNone/>
            </a:pPr>
            <a:r>
              <a:rPr lang="ru-RU" sz="2000" dirty="0"/>
              <a:t>2. Принцип компетентности.	</a:t>
            </a:r>
          </a:p>
          <a:p>
            <a:pPr marL="0" indent="0">
              <a:buNone/>
            </a:pPr>
            <a:r>
              <a:rPr lang="ru-RU" sz="2000" dirty="0"/>
              <a:t>3. Принцип ответственности. </a:t>
            </a:r>
          </a:p>
          <a:p>
            <a:pPr marL="0" indent="0">
              <a:buNone/>
            </a:pPr>
            <a:r>
              <a:rPr lang="ru-RU" sz="2000" dirty="0"/>
              <a:t>4. Принцип этической и юридической правомочности.</a:t>
            </a:r>
          </a:p>
          <a:p>
            <a:pPr marL="0" indent="0">
              <a:buNone/>
            </a:pPr>
            <a:r>
              <a:rPr lang="ru-RU" sz="2000" dirty="0"/>
              <a:t>5. Принцип квалифицированной пропаганды психологии.</a:t>
            </a:r>
          </a:p>
          <a:p>
            <a:pPr marL="0" indent="0">
              <a:buNone/>
            </a:pPr>
            <a:r>
              <a:rPr lang="ru-RU" sz="2000" dirty="0"/>
              <a:t>6. Принцип благополучия клиента.</a:t>
            </a:r>
          </a:p>
          <a:p>
            <a:pPr marL="0" indent="0">
              <a:buNone/>
            </a:pPr>
            <a:r>
              <a:rPr lang="ru-RU" sz="2000" dirty="0"/>
              <a:t>7. Принцип профессиональной кооперации.</a:t>
            </a:r>
          </a:p>
          <a:p>
            <a:pPr marL="0" indent="0">
              <a:buNone/>
            </a:pPr>
            <a:r>
              <a:rPr lang="ru-RU" sz="2000" dirty="0"/>
              <a:t>8. Принцип информирования клиента о целях и результатах обследования. </a:t>
            </a:r>
            <a:endParaRPr lang="ru-RU" sz="2000" dirty="0" smtClean="0"/>
          </a:p>
          <a:p>
            <a:pPr marL="0" indent="0">
              <a:buNone/>
            </a:pPr>
            <a:r>
              <a:rPr lang="ru-RU" sz="2000" dirty="0" smtClean="0"/>
              <a:t>9. Принцип </a:t>
            </a:r>
            <a:r>
              <a:rPr lang="ru-RU" sz="2000" dirty="0"/>
              <a:t>морально-позитивного эффекта профессиональных </a:t>
            </a:r>
            <a:r>
              <a:rPr lang="ru-RU" sz="2000" dirty="0" smtClean="0"/>
              <a:t>действий психолога</a:t>
            </a:r>
          </a:p>
          <a:p>
            <a:pPr marL="0" indent="457200" algn="just">
              <a:buNone/>
            </a:pPr>
            <a:r>
              <a:rPr lang="ru-RU" sz="2000" dirty="0" smtClean="0"/>
              <a:t>Данные </a:t>
            </a:r>
            <a:r>
              <a:rPr lang="ru-RU" sz="2000" dirty="0"/>
              <a:t>принципы согласуются с профессиональными стандартами, принятыми в работе психологов в международном сообществе.</a:t>
            </a:r>
          </a:p>
          <a:p>
            <a:pPr marL="0" indent="0">
              <a:buNone/>
            </a:pPr>
            <a:endParaRPr lang="ru-RU" sz="2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05594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4558" y="147592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</a:rPr>
              <a:t>1. Принцип </a:t>
            </a:r>
            <a:r>
              <a:rPr lang="ru-RU" sz="2400" b="1" i="1" dirty="0">
                <a:solidFill>
                  <a:srgbClr val="FF0000"/>
                </a:solidFill>
              </a:rPr>
              <a:t>конфиденциальности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532586" y="721217"/>
            <a:ext cx="10328856" cy="6336406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ru-RU" sz="1900" dirty="0" smtClean="0">
                <a:solidFill>
                  <a:schemeClr val="tx1"/>
                </a:solidFill>
              </a:rPr>
              <a:t>1. Информация</a:t>
            </a:r>
            <a:r>
              <a:rPr lang="ru-RU" sz="1900" dirty="0">
                <a:solidFill>
                  <a:schemeClr val="tx1"/>
                </a:solidFill>
              </a:rPr>
              <a:t>, полученная психологом в процессе проведения работы, не подлежит сознательному или случайному разглашению, а в ситуации необходимости передачи ее третьим лицам должна быть представлена в форме, исключающей ее использование против интересов клиентов.</a:t>
            </a:r>
          </a:p>
          <a:p>
            <a:pPr marL="0" indent="0" algn="just">
              <a:buNone/>
            </a:pPr>
            <a:r>
              <a:rPr lang="ru-RU" sz="1900" dirty="0">
                <a:solidFill>
                  <a:schemeClr val="tx1"/>
                </a:solidFill>
              </a:rPr>
              <a:t>2. Лица, участвующие в психологических исследованиях, тренингах и других мероприятиях, должны быть осведомлены об объеме и характере информации, которая может быть сообщена другим заинтересованным лицам и (или) учреждениям.</a:t>
            </a:r>
          </a:p>
          <a:p>
            <a:pPr marL="0" indent="0" algn="just">
              <a:buNone/>
            </a:pPr>
            <a:r>
              <a:rPr lang="ru-RU" sz="1900" dirty="0">
                <a:solidFill>
                  <a:schemeClr val="tx1"/>
                </a:solidFill>
              </a:rPr>
              <a:t>3. Участие обучающихся, воспитанников, родителей, педагогов в психологических процедурах (диагностика, консультирование, коррекция и др.) должно быть сознательным и добровольным. </a:t>
            </a:r>
          </a:p>
          <a:p>
            <a:pPr marL="0" indent="0" algn="just">
              <a:buNone/>
            </a:pPr>
            <a:r>
              <a:rPr lang="ru-RU" sz="1900" dirty="0">
                <a:solidFill>
                  <a:schemeClr val="tx1"/>
                </a:solidFill>
              </a:rPr>
              <a:t>4. Если информация, полученная от клиента, запрашивается экспертами (для решения вопроса о компетентности психолога во время его аттестации), она должна быть предоставлена в форме, исключающей идентификацию личности клиента экспертами. Для этого вся информация о клиенте регистрируется и хранится с учетом строгой конфиденциальности.</a:t>
            </a:r>
          </a:p>
          <a:p>
            <a:pPr marL="0" indent="0" algn="just">
              <a:buNone/>
            </a:pPr>
            <a:r>
              <a:rPr lang="ru-RU" sz="1900" dirty="0">
                <a:solidFill>
                  <a:schemeClr val="tx1"/>
                </a:solidFill>
              </a:rPr>
              <a:t>5. Отчеты о профессиональной деятельности, результаты исследований и публикации должны быть составлены в форме, исключающей идентификацию личности клиента окружающими людьми, не включенными в круг специалистов, работающих с данным клиентом.</a:t>
            </a:r>
          </a:p>
          <a:p>
            <a:pPr marL="0" indent="0" algn="just">
              <a:buNone/>
            </a:pPr>
            <a:r>
              <a:rPr lang="ru-RU" sz="1900" dirty="0">
                <a:solidFill>
                  <a:schemeClr val="tx1"/>
                </a:solidFill>
              </a:rPr>
              <a:t>6. На присутствие третьих лиц во время диагностики или консультирования необходимо предварительное согласие клиента или лиц, несущих за него ответственность (в случае, если клиент не достиг 14-летнего возраста).</a:t>
            </a:r>
          </a:p>
          <a:p>
            <a:pPr marL="0" indent="0" algn="just">
              <a:buNone/>
            </a:pPr>
            <a:r>
              <a:rPr lang="ru-RU" sz="1900" dirty="0">
                <a:solidFill>
                  <a:schemeClr val="tx1"/>
                </a:solidFill>
              </a:rPr>
              <a:t>7. Администрация органа управления образованием или образовательного учреждения, по заданию которого проводится психологическое обследование, должна быть предупреждена о том, что на нее распространяется обязательство сохранения профессиональной тайны. Сообщая администрации результаты обследования и своего заключения, психолог должен воздерживаться от сообщения сведений, наносящих вред клиенту и не имеющих отношения к образовательной ситуации.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9123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68193" y="270456"/>
            <a:ext cx="10036420" cy="1634544"/>
          </a:xfrm>
        </p:spPr>
        <p:txBody>
          <a:bodyPr/>
          <a:lstStyle/>
          <a:p>
            <a:pPr algn="ctr"/>
            <a:r>
              <a:rPr lang="ru-RU" sz="2800" b="1" dirty="0">
                <a:solidFill>
                  <a:srgbClr val="FF0000"/>
                </a:solidFill>
              </a:rPr>
              <a:t>2. Принцип компетентности</a:t>
            </a:r>
            <a:r>
              <a:rPr lang="ru-RU" b="1" i="1" dirty="0"/>
              <a:t/>
            </a:r>
            <a:br>
              <a:rPr lang="ru-RU" b="1" i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84102" y="811369"/>
            <a:ext cx="9778844" cy="5808372"/>
          </a:xfrm>
        </p:spPr>
        <p:txBody>
          <a:bodyPr>
            <a:normAutofit lnSpcReduction="10000"/>
          </a:bodyPr>
          <a:lstStyle/>
          <a:p>
            <a:pPr marL="0" indent="457200" algn="just">
              <a:buNone/>
            </a:pPr>
            <a:r>
              <a:rPr lang="ru-RU" dirty="0"/>
              <a:t>Психолог должен стремиться обеспечивать и поддерживать высокий уровень компетентности в своей работе, а также </a:t>
            </a:r>
            <a:r>
              <a:rPr lang="ru-RU" dirty="0" smtClean="0"/>
              <a:t>признавать </a:t>
            </a:r>
            <a:r>
              <a:rPr lang="ru-RU" dirty="0"/>
              <a:t>границы своей компетентности и своего опыта. </a:t>
            </a:r>
            <a:r>
              <a:rPr lang="ru-RU" dirty="0" smtClean="0"/>
              <a:t>Психолог </a:t>
            </a:r>
            <a:r>
              <a:rPr lang="ru-RU" dirty="0"/>
              <a:t>должен предоставлять только те услуги и использовать только те методы, которым обучался и в которых имеет </a:t>
            </a:r>
            <a:r>
              <a:rPr lang="ru-RU" dirty="0" smtClean="0"/>
              <a:t>опыт. </a:t>
            </a:r>
          </a:p>
          <a:p>
            <a:pPr marL="0" indent="457200" algn="just">
              <a:buNone/>
            </a:pPr>
            <a:r>
              <a:rPr lang="ru-RU" i="1" u="sng" dirty="0"/>
              <a:t>Принцип компетентности включает: </a:t>
            </a:r>
            <a:endParaRPr lang="ru-RU" i="1" u="sng" dirty="0" smtClean="0"/>
          </a:p>
          <a:p>
            <a:pPr algn="ctr">
              <a:buFontTx/>
              <a:buChar char="-"/>
            </a:pPr>
            <a:r>
              <a:rPr lang="ru-RU" i="1" u="sng" dirty="0" smtClean="0"/>
              <a:t>знание </a:t>
            </a:r>
            <a:r>
              <a:rPr lang="ru-RU" i="1" u="sng" dirty="0"/>
              <a:t>профессиональной </a:t>
            </a:r>
            <a:r>
              <a:rPr lang="ru-RU" i="1" u="sng" dirty="0" smtClean="0"/>
              <a:t>этики </a:t>
            </a:r>
          </a:p>
          <a:p>
            <a:pPr marL="0" indent="457200" algn="just">
              <a:buNone/>
            </a:pPr>
            <a:r>
              <a:rPr lang="ru-RU" dirty="0" smtClean="0">
                <a:solidFill>
                  <a:schemeClr val="tx1"/>
                </a:solidFill>
              </a:rPr>
              <a:t>Психолог </a:t>
            </a:r>
            <a:r>
              <a:rPr lang="ru-RU" dirty="0">
                <a:solidFill>
                  <a:schemeClr val="tx1"/>
                </a:solidFill>
              </a:rPr>
              <a:t>должен обладать исчерпывающими знаниями в области профессиональной этики и обязан знать положения </a:t>
            </a:r>
            <a:r>
              <a:rPr lang="ru-RU" dirty="0" smtClean="0">
                <a:solidFill>
                  <a:schemeClr val="tx1"/>
                </a:solidFill>
              </a:rPr>
              <a:t>настоящего </a:t>
            </a:r>
            <a:r>
              <a:rPr lang="ru-RU" dirty="0">
                <a:solidFill>
                  <a:schemeClr val="tx1"/>
                </a:solidFill>
              </a:rPr>
              <a:t>Этического кодекса. В своей работе Психолог должен руководствоваться этическими принципами. </a:t>
            </a:r>
            <a:endParaRPr lang="ru-RU" dirty="0" smtClean="0">
              <a:solidFill>
                <a:schemeClr val="tx1"/>
              </a:solidFill>
            </a:endParaRPr>
          </a:p>
          <a:p>
            <a:pPr marL="0" indent="457200" algn="just">
              <a:buNone/>
            </a:pPr>
            <a:r>
              <a:rPr lang="ru-RU" dirty="0" smtClean="0">
                <a:solidFill>
                  <a:schemeClr val="tx1"/>
                </a:solidFill>
              </a:rPr>
              <a:t>Если </a:t>
            </a:r>
            <a:r>
              <a:rPr lang="ru-RU" dirty="0">
                <a:solidFill>
                  <a:schemeClr val="tx1"/>
                </a:solidFill>
              </a:rPr>
              <a:t>персонал или студенты выступают в качестве </a:t>
            </a:r>
            <a:r>
              <a:rPr lang="ru-RU" dirty="0" smtClean="0">
                <a:solidFill>
                  <a:schemeClr val="tx1"/>
                </a:solidFill>
              </a:rPr>
              <a:t>экспериментаторов </a:t>
            </a:r>
            <a:r>
              <a:rPr lang="ru-RU" dirty="0">
                <a:solidFill>
                  <a:schemeClr val="tx1"/>
                </a:solidFill>
              </a:rPr>
              <a:t>в проведении психодиагностических процедур, Психолог должен обеспечить, независимо от их собственной </a:t>
            </a:r>
            <a:r>
              <a:rPr lang="ru-RU" dirty="0" smtClean="0">
                <a:solidFill>
                  <a:schemeClr val="tx1"/>
                </a:solidFill>
              </a:rPr>
              <a:t>ответственности</a:t>
            </a:r>
            <a:r>
              <a:rPr lang="ru-RU" dirty="0">
                <a:solidFill>
                  <a:schemeClr val="tx1"/>
                </a:solidFill>
              </a:rPr>
              <a:t>, соответствие совершаемых ими действий </a:t>
            </a:r>
            <a:r>
              <a:rPr lang="ru-RU" dirty="0" smtClean="0">
                <a:solidFill>
                  <a:schemeClr val="tx1"/>
                </a:solidFill>
              </a:rPr>
              <a:t>профессиональным </a:t>
            </a:r>
            <a:r>
              <a:rPr lang="ru-RU" dirty="0">
                <a:solidFill>
                  <a:schemeClr val="tx1"/>
                </a:solidFill>
              </a:rPr>
              <a:t>требованиям. </a:t>
            </a:r>
            <a:endParaRPr lang="ru-RU" dirty="0" smtClean="0">
              <a:solidFill>
                <a:schemeClr val="tx1"/>
              </a:solidFill>
            </a:endParaRPr>
          </a:p>
          <a:p>
            <a:pPr marL="0" indent="457200" algn="just">
              <a:buNone/>
            </a:pPr>
            <a:r>
              <a:rPr lang="ru-RU" dirty="0" smtClean="0">
                <a:solidFill>
                  <a:schemeClr val="tx1"/>
                </a:solidFill>
              </a:rPr>
              <a:t>Психолог </a:t>
            </a:r>
            <a:r>
              <a:rPr lang="ru-RU" dirty="0">
                <a:solidFill>
                  <a:schemeClr val="tx1"/>
                </a:solidFill>
              </a:rPr>
              <a:t>несет ответственность за соответствие </a:t>
            </a:r>
            <a:r>
              <a:rPr lang="ru-RU" dirty="0" smtClean="0">
                <a:solidFill>
                  <a:schemeClr val="tx1"/>
                </a:solidFill>
              </a:rPr>
              <a:t>профессионального </a:t>
            </a:r>
            <a:r>
              <a:rPr lang="ru-RU" dirty="0">
                <a:solidFill>
                  <a:schemeClr val="tx1"/>
                </a:solidFill>
              </a:rPr>
              <a:t>уровня персонала, которым он руководит, </a:t>
            </a:r>
            <a:r>
              <a:rPr lang="ru-RU" dirty="0" smtClean="0">
                <a:solidFill>
                  <a:schemeClr val="tx1"/>
                </a:solidFill>
              </a:rPr>
              <a:t>требованиям </a:t>
            </a:r>
            <a:r>
              <a:rPr lang="ru-RU" dirty="0">
                <a:solidFill>
                  <a:schemeClr val="tx1"/>
                </a:solidFill>
              </a:rPr>
              <a:t>выполняемой работы и настоящего Этического кодекса. </a:t>
            </a:r>
            <a:endParaRPr lang="ru-RU" dirty="0" smtClean="0">
              <a:solidFill>
                <a:schemeClr val="tx1"/>
              </a:solidFill>
            </a:endParaRPr>
          </a:p>
          <a:p>
            <a:pPr marL="0" indent="457200" algn="just">
              <a:buNone/>
            </a:pPr>
            <a:r>
              <a:rPr lang="ru-RU" dirty="0" smtClean="0">
                <a:solidFill>
                  <a:schemeClr val="tx1"/>
                </a:solidFill>
              </a:rPr>
              <a:t>В </a:t>
            </a:r>
            <a:r>
              <a:rPr lang="ru-RU" dirty="0">
                <a:solidFill>
                  <a:schemeClr val="tx1"/>
                </a:solidFill>
              </a:rPr>
              <a:t>своих рабочих контактах с представителями других </a:t>
            </a:r>
            <a:r>
              <a:rPr lang="ru-RU" dirty="0" smtClean="0">
                <a:solidFill>
                  <a:schemeClr val="tx1"/>
                </a:solidFill>
              </a:rPr>
              <a:t>профессий </a:t>
            </a:r>
            <a:r>
              <a:rPr lang="ru-RU" dirty="0">
                <a:solidFill>
                  <a:schemeClr val="tx1"/>
                </a:solidFill>
              </a:rPr>
              <a:t>Психолог должен проявлять лояльность, терпимость и готовность помочь; </a:t>
            </a:r>
          </a:p>
        </p:txBody>
      </p:sp>
    </p:spTree>
    <p:extLst>
      <p:ext uri="{BB962C8B-B14F-4D97-AF65-F5344CB8AC3E}">
        <p14:creationId xmlns:p14="http://schemas.microsoft.com/office/powerpoint/2010/main" val="316279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502</TotalTime>
  <Words>2868</Words>
  <Application>Microsoft Office PowerPoint</Application>
  <PresentationFormat>Широкоэкранный</PresentationFormat>
  <Paragraphs>123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9" baseType="lpstr">
      <vt:lpstr>Arial</vt:lpstr>
      <vt:lpstr>Century Gothic</vt:lpstr>
      <vt:lpstr>Wingdings 3</vt:lpstr>
      <vt:lpstr>Легкий дым</vt:lpstr>
      <vt:lpstr>Презентация PowerPoint</vt:lpstr>
      <vt:lpstr>Презентация PowerPoint</vt:lpstr>
      <vt:lpstr>Презентация PowerPoint</vt:lpstr>
      <vt:lpstr>Презентация PowerPoint</vt:lpstr>
      <vt:lpstr>Этические принципы психолога</vt:lpstr>
      <vt:lpstr>Презентация PowerPoint</vt:lpstr>
      <vt:lpstr>Основными этическими принципами являются:  </vt:lpstr>
      <vt:lpstr>1. Принцип конфиденциальности</vt:lpstr>
      <vt:lpstr>2. Принцип компетентности </vt:lpstr>
      <vt:lpstr>Презентация PowerPoint</vt:lpstr>
      <vt:lpstr>Презентация PowerPoint</vt:lpstr>
      <vt:lpstr>Презентация PowerPoint</vt:lpstr>
      <vt:lpstr>3. Принцип ответственности </vt:lpstr>
      <vt:lpstr>Презентация PowerPoint</vt:lpstr>
      <vt:lpstr>Презентация PowerPoint</vt:lpstr>
      <vt:lpstr>4. Принцип этической и юридической правомочности </vt:lpstr>
      <vt:lpstr>5. Принцип квалифицированной пропаганды психологии </vt:lpstr>
      <vt:lpstr>6. Принцип благополучия клиента</vt:lpstr>
      <vt:lpstr>7.Принцип профессиональной кооперации</vt:lpstr>
      <vt:lpstr>8. Принцип информирования клиента о целях и результатах обследования</vt:lpstr>
      <vt:lpstr>9. Принцип морально-позитивного эффекта профессиональных действий психолога  </vt:lpstr>
      <vt:lpstr>Нарушение Этического кодекса психолога</vt:lpstr>
      <vt:lpstr>Презентация PowerPoint</vt:lpstr>
      <vt:lpstr>КЛЯТВА РОССИЙСКОГО ПСИХОЛОГА</vt:lpstr>
      <vt:lpstr>Список использованной литературы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www</dc:creator>
  <cp:lastModifiedBy>www</cp:lastModifiedBy>
  <cp:revision>24</cp:revision>
  <dcterms:created xsi:type="dcterms:W3CDTF">2017-04-02T11:38:18Z</dcterms:created>
  <dcterms:modified xsi:type="dcterms:W3CDTF">2018-01-29T18:04:47Z</dcterms:modified>
</cp:coreProperties>
</file>