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7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990099"/>
                </a:solidFill>
                <a:latin typeface="Bookman Old Style" pitchFamily="18" charset="0"/>
              </a:rPr>
              <a:t>Подготовка к сочинению – описанию</a:t>
            </a:r>
            <a:br>
              <a:rPr lang="ru-RU" i="1" dirty="0">
                <a:solidFill>
                  <a:srgbClr val="990099"/>
                </a:solidFill>
                <a:latin typeface="Bookman Old Style" pitchFamily="18" charset="0"/>
              </a:rPr>
            </a:br>
            <a:r>
              <a:rPr lang="ru-RU" i="1" dirty="0">
                <a:solidFill>
                  <a:srgbClr val="990099"/>
                </a:solidFill>
                <a:latin typeface="Bookman Old Style" pitchFamily="18" charset="0"/>
              </a:rPr>
              <a:t> по картине </a:t>
            </a:r>
            <a:r>
              <a:rPr lang="ru-RU" i="1" dirty="0" err="1">
                <a:solidFill>
                  <a:srgbClr val="990099"/>
                </a:solidFill>
                <a:latin typeface="Bookman Old Style" pitchFamily="18" charset="0"/>
              </a:rPr>
              <a:t>И.Э.Грабаря</a:t>
            </a:r>
            <a:r>
              <a:rPr lang="ru-RU" i="1" dirty="0">
                <a:solidFill>
                  <a:srgbClr val="990099"/>
                </a:solidFill>
                <a:latin typeface="Bookman Old Style" pitchFamily="18" charset="0"/>
              </a:rPr>
              <a:t> </a:t>
            </a:r>
            <a:br>
              <a:rPr lang="ru-RU" i="1" dirty="0">
                <a:solidFill>
                  <a:srgbClr val="990099"/>
                </a:solidFill>
                <a:latin typeface="Bookman Old Style" pitchFamily="18" charset="0"/>
              </a:rPr>
            </a:br>
            <a:r>
              <a:rPr lang="ru-RU" i="1" dirty="0">
                <a:solidFill>
                  <a:srgbClr val="990099"/>
                </a:solidFill>
                <a:latin typeface="Bookman Old Style" pitchFamily="18" charset="0"/>
              </a:rPr>
              <a:t>«Февральская лазурь»</a:t>
            </a:r>
            <a:br>
              <a:rPr lang="ru-RU" i="1" dirty="0">
                <a:solidFill>
                  <a:srgbClr val="990099"/>
                </a:solidFill>
                <a:latin typeface="Bookman Old Style" pitchFamily="18" charset="0"/>
              </a:rPr>
            </a:br>
            <a:endParaRPr lang="ru-RU" dirty="0">
              <a:solidFill>
                <a:srgbClr val="9900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rgbClr val="990099"/>
                </a:solidFill>
                <a:latin typeface="Bookman Old Style" pitchFamily="18" charset="0"/>
              </a:rPr>
              <a:t>Русский язык. Урок развития речи.</a:t>
            </a:r>
          </a:p>
          <a:p>
            <a:r>
              <a:rPr lang="ru-RU" dirty="0">
                <a:solidFill>
                  <a:srgbClr val="990099"/>
                </a:solidFill>
                <a:latin typeface="Bookman Old Style" pitchFamily="18" charset="0"/>
              </a:rPr>
              <a:t>5 класс</a:t>
            </a:r>
          </a:p>
          <a:p>
            <a:r>
              <a:rPr lang="ru-RU" dirty="0">
                <a:solidFill>
                  <a:srgbClr val="990099"/>
                </a:solidFill>
                <a:latin typeface="Bookman Old Style" pitchFamily="18" charset="0"/>
              </a:rPr>
              <a:t>Учитель: Ковалёва Елена Сергеевна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530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700808"/>
            <a:ext cx="62464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i="1" dirty="0">
                <a:solidFill>
                  <a:srgbClr val="990099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Домашнее задание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i="1" dirty="0">
                <a:solidFill>
                  <a:srgbClr val="990099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ru-RU" sz="4000" i="1" dirty="0" smtClean="0">
                <a:solidFill>
                  <a:srgbClr val="990099"/>
                </a:solidFill>
                <a:latin typeface="Times New Roman"/>
                <a:ea typeface="Calibri"/>
              </a:rPr>
              <a:t>В </a:t>
            </a:r>
            <a:r>
              <a:rPr lang="ru-RU" sz="4000" i="1" dirty="0">
                <a:solidFill>
                  <a:srgbClr val="990099"/>
                </a:solidFill>
                <a:latin typeface="Times New Roman"/>
                <a:ea typeface="Calibri"/>
              </a:rPr>
              <a:t>качестве шпаргалки к написанию сочинения  вам необходимо подобрать дома рабочие материалы к </a:t>
            </a:r>
            <a:r>
              <a:rPr lang="ru-RU" sz="4000" i="1" dirty="0" smtClean="0">
                <a:solidFill>
                  <a:srgbClr val="990099"/>
                </a:solidFill>
                <a:latin typeface="Times New Roman"/>
                <a:ea typeface="Calibri"/>
              </a:rPr>
              <a:t>сочинению.</a:t>
            </a:r>
          </a:p>
        </p:txBody>
      </p:sp>
    </p:spTree>
    <p:extLst>
      <p:ext uri="{BB962C8B-B14F-4D97-AF65-F5344CB8AC3E}">
        <p14:creationId xmlns:p14="http://schemas.microsoft.com/office/powerpoint/2010/main" val="155772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990099"/>
                </a:solidFill>
              </a:rPr>
              <a:t/>
            </a:r>
            <a:br>
              <a:rPr lang="ru-RU" i="1" dirty="0" smtClean="0">
                <a:solidFill>
                  <a:srgbClr val="990099"/>
                </a:solidFill>
              </a:rPr>
            </a:br>
            <a:r>
              <a:rPr lang="ru-RU" i="1" dirty="0">
                <a:solidFill>
                  <a:srgbClr val="990099"/>
                </a:solidFill>
              </a:rPr>
              <a:t/>
            </a:r>
            <a:br>
              <a:rPr lang="ru-RU" i="1" dirty="0">
                <a:solidFill>
                  <a:srgbClr val="990099"/>
                </a:solidFill>
              </a:rPr>
            </a:br>
            <a:r>
              <a:rPr lang="ru-RU" i="1" dirty="0" smtClean="0">
                <a:solidFill>
                  <a:srgbClr val="990099"/>
                </a:solidFill>
              </a:rPr>
              <a:t/>
            </a:r>
            <a:br>
              <a:rPr lang="ru-RU" i="1" dirty="0" smtClean="0">
                <a:solidFill>
                  <a:srgbClr val="990099"/>
                </a:solidFill>
              </a:rPr>
            </a:br>
            <a:r>
              <a:rPr lang="ru-RU" i="1" dirty="0">
                <a:solidFill>
                  <a:srgbClr val="990099"/>
                </a:solidFill>
              </a:rPr>
              <a:t/>
            </a:r>
            <a:br>
              <a:rPr lang="ru-RU" i="1" dirty="0">
                <a:solidFill>
                  <a:srgbClr val="990099"/>
                </a:solidFill>
              </a:rPr>
            </a:br>
            <a:r>
              <a:rPr lang="ru-RU" i="1" dirty="0" smtClean="0">
                <a:solidFill>
                  <a:srgbClr val="990099"/>
                </a:solidFill>
              </a:rPr>
              <a:t/>
            </a:r>
            <a:br>
              <a:rPr lang="ru-RU" i="1" dirty="0" smtClean="0">
                <a:solidFill>
                  <a:srgbClr val="990099"/>
                </a:solidFill>
              </a:rPr>
            </a:br>
            <a:r>
              <a:rPr lang="ru-RU" i="1" dirty="0">
                <a:solidFill>
                  <a:srgbClr val="990099"/>
                </a:solidFill>
              </a:rPr>
              <a:t/>
            </a:r>
            <a:br>
              <a:rPr lang="ru-RU" i="1" dirty="0">
                <a:solidFill>
                  <a:srgbClr val="990099"/>
                </a:solidFill>
              </a:rPr>
            </a:br>
            <a:r>
              <a:rPr lang="ru-RU" i="1" dirty="0" smtClean="0">
                <a:solidFill>
                  <a:srgbClr val="990099"/>
                </a:solidFill>
              </a:rPr>
              <a:t/>
            </a:r>
            <a:br>
              <a:rPr lang="ru-RU" i="1" dirty="0" smtClean="0">
                <a:solidFill>
                  <a:srgbClr val="990099"/>
                </a:solidFill>
              </a:rPr>
            </a:br>
            <a:r>
              <a:rPr lang="ru-RU" i="1" dirty="0">
                <a:solidFill>
                  <a:srgbClr val="990099"/>
                </a:solidFill>
              </a:rPr>
              <a:t/>
            </a:r>
            <a:br>
              <a:rPr lang="ru-RU" i="1" dirty="0">
                <a:solidFill>
                  <a:srgbClr val="990099"/>
                </a:solidFill>
              </a:rPr>
            </a:br>
            <a:r>
              <a:rPr lang="ru-RU" i="1" dirty="0" smtClean="0">
                <a:solidFill>
                  <a:srgbClr val="990099"/>
                </a:solidFill>
              </a:rPr>
              <a:t>Желаю удачи! </a:t>
            </a:r>
            <a:endParaRPr lang="ru-RU" i="1" dirty="0">
              <a:solidFill>
                <a:srgbClr val="99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39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060848"/>
            <a:ext cx="7408333" cy="3450696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Blip>
                <a:blip r:embed="rId2"/>
              </a:buBlip>
            </a:pP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990099"/>
                </a:solidFill>
              </a:rPr>
              <a:t>Цель урока: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990099"/>
                </a:solidFill>
              </a:rPr>
              <a:t>-  </a:t>
            </a:r>
            <a:r>
              <a:rPr lang="ru-RU" i="1" dirty="0">
                <a:solidFill>
                  <a:srgbClr val="990099"/>
                </a:solidFill>
              </a:rPr>
              <a:t>подготовиться к написанию сочинения по картине.</a:t>
            </a:r>
          </a:p>
          <a:p>
            <a:endParaRPr lang="ru-RU" i="1" dirty="0">
              <a:solidFill>
                <a:srgbClr val="990099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ru-RU" dirty="0">
                <a:solidFill>
                  <a:srgbClr val="990099"/>
                </a:solidFill>
              </a:rPr>
              <a:t>   Задачи урока</a:t>
            </a:r>
            <a:r>
              <a:rPr lang="ru-RU" dirty="0" smtClean="0">
                <a:solidFill>
                  <a:srgbClr val="990099"/>
                </a:solidFill>
              </a:rPr>
              <a:t>: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990099"/>
                </a:solidFill>
              </a:rPr>
              <a:t>-  познакомиться с художником, его творчеством;</a:t>
            </a:r>
            <a:endParaRPr lang="ru-RU" sz="900" i="1" dirty="0" smtClean="0">
              <a:solidFill>
                <a:srgbClr val="990099"/>
              </a:solidFill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990099"/>
                </a:solidFill>
              </a:rPr>
              <a:t>-  </a:t>
            </a:r>
            <a:r>
              <a:rPr lang="ru-RU" i="1" dirty="0">
                <a:solidFill>
                  <a:srgbClr val="990099"/>
                </a:solidFill>
              </a:rPr>
              <a:t>научиться правильно и последовательно описывать </a:t>
            </a:r>
            <a:r>
              <a:rPr lang="ru-RU" i="1" dirty="0" smtClean="0">
                <a:solidFill>
                  <a:srgbClr val="990099"/>
                </a:solidFill>
              </a:rPr>
              <a:t>картину</a:t>
            </a:r>
            <a:endParaRPr lang="ru-RU" i="1" dirty="0">
              <a:solidFill>
                <a:srgbClr val="990099"/>
              </a:solidFill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990099"/>
                </a:solidFill>
              </a:rPr>
              <a:t>- научиться </a:t>
            </a:r>
            <a:r>
              <a:rPr lang="ru-RU" i="1" dirty="0">
                <a:solidFill>
                  <a:srgbClr val="990099"/>
                </a:solidFill>
              </a:rPr>
              <a:t>чувствовать настроение картины</a:t>
            </a:r>
            <a:r>
              <a:rPr lang="ru-RU" i="1" dirty="0" smtClean="0">
                <a:solidFill>
                  <a:srgbClr val="990099"/>
                </a:solidFill>
              </a:rPr>
              <a:t>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990099"/>
                </a:solidFill>
              </a:rPr>
              <a:t>- образно </a:t>
            </a:r>
            <a:r>
              <a:rPr lang="ru-RU" i="1" dirty="0">
                <a:solidFill>
                  <a:srgbClr val="990099"/>
                </a:solidFill>
              </a:rPr>
              <a:t>представлять настроение картины</a:t>
            </a:r>
            <a:endParaRPr lang="ru-RU" i="1" dirty="0">
              <a:solidFill>
                <a:srgbClr val="990099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30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 smtClean="0">
                <a:latin typeface="Segoe Print" pitchFamily="2" charset="0"/>
              </a:rPr>
              <a:t>И.Э.Грабарь</a:t>
            </a:r>
            <a:r>
              <a:rPr lang="ru-RU" i="1" dirty="0" smtClean="0">
                <a:latin typeface="Segoe Print" pitchFamily="2" charset="0"/>
              </a:rPr>
              <a:t> «Февральская лазурь»</a:t>
            </a:r>
            <a:endParaRPr lang="ru-RU" i="1" dirty="0">
              <a:latin typeface="Segoe Print" pitchFamily="2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00808"/>
            <a:ext cx="3312368" cy="481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15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636912"/>
            <a:ext cx="5382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0066"/>
                </a:solidFill>
              </a:rPr>
              <a:t>(</a:t>
            </a:r>
            <a:endParaRPr lang="ru-RU" sz="4000" dirty="0">
              <a:solidFill>
                <a:srgbClr val="000066"/>
              </a:solidFill>
              <a:latin typeface="Segoe Print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204864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Эпиграф – цитата, помещаемая автором перед текстом, поясняющая основную идею произведения</a:t>
            </a:r>
            <a:r>
              <a:rPr lang="ru-RU" sz="4000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51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054" y="1307862"/>
            <a:ext cx="8352928" cy="5550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i="1" dirty="0">
                <a:solidFill>
                  <a:srgbClr val="990099"/>
                </a:solidFill>
                <a:latin typeface="Times New Roman"/>
                <a:ea typeface="Calibri" pitchFamily="34" charset="0"/>
                <a:cs typeface="Times New Roman" pitchFamily="18" charset="0"/>
              </a:rPr>
              <a:t>Пейзаж (франц.)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arenR"/>
            </a:pPr>
            <a:r>
              <a:rPr lang="ru-RU" sz="4000" i="1" dirty="0">
                <a:solidFill>
                  <a:srgbClr val="990099"/>
                </a:solidFill>
                <a:latin typeface="Times New Roman"/>
                <a:ea typeface="Calibri" pitchFamily="34" charset="0"/>
                <a:cs typeface="Times New Roman" pitchFamily="18" charset="0"/>
              </a:rPr>
              <a:t>общий вид местности, картина природы;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i="1" dirty="0">
                <a:solidFill>
                  <a:srgbClr val="990099"/>
                </a:solidFill>
                <a:latin typeface="Times New Roman"/>
                <a:ea typeface="Calibri" pitchFamily="34" charset="0"/>
                <a:cs typeface="Times New Roman" pitchFamily="18" charset="0"/>
              </a:rPr>
              <a:t>2) рисунок, картина, изображающая природу.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i="1" dirty="0">
              <a:solidFill>
                <a:srgbClr val="990099"/>
              </a:solidFill>
              <a:latin typeface="Times New Roman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i="1" dirty="0">
                <a:solidFill>
                  <a:srgbClr val="990099"/>
                </a:solidFill>
                <a:latin typeface="Times New Roman"/>
                <a:ea typeface="Calibri" pitchFamily="34" charset="0"/>
                <a:cs typeface="Times New Roman" pitchFamily="18" charset="0"/>
              </a:rPr>
              <a:t>Пейзажист - художник, пишущий пейзаж.</a:t>
            </a:r>
            <a:endParaRPr lang="ru-RU" sz="4000" i="1" dirty="0">
              <a:solidFill>
                <a:srgbClr val="990099"/>
              </a:solidFill>
              <a:latin typeface="Times New Roman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7013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484784"/>
            <a:ext cx="56703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i="1" dirty="0" smtClean="0">
                <a:solidFill>
                  <a:srgbClr val="990099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Рассмотрите репродукцию картины в учебнике.</a:t>
            </a:r>
          </a:p>
          <a:p>
            <a:pPr>
              <a:spcAft>
                <a:spcPts val="0"/>
              </a:spcAft>
            </a:pPr>
            <a:r>
              <a:rPr lang="ru-RU" sz="2800" i="1" dirty="0">
                <a:solidFill>
                  <a:srgbClr val="990099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990099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-Что </a:t>
            </a:r>
            <a:r>
              <a:rPr lang="ru-RU" sz="2800" i="1" dirty="0">
                <a:solidFill>
                  <a:srgbClr val="990099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ней изображено?</a:t>
            </a:r>
          </a:p>
          <a:p>
            <a:pPr>
              <a:spcAft>
                <a:spcPts val="0"/>
              </a:spcAft>
            </a:pPr>
            <a:r>
              <a:rPr lang="ru-RU" sz="2800" i="1" dirty="0">
                <a:solidFill>
                  <a:srgbClr val="990099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Какие ощущения, какое настроение создаёт этот пейзаж?</a:t>
            </a:r>
          </a:p>
          <a:p>
            <a:pPr>
              <a:spcAft>
                <a:spcPts val="0"/>
              </a:spcAft>
            </a:pPr>
            <a:r>
              <a:rPr lang="ru-RU" sz="2800" i="1" dirty="0">
                <a:solidFill>
                  <a:srgbClr val="990099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Что поразило художника в зимнем пейзаже? Как он это изобразил? </a:t>
            </a:r>
          </a:p>
          <a:p>
            <a:r>
              <a:rPr lang="ru-RU" sz="2800" i="1" dirty="0">
                <a:solidFill>
                  <a:srgbClr val="990099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Центральный художественный образ – береза, а название «Февральская лазурь»</a:t>
            </a:r>
            <a:endParaRPr lang="ru-RU" sz="2800" i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26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00808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247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208597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Грабарь - на главну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691358"/>
            <a:ext cx="1524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933056"/>
            <a:ext cx="2854325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28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3880" y="1988840"/>
            <a:ext cx="5616624" cy="3551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i="1" dirty="0">
                <a:solidFill>
                  <a:srgbClr val="990099"/>
                </a:solidFill>
                <a:latin typeface="Times New Roman"/>
                <a:ea typeface="Calibri"/>
                <a:cs typeface="Times New Roman"/>
              </a:rPr>
              <a:t>План : </a:t>
            </a:r>
            <a:endParaRPr lang="ru-RU" sz="3200" i="1" dirty="0">
              <a:solidFill>
                <a:srgbClr val="990099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3200" i="1" dirty="0">
                <a:solidFill>
                  <a:srgbClr val="990099"/>
                </a:solidFill>
                <a:latin typeface="Times New Roman"/>
                <a:ea typeface="Calibri"/>
                <a:cs typeface="Times New Roman"/>
              </a:rPr>
              <a:t>Художник и его картина.</a:t>
            </a:r>
            <a:endParaRPr lang="ru-RU" sz="3200" i="1" dirty="0">
              <a:solidFill>
                <a:srgbClr val="990099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3200" i="1" dirty="0">
                <a:solidFill>
                  <a:srgbClr val="990099"/>
                </a:solidFill>
                <a:latin typeface="Times New Roman"/>
                <a:ea typeface="Calibri"/>
                <a:cs typeface="Times New Roman"/>
              </a:rPr>
              <a:t>Солнечное февральское утро.</a:t>
            </a:r>
            <a:endParaRPr lang="ru-RU" sz="3200" i="1" dirty="0">
              <a:solidFill>
                <a:srgbClr val="990099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3200" i="1" dirty="0">
                <a:solidFill>
                  <a:srgbClr val="990099"/>
                </a:solidFill>
                <a:latin typeface="Times New Roman"/>
                <a:ea typeface="Calibri"/>
                <a:cs typeface="Times New Roman"/>
              </a:rPr>
              <a:t>Гимн берёзам.</a:t>
            </a:r>
            <a:endParaRPr lang="ru-RU" sz="3200" i="1" dirty="0">
              <a:solidFill>
                <a:srgbClr val="990099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3200" i="1" dirty="0">
                <a:solidFill>
                  <a:srgbClr val="990099"/>
                </a:solidFill>
                <a:latin typeface="Times New Roman"/>
                <a:ea typeface="Calibri"/>
                <a:cs typeface="Times New Roman"/>
              </a:rPr>
              <a:t>Тени на снегу.</a:t>
            </a:r>
            <a:endParaRPr lang="ru-RU" sz="3200" i="1" dirty="0">
              <a:solidFill>
                <a:srgbClr val="990099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3200" i="1" dirty="0">
                <a:solidFill>
                  <a:srgbClr val="990099"/>
                </a:solidFill>
                <a:latin typeface="Times New Roman"/>
                <a:ea typeface="Calibri"/>
                <a:cs typeface="Times New Roman"/>
              </a:rPr>
              <a:t>Моё отношение к картине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38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</TotalTime>
  <Words>196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Подготовка к сочинению – описанию  по картине И.Э.Грабаря  «Февральская лазурь» </vt:lpstr>
      <vt:lpstr>Презентация PowerPoint</vt:lpstr>
      <vt:lpstr>И.Э.Грабарь «Февральская лазурь»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Желаю удачи!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сочинению – описанию  по картине И.Э.Грабаря  «Февральская лазурь» </dc:title>
  <dc:creator>user</dc:creator>
  <cp:lastModifiedBy>user</cp:lastModifiedBy>
  <cp:revision>4</cp:revision>
  <dcterms:created xsi:type="dcterms:W3CDTF">2018-01-29T15:20:49Z</dcterms:created>
  <dcterms:modified xsi:type="dcterms:W3CDTF">2018-01-29T15:55:46Z</dcterms:modified>
</cp:coreProperties>
</file>