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4"/>
  </p:notesMasterIdLst>
  <p:sldIdLst>
    <p:sldId id="256" r:id="rId2"/>
    <p:sldId id="263" r:id="rId3"/>
    <p:sldId id="264" r:id="rId4"/>
    <p:sldId id="262" r:id="rId5"/>
    <p:sldId id="260" r:id="rId6"/>
    <p:sldId id="266" r:id="rId7"/>
    <p:sldId id="258" r:id="rId8"/>
    <p:sldId id="257" r:id="rId9"/>
    <p:sldId id="261" r:id="rId10"/>
    <p:sldId id="268" r:id="rId11"/>
    <p:sldId id="265" r:id="rId12"/>
    <p:sldId id="259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6595" autoAdjust="0"/>
  </p:normalViewPr>
  <p:slideViewPr>
    <p:cSldViewPr>
      <p:cViewPr varScale="1">
        <p:scale>
          <a:sx n="74" d="100"/>
          <a:sy n="74" d="100"/>
        </p:scale>
        <p:origin x="-126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53EF264-A980-46FC-89B3-F031A674F013}" type="datetimeFigureOut">
              <a:rPr lang="ru-RU" smtClean="0"/>
              <a:pPr/>
              <a:t>11.04.2017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82B5270-CE7A-419A-805F-EA34ECBF894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2B5270-CE7A-419A-805F-EA34ECBF894D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2B5270-CE7A-419A-805F-EA34ECBF894D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4600B67F-720F-496D-8C81-7091126848E4}" type="datetimeFigureOut">
              <a:rPr lang="ru-RU" smtClean="0"/>
              <a:pPr/>
              <a:t>11.04.2017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EEEC1B46-B476-4ED4-918C-BD8CCD12B0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00B67F-720F-496D-8C81-7091126848E4}" type="datetimeFigureOut">
              <a:rPr lang="ru-RU" smtClean="0"/>
              <a:pPr/>
              <a:t>11.04.2017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EC1B46-B476-4ED4-918C-BD8CCD12B0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00B67F-720F-496D-8C81-7091126848E4}" type="datetimeFigureOut">
              <a:rPr lang="ru-RU" smtClean="0"/>
              <a:pPr/>
              <a:t>11.04.2017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EC1B46-B476-4ED4-918C-BD8CCD12B0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4600B67F-720F-496D-8C81-7091126848E4}" type="datetimeFigureOut">
              <a:rPr lang="ru-RU" smtClean="0"/>
              <a:pPr/>
              <a:t>11.04.2017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EEEC1B46-B476-4ED4-918C-BD8CCD12B0B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4600B67F-720F-496D-8C81-7091126848E4}" type="datetimeFigureOut">
              <a:rPr lang="ru-RU" smtClean="0"/>
              <a:pPr/>
              <a:t>11.04.2017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EEEC1B46-B476-4ED4-918C-BD8CCD12B0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00B67F-720F-496D-8C81-7091126848E4}" type="datetimeFigureOut">
              <a:rPr lang="ru-RU" smtClean="0"/>
              <a:pPr/>
              <a:t>11.04.2017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EC1B46-B476-4ED4-918C-BD8CCD12B0B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00B67F-720F-496D-8C81-7091126848E4}" type="datetimeFigureOut">
              <a:rPr lang="ru-RU" smtClean="0"/>
              <a:pPr/>
              <a:t>11.04.2017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EC1B46-B476-4ED4-918C-BD8CCD12B0B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4600B67F-720F-496D-8C81-7091126848E4}" type="datetimeFigureOut">
              <a:rPr lang="ru-RU" smtClean="0"/>
              <a:pPr/>
              <a:t>11.04.2017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EEEC1B46-B476-4ED4-918C-BD8CCD12B0B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00B67F-720F-496D-8C81-7091126848E4}" type="datetimeFigureOut">
              <a:rPr lang="ru-RU" smtClean="0"/>
              <a:pPr/>
              <a:t>11.04.2017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EC1B46-B476-4ED4-918C-BD8CCD12B0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4600B67F-720F-496D-8C81-7091126848E4}" type="datetimeFigureOut">
              <a:rPr lang="ru-RU" smtClean="0"/>
              <a:pPr/>
              <a:t>11.04.2017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EEEC1B46-B476-4ED4-918C-BD8CCD12B0B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4600B67F-720F-496D-8C81-7091126848E4}" type="datetimeFigureOut">
              <a:rPr lang="ru-RU" smtClean="0"/>
              <a:pPr/>
              <a:t>11.04.2017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EEEC1B46-B476-4ED4-918C-BD8CCD12B0B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4600B67F-720F-496D-8C81-7091126848E4}" type="datetimeFigureOut">
              <a:rPr lang="ru-RU" smtClean="0"/>
              <a:pPr/>
              <a:t>11.04.2017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EEEC1B46-B476-4ED4-918C-BD8CCD12B0B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Картинки по запросу презентация родительское собрание в средней группе на тему как помочь ребёнку стать внимательным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/>
              <a:t>     </a:t>
            </a:r>
            <a:r>
              <a:rPr lang="ru-RU" sz="3600" b="1" dirty="0" smtClean="0">
                <a:solidFill>
                  <a:schemeClr val="accent2"/>
                </a:solidFill>
              </a:rPr>
              <a:t>Особенности внимания</a:t>
            </a:r>
            <a:endParaRPr lang="ru-RU" sz="3600" b="1" dirty="0">
              <a:solidFill>
                <a:schemeClr val="accent2"/>
              </a:solidFill>
            </a:endParaRPr>
          </a:p>
        </p:txBody>
      </p:sp>
      <p:sp>
        <p:nvSpPr>
          <p:cNvPr id="28673" name="Rectangle 1"/>
          <p:cNvSpPr>
            <a:spLocks noChangeArrowheads="1"/>
          </p:cNvSpPr>
          <p:nvPr/>
        </p:nvSpPr>
        <p:spPr bwMode="auto">
          <a:xfrm>
            <a:off x="0" y="1342653"/>
            <a:ext cx="9144000" cy="48320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Устойчивое, но слабо переключаемое внимание: дети могут долго и старательно решать одну задачу, но с трудом переходят к следующей.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B05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Легко переключаемое внимание в процессе работы, но так же и легко отвлекаемое на посторонние моменты.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B05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Хорошо организованное внимание сочетается с малым объемом работы.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B05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Легко отвлекаемое внимание.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B05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Устойчивое непроизвольное внимание: дети сосредоточивают внимание на интересных особенностях изучаемого материала.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B05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wedg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            </a:t>
            </a:r>
            <a:r>
              <a:rPr lang="ru-RU" dirty="0" smtClean="0">
                <a:solidFill>
                  <a:schemeClr val="accent2"/>
                </a:solidFill>
              </a:rPr>
              <a:t>АНКЕТА</a:t>
            </a:r>
            <a:endParaRPr lang="ru-RU" dirty="0">
              <a:solidFill>
                <a:schemeClr val="accent2"/>
              </a:solidFill>
            </a:endParaRPr>
          </a:p>
        </p:txBody>
      </p:sp>
      <p:sp>
        <p:nvSpPr>
          <p:cNvPr id="37889" name="Rectangle 1"/>
          <p:cNvSpPr>
            <a:spLocks noChangeArrowheads="1"/>
          </p:cNvSpPr>
          <p:nvPr/>
        </p:nvSpPr>
        <p:spPr bwMode="auto">
          <a:xfrm>
            <a:off x="0" y="1062231"/>
            <a:ext cx="9144000" cy="52014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Часто наблюдаются беспокойные движения в кистях и стопах. Сидя на стуле, ребенок корчится, извивается.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B05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Не может сидеть спокойно на месте, когда это требуется.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B05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Легко отвлекается на посторонние стимулы.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B05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 трудом дожидается своей очереди во время игры и в различных других ситуациях в коллективе (занятия в школе, экскурсии).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B05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На вопросы часто отвечает, не задумываясь, не выслушав до конца.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B05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При выполнении предложенных заданий испытывает сложности (не связанные с негативным поведением или недостаточностью понимания).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B05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 трудом сохраняет внимание при выполнении заданий или во время игр.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B05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Часто переходит с одного незавершенного действия к другому.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B05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Не может играть тихо, спокойно.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B05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Болтливый.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B05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Мешает другим, пристает к окружающим (например, вмешивается в игры других детей).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B05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Часто складывается впечатление, что ребенок не слушает обращенную  к нему речь.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B05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Теряет вещи, необходимые в школе и дома (например, игрушки, карандаши, книги и т.д.)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B05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Часто совершает опасные действия, не задумываясь о последствиях. При этом не ищет приключений или острых ощущений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</a:p>
        </p:txBody>
      </p:sp>
    </p:spTree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1" name="Picture 3" descr="Картинки по запросу СПАСИБО ЗА СОТРУДНИЧЕСТВО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786610"/>
          </a:xfrm>
          <a:prstGeom prst="rect">
            <a:avLst/>
          </a:prstGeom>
          <a:noFill/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dirty="0" smtClean="0">
                <a:solidFill>
                  <a:schemeClr val="accent1"/>
                </a:solidFill>
              </a:rPr>
              <a:t>            ЦЕЛЬ </a:t>
            </a:r>
            <a:endParaRPr lang="ru-RU" sz="6000" dirty="0">
              <a:solidFill>
                <a:schemeClr val="accent1"/>
              </a:solidFill>
            </a:endParaRPr>
          </a:p>
        </p:txBody>
      </p:sp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0" y="1189470"/>
            <a:ext cx="9144000" cy="4401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5715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chemeClr val="accent2"/>
                </a:solidFill>
                <a:effectLst/>
                <a:latin typeface="Calibri" pitchFamily="34" charset="0"/>
                <a:ea typeface="Times New Roman" pitchFamily="18" charset="0"/>
                <a:cs typeface="Aharoni" pitchFamily="2" charset="-79"/>
              </a:rPr>
              <a:t>доказать, что ребёнок будет более внимательным, если:</a:t>
            </a:r>
          </a:p>
          <a:p>
            <a:pPr marL="0" marR="0" lvl="0" indent="5715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rgbClr val="FFC000"/>
                </a:solidFill>
                <a:effectLst/>
                <a:latin typeface="Calibri" pitchFamily="34" charset="0"/>
                <a:ea typeface="Times New Roman" pitchFamily="18" charset="0"/>
                <a:cs typeface="Aharoni" pitchFamily="2" charset="-79"/>
              </a:rPr>
              <a:t>- выяснить причины неадекватного поведения;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rgbClr val="FFC000"/>
              </a:solidFill>
              <a:effectLst/>
              <a:latin typeface="Arial" pitchFamily="34" charset="0"/>
              <a:ea typeface="Times New Roman" pitchFamily="18" charset="0"/>
              <a:cs typeface="Aharoni" pitchFamily="2" charset="-79"/>
            </a:endParaRPr>
          </a:p>
          <a:p>
            <a:pPr marL="0" marR="0" lvl="0" indent="5715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rgbClr val="FFC000"/>
                </a:solidFill>
                <a:effectLst/>
                <a:latin typeface="Arial" pitchFamily="34" charset="0"/>
                <a:ea typeface="Times New Roman" pitchFamily="18" charset="0"/>
                <a:cs typeface="Aharoni" pitchFamily="2" charset="-79"/>
              </a:rPr>
              <a:t>- проводить системные занятия по её корректировке и формированию привычки</a:t>
            </a: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rgbClr val="FFC000"/>
                </a:solidFill>
                <a:effectLst/>
                <a:latin typeface="Arial" pitchFamily="34" charset="0"/>
                <a:cs typeface="Aharoni" pitchFamily="2" charset="-79"/>
              </a:rPr>
              <a:t> 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571480"/>
            <a:ext cx="8229600" cy="1071570"/>
          </a:xfrm>
        </p:spPr>
        <p:txBody>
          <a:bodyPr/>
          <a:lstStyle/>
          <a:p>
            <a:r>
              <a:rPr lang="ru-RU" dirty="0" smtClean="0">
                <a:solidFill>
                  <a:schemeClr val="accent1"/>
                </a:solidFill>
              </a:rPr>
              <a:t>                             </a:t>
            </a:r>
            <a:r>
              <a:rPr lang="ru-RU" sz="4800" dirty="0" smtClean="0">
                <a:solidFill>
                  <a:schemeClr val="accent1"/>
                </a:solidFill>
              </a:rPr>
              <a:t>ЗАДАЧИ</a:t>
            </a:r>
            <a:endParaRPr lang="ru-RU" sz="4800" dirty="0">
              <a:solidFill>
                <a:schemeClr val="accent1"/>
              </a:solidFill>
            </a:endParaRPr>
          </a:p>
        </p:txBody>
      </p:sp>
      <p:sp>
        <p:nvSpPr>
          <p:cNvPr id="23553" name="Rectangle 1"/>
          <p:cNvSpPr>
            <a:spLocks noChangeArrowheads="1"/>
          </p:cNvSpPr>
          <p:nvPr/>
        </p:nvSpPr>
        <p:spPr bwMode="auto">
          <a:xfrm>
            <a:off x="0" y="1779152"/>
            <a:ext cx="9144000" cy="40318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FFC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-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FFC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показать родителям важность и значимость проблемы развития детского внимания;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rgbClr val="FFC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FFC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- познакомить с понятием “внимание” и его основными свойствами;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rgbClr val="FFC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3200" dirty="0" smtClean="0">
                <a:solidFill>
                  <a:srgbClr val="FFC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- 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FFC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познакомить с методами и приёмами развития внимания </a:t>
            </a:r>
            <a:r>
              <a:rPr lang="ru-RU" sz="2400" b="1" dirty="0" smtClean="0">
                <a:solidFill>
                  <a:srgbClr val="FFC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ДОШКОЛЬНИКОВ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FFC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;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rgbClr val="FFC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FFC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изучить в ходе собрания упражнения и игры по развитию внимания;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rgbClr val="FFC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comb dir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ChangeArrowheads="1"/>
          </p:cNvSpPr>
          <p:nvPr/>
        </p:nvSpPr>
        <p:spPr bwMode="auto">
          <a:xfrm>
            <a:off x="0" y="873055"/>
            <a:ext cx="9144000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accent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                       </a:t>
            </a:r>
            <a:r>
              <a:rPr kumimoji="0" lang="ru-RU" sz="5400" b="1" i="0" u="none" strike="noStrike" cap="none" normalizeH="0" baseline="0" dirty="0" smtClean="0">
                <a:ln>
                  <a:noFill/>
                </a:ln>
                <a:solidFill>
                  <a:schemeClr val="accent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План собрания</a:t>
            </a:r>
            <a:endParaRPr kumimoji="0" lang="ru-RU" sz="5400" b="0" i="0" u="none" strike="noStrike" cap="none" normalizeH="0" baseline="0" dirty="0" smtClean="0">
              <a:ln>
                <a:noFill/>
              </a:ln>
              <a:solidFill>
                <a:schemeClr val="accent1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5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9459" name="Rectangle 3"/>
          <p:cNvSpPr>
            <a:spLocks noChangeArrowheads="1"/>
          </p:cNvSpPr>
          <p:nvPr/>
        </p:nvSpPr>
        <p:spPr bwMode="auto">
          <a:xfrm>
            <a:off x="0" y="2643182"/>
            <a:ext cx="9144000" cy="4924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7" eaLnBrk="0" fontAlgn="base" hangingPunct="0">
              <a:spcBef>
                <a:spcPct val="0"/>
              </a:spcBef>
              <a:spcAft>
                <a:spcPct val="0"/>
              </a:spcAft>
            </a:pP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9460" name="Rectangle 4"/>
          <p:cNvSpPr>
            <a:spLocks noChangeArrowheads="1"/>
          </p:cNvSpPr>
          <p:nvPr/>
        </p:nvSpPr>
        <p:spPr bwMode="auto">
          <a:xfrm>
            <a:off x="0" y="1429942"/>
            <a:ext cx="9144000" cy="4924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92D05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Вступительная беседа. Анализ анкетирования.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rgbClr val="92D050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92D05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Актуализация знаний родителей по теме.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rgbClr val="92D050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92D05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Теория вопроса.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rgbClr val="92D050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92D05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Выявление проблем у своего ребенка. Индивидуальная работа.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rgbClr val="92D050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92D05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Практическая работа в группах.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rgbClr val="92D050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92D05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Рефлексия.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rgbClr val="92D05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rgbClr val="92D05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Картинки по запросу презентация родительское собрание в средней группе на тему как помочь ребёнку стать внимательным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14346" y="0"/>
            <a:ext cx="9358346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dirty="0" smtClean="0"/>
              <a:t>             </a:t>
            </a:r>
            <a:r>
              <a:rPr lang="ru-RU" sz="5400" dirty="0" smtClean="0">
                <a:solidFill>
                  <a:schemeClr val="accent2"/>
                </a:solidFill>
              </a:rPr>
              <a:t>анкета</a:t>
            </a:r>
            <a:endParaRPr lang="ru-RU" sz="5400" dirty="0">
              <a:solidFill>
                <a:schemeClr val="accent2"/>
              </a:solidFill>
            </a:endParaRP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1506142"/>
            <a:ext cx="9144000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3600" dirty="0" smtClean="0">
                <a:solidFill>
                  <a:srgbClr val="00B05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1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.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Часто ли ваш ребёнок отвлекается во время выполнения заданий?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rgbClr val="00B05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2. Можно ли назвать вашего ребёнка сосредоточенным, усидчивым?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rgbClr val="00B05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3. Хотелось бы вам, чтобы ваш ребёнок был внимательным?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rgbClr val="00B05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4.Что Вы делаете для того, чтобы у вашего ребёнка развивалось внимание?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rgbClr val="00B05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dissolv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Картинки по запросу презентация родительское собрание в средней группе на тему как помочь ребёнку стать внимательным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Картинки по запросу презентация родительское собрание в средней группе на тему как помочь ребёнку стать внимательным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7286652"/>
          </a:xfrm>
          <a:prstGeom prst="rect">
            <a:avLst/>
          </a:prstGeom>
          <a:noFill/>
        </p:spPr>
      </p:pic>
    </p:spTree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Картинки по запросу презентация родительское собрание в средней группе на тему как помочь ребёнку стать внимательным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137</TotalTime>
  <Words>371</Words>
  <Application>Microsoft Office PowerPoint</Application>
  <PresentationFormat>Экран (4:3)</PresentationFormat>
  <Paragraphs>46</Paragraphs>
  <Slides>12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Эркер</vt:lpstr>
      <vt:lpstr>Слайд 1</vt:lpstr>
      <vt:lpstr>            ЦЕЛЬ </vt:lpstr>
      <vt:lpstr>                             ЗАДАЧИ</vt:lpstr>
      <vt:lpstr>Слайд 4</vt:lpstr>
      <vt:lpstr>Слайд 5</vt:lpstr>
      <vt:lpstr>             анкета</vt:lpstr>
      <vt:lpstr>Слайд 7</vt:lpstr>
      <vt:lpstr>Слайд 8</vt:lpstr>
      <vt:lpstr>Слайд 9</vt:lpstr>
      <vt:lpstr>     Особенности внимания</vt:lpstr>
      <vt:lpstr>                         АНКЕТА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Vikt</dc:creator>
  <cp:lastModifiedBy>Vikt</cp:lastModifiedBy>
  <cp:revision>15</cp:revision>
  <dcterms:created xsi:type="dcterms:W3CDTF">2017-04-10T11:16:32Z</dcterms:created>
  <dcterms:modified xsi:type="dcterms:W3CDTF">2017-04-11T13:54:11Z</dcterms:modified>
</cp:coreProperties>
</file>