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990033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94421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Проект</a:t>
            </a:r>
            <a:b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«В ледяной карете мчится </a:t>
            </a:r>
            <a: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Comic Sans MS" pitchFamily="66" charset="0"/>
              </a:rPr>
              <a:t>Зимушка - зима»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2996952"/>
            <a:ext cx="4464496" cy="1728192"/>
          </a:xfrm>
        </p:spPr>
        <p:txBody>
          <a:bodyPr>
            <a:normAutofit fontScale="85000" lnSpcReduction="20000"/>
          </a:bodyPr>
          <a:lstStyle/>
          <a:p>
            <a:pPr algn="r">
              <a:lnSpc>
                <a:spcPct val="80000"/>
              </a:lnSpc>
              <a:defRPr/>
            </a:pPr>
            <a:r>
              <a:rPr lang="ru-RU" b="1" u="sng" dirty="0" smtClean="0">
                <a:solidFill>
                  <a:srgbClr val="0070C0"/>
                </a:solidFill>
                <a:latin typeface="Comic Sans MS" pitchFamily="66" charset="0"/>
              </a:rPr>
              <a:t>Составили:</a:t>
            </a:r>
          </a:p>
          <a:p>
            <a:pPr algn="r">
              <a:lnSpc>
                <a:spcPct val="80000"/>
              </a:lnSpc>
              <a:defRPr/>
            </a:pP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Воспитатели </a:t>
            </a:r>
          </a:p>
          <a:p>
            <a:pPr algn="r">
              <a:lnSpc>
                <a:spcPct val="80000"/>
              </a:lnSpc>
              <a:defRPr/>
            </a:pP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ГБДОУ № 11</a:t>
            </a:r>
          </a:p>
          <a:p>
            <a:pPr algn="r">
              <a:lnSpc>
                <a:spcPct val="80000"/>
              </a:lnSpc>
              <a:defRPr/>
            </a:pPr>
            <a:r>
              <a:rPr lang="ru-RU" b="1" dirty="0" err="1" smtClean="0">
                <a:solidFill>
                  <a:srgbClr val="0070C0"/>
                </a:solidFill>
                <a:latin typeface="Comic Sans MS" pitchFamily="66" charset="0"/>
              </a:rPr>
              <a:t>Носкова</a:t>
            </a: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 Н. И.</a:t>
            </a:r>
          </a:p>
          <a:p>
            <a:pPr algn="r">
              <a:lnSpc>
                <a:spcPct val="80000"/>
              </a:lnSpc>
              <a:defRPr/>
            </a:pP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Супрун Г.Б. </a:t>
            </a:r>
          </a:p>
          <a:p>
            <a:endParaRPr lang="ru-RU" dirty="0"/>
          </a:p>
        </p:txBody>
      </p:sp>
      <p:pic>
        <p:nvPicPr>
          <p:cNvPr id="37890" name="Picture 2" descr="http://www.playcast.ru/uploads/2017/01/10/21232015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4797152"/>
            <a:ext cx="5305425" cy="1695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rgbClr val="3366FF"/>
                </a:solidFill>
                <a:latin typeface="Comic Sans MS" pitchFamily="66" charset="0"/>
              </a:rPr>
              <a:t>Рассматривание демонстрационного материала; «Зимние забавы», «Зимние праздники», «Звери зимой», «На Севере», серия «Художники о зиме», «Ели зимой». Беседа с детьми по данным темам.</a:t>
            </a:r>
            <a:br>
              <a:rPr lang="ru-RU" sz="2400" b="1" dirty="0">
                <a:solidFill>
                  <a:srgbClr val="3366FF"/>
                </a:solidFill>
                <a:latin typeface="Comic Sans MS" pitchFamily="66" charset="0"/>
              </a:rPr>
            </a:br>
            <a:endParaRPr lang="ru-RU" sz="2400" b="1" dirty="0">
              <a:solidFill>
                <a:srgbClr val="3366FF"/>
              </a:solidFill>
              <a:latin typeface="Comic Sans MS" pitchFamily="66" charset="0"/>
            </a:endParaRPr>
          </a:p>
        </p:txBody>
      </p:sp>
      <p:pic>
        <p:nvPicPr>
          <p:cNvPr id="4" name="Picture 5" descr="http://media.pokori.net/disk23/170/index10/17237/files/Shishkin.Zim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1776" y="2132856"/>
            <a:ext cx="3082219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IMG_007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55577" y="2348880"/>
            <a:ext cx="2880320" cy="215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IMG_007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779912" y="4289140"/>
            <a:ext cx="3240360" cy="2430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6250706"/>
          </a:xfrm>
        </p:spPr>
        <p:txBody>
          <a:bodyPr>
            <a:normAutofit/>
          </a:bodyPr>
          <a:lstStyle/>
          <a:p>
            <a:pPr algn="l"/>
            <a:r>
              <a:rPr lang="ru-RU" sz="2800" b="1" u="sng" dirty="0">
                <a:solidFill>
                  <a:srgbClr val="3366FF"/>
                </a:solidFill>
              </a:rPr>
              <a:t>Чтение художественной литературы: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990033"/>
                </a:solidFill>
              </a:rPr>
              <a:t>Н</a:t>
            </a:r>
            <a:r>
              <a:rPr lang="ru-RU" sz="2000" b="1" dirty="0">
                <a:solidFill>
                  <a:srgbClr val="990033"/>
                </a:solidFill>
              </a:rPr>
              <a:t>. Носов «На горке», Б. Павлов «Кто поёт в зимнем лесу», Г. </a:t>
            </a:r>
            <a:r>
              <a:rPr lang="ru-RU" sz="2000" b="1" dirty="0" err="1">
                <a:solidFill>
                  <a:srgbClr val="990033"/>
                </a:solidFill>
              </a:rPr>
              <a:t>Скребцова</a:t>
            </a:r>
            <a:r>
              <a:rPr lang="ru-RU" sz="2000" b="1" dirty="0">
                <a:solidFill>
                  <a:srgbClr val="990033"/>
                </a:solidFill>
              </a:rPr>
              <a:t> «Кто как зимует»,  русская народная сказка «</a:t>
            </a:r>
            <a:r>
              <a:rPr lang="ru-RU" sz="2000" b="1" dirty="0" err="1">
                <a:solidFill>
                  <a:srgbClr val="990033"/>
                </a:solidFill>
              </a:rPr>
              <a:t>Морозко</a:t>
            </a:r>
            <a:r>
              <a:rPr lang="ru-RU" sz="2000" b="1" dirty="0">
                <a:solidFill>
                  <a:srgbClr val="990033"/>
                </a:solidFill>
              </a:rPr>
              <a:t>», И. Васильев «Зимнее разноцветье», З. Александрова «Новая столовая», А </a:t>
            </a:r>
            <a:r>
              <a:rPr lang="ru-RU" sz="2000" b="1" dirty="0" err="1">
                <a:solidFill>
                  <a:srgbClr val="990033"/>
                </a:solidFill>
              </a:rPr>
              <a:t>Барто</a:t>
            </a:r>
            <a:r>
              <a:rPr lang="ru-RU" sz="2000" b="1" dirty="0">
                <a:solidFill>
                  <a:srgbClr val="990033"/>
                </a:solidFill>
              </a:rPr>
              <a:t> «Снегирь», Г. Снегирёв «Про птиц» («Синицы»), И. Суриков «Вот моя деревня», «Зима», С Маршак «12 месяцев», стихи про Новый год, М. Кожевникова «Дед Мороз», А. С. Пушкин «Зимний вечер», пословицы, поговорки, загадки. </a:t>
            </a:r>
          </a:p>
        </p:txBody>
      </p:sp>
      <p:pic>
        <p:nvPicPr>
          <p:cNvPr id="58372" name="Picture 4" descr="http://img.yakaboo.ua/media/catalog/product/3/8/385157_280841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260649"/>
            <a:ext cx="1529899" cy="2016224"/>
          </a:xfrm>
          <a:prstGeom prst="rect">
            <a:avLst/>
          </a:prstGeom>
          <a:noFill/>
        </p:spPr>
      </p:pic>
      <p:pic>
        <p:nvPicPr>
          <p:cNvPr id="5" name="Picture 14" descr="IMG_006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16016" y="4509120"/>
            <a:ext cx="2784309" cy="2088232"/>
          </a:xfrm>
          <a:prstGeom prst="rect">
            <a:avLst/>
          </a:prstGeom>
          <a:noFill/>
        </p:spPr>
      </p:pic>
      <p:pic>
        <p:nvPicPr>
          <p:cNvPr id="6" name="Picture 12" descr="IMG_00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266599" y="2492896"/>
            <a:ext cx="2496277" cy="1872208"/>
          </a:xfrm>
          <a:prstGeom prst="rect">
            <a:avLst/>
          </a:prstGeom>
          <a:noFill/>
        </p:spPr>
      </p:pic>
      <p:pic>
        <p:nvPicPr>
          <p:cNvPr id="58374" name="Picture 6" descr="http://tunnel.ru/media/images/2016-12/post/102160/0eb684cd08676099610417915e4153d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92280" y="260648"/>
            <a:ext cx="1669210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5890666"/>
          </a:xfrm>
        </p:spPr>
        <p:txBody>
          <a:bodyPr>
            <a:normAutofit/>
          </a:bodyPr>
          <a:lstStyle/>
          <a:p>
            <a:pPr algn="l"/>
            <a:r>
              <a:rPr lang="ru-RU" sz="2400" b="1" u="sng" dirty="0">
                <a:solidFill>
                  <a:srgbClr val="990033"/>
                </a:solidFill>
                <a:latin typeface="Comic Sans MS" pitchFamily="66" charset="0"/>
              </a:rPr>
              <a:t>Дидактические игры: </a:t>
            </a:r>
            <a:r>
              <a:rPr lang="ru-RU" sz="2400" b="1" u="sng" dirty="0" smtClean="0">
                <a:solidFill>
                  <a:srgbClr val="990033"/>
                </a:solidFill>
                <a:latin typeface="Comic Sans MS" pitchFamily="66" charset="0"/>
              </a:rPr>
              <a:t/>
            </a:r>
            <a:br>
              <a:rPr lang="ru-RU" sz="2400" b="1" u="sng" dirty="0" smtClean="0">
                <a:solidFill>
                  <a:srgbClr val="990033"/>
                </a:solidFill>
                <a:latin typeface="Comic Sans MS" pitchFamily="66" charset="0"/>
              </a:rPr>
            </a:br>
            <a:r>
              <a:rPr lang="ru-RU" sz="2000" b="1" dirty="0" smtClean="0">
                <a:latin typeface="Comic Sans MS" pitchFamily="66" charset="0"/>
              </a:rPr>
              <a:t/>
            </a:r>
            <a:br>
              <a:rPr lang="ru-RU" sz="2000" b="1" dirty="0" smtClean="0"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«</a:t>
            </a:r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</a:rPr>
              <a:t>Четвёртый лишний»,  «Времена года», «Скажи, какой», «Когда это бывает?», «Что за птица?», «</a:t>
            </a:r>
            <a:r>
              <a:rPr lang="ru-RU" sz="2400" b="1" dirty="0" err="1">
                <a:solidFill>
                  <a:srgbClr val="7030A0"/>
                </a:solidFill>
                <a:latin typeface="Comic Sans MS" pitchFamily="66" charset="0"/>
              </a:rPr>
              <a:t>Аскорбинка</a:t>
            </a:r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</a:rPr>
              <a:t> и её друзья», «Пирамида здоровья», «Что бывает зимой», «Сколько шагов между ёлками», «Посчитай комки», «Маленький – большой комок», «Чьи следы?»</a:t>
            </a:r>
          </a:p>
        </p:txBody>
      </p:sp>
      <p:pic>
        <p:nvPicPr>
          <p:cNvPr id="3" name="Picture 4" descr="http://gorodokigrushek.ru/image/cache/data/%D0%98%D0%B3%D1%80%D1%8B%20%D0%BD%D0%B0%D1%81%D1%82./14506-640x4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012" y="332656"/>
            <a:ext cx="3021973" cy="201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www.kmair.okis.ru/sell2/kmair/original/74484-%20%D0%93%D0%9E%D0%94%D0%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140968"/>
            <a:ext cx="2957077" cy="236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Составление рассказа по картине: «В зимнем парке», «Русская зима» (К. </a:t>
            </a:r>
            <a:r>
              <a:rPr lang="ru-RU" sz="2800" b="1" dirty="0" err="1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Юона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), И. Э. Грабарь «Сказка инея и восходящего солнца»</a:t>
            </a:r>
          </a:p>
        </p:txBody>
      </p:sp>
      <p:pic>
        <p:nvPicPr>
          <p:cNvPr id="3" name="Picture 4" descr="http://www.uchmet.ru/library/convert/result/449/134890/86877/86877.docx_html_m7ba3428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2880320" cy="192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ages60.fotki.com/v361/photos/7/1454087/8061670/1908-v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76872"/>
            <a:ext cx="2576010" cy="1753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1442" name="AutoShape 2" descr="https://xn----8sbiecm6bhdx8i.xn--p1ai/sites/default/files/Yuon_Russkay_zima_Ligachev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44" name="AutoShape 4" descr="https://xn----8sbiecm6bhdx8i.xn--p1ai/sites/default/files/Yuon_Russkay_zima_Ligachev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46" name="Picture 6" descr="http://etsphoto.ru/photocache/c6/c613a0e2b0262b348de14b35bf999dd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4365104"/>
            <a:ext cx="3062536" cy="2159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6178698"/>
          </a:xfrm>
        </p:spPr>
        <p:txBody>
          <a:bodyPr>
            <a:normAutofit/>
          </a:bodyPr>
          <a:lstStyle/>
          <a:p>
            <a:pPr algn="l"/>
            <a:r>
              <a:rPr lang="ru-RU" sz="3200" b="1" u="sng" dirty="0">
                <a:solidFill>
                  <a:srgbClr val="FF0000"/>
                </a:solidFill>
                <a:latin typeface="Comic Sans MS" pitchFamily="66" charset="0"/>
              </a:rPr>
              <a:t>Опыты:</a:t>
            </a:r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latin typeface="Comic Sans MS" pitchFamily="66" charset="0"/>
              </a:rPr>
              <a:t/>
            </a:r>
            <a:br>
              <a:rPr lang="ru-RU" sz="3200" b="1" dirty="0" smtClean="0"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3366FF"/>
                </a:solidFill>
                <a:latin typeface="Comic Sans MS" pitchFamily="66" charset="0"/>
              </a:rPr>
              <a:t>«</a:t>
            </a:r>
            <a:r>
              <a:rPr lang="ru-RU" sz="3200" b="1" dirty="0">
                <a:solidFill>
                  <a:srgbClr val="3366FF"/>
                </a:solidFill>
                <a:latin typeface="Comic Sans MS" pitchFamily="66" charset="0"/>
              </a:rPr>
              <a:t>Снег – это вода</a:t>
            </a:r>
            <a:r>
              <a:rPr lang="ru-RU" sz="3200" b="1" dirty="0" smtClean="0">
                <a:solidFill>
                  <a:srgbClr val="3366FF"/>
                </a:solidFill>
                <a:latin typeface="Comic Sans MS" pitchFamily="66" charset="0"/>
              </a:rPr>
              <a:t>»</a:t>
            </a:r>
            <a:br>
              <a:rPr lang="ru-RU" sz="3200" b="1" dirty="0" smtClean="0">
                <a:solidFill>
                  <a:srgbClr val="3366FF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3366FF"/>
                </a:solidFill>
                <a:latin typeface="Comic Sans MS" pitchFamily="66" charset="0"/>
              </a:rPr>
              <a:t>«</a:t>
            </a:r>
            <a:r>
              <a:rPr lang="ru-RU" sz="3200" b="1" dirty="0">
                <a:solidFill>
                  <a:srgbClr val="3366FF"/>
                </a:solidFill>
                <a:latin typeface="Comic Sans MS" pitchFamily="66" charset="0"/>
              </a:rPr>
              <a:t>Можно ли пить талую воду</a:t>
            </a:r>
            <a:r>
              <a:rPr lang="ru-RU" sz="3200" b="1" dirty="0" smtClean="0">
                <a:solidFill>
                  <a:srgbClr val="3366FF"/>
                </a:solidFill>
                <a:latin typeface="Comic Sans MS" pitchFamily="66" charset="0"/>
              </a:rPr>
              <a:t>?»</a:t>
            </a:r>
            <a:br>
              <a:rPr lang="ru-RU" sz="3200" b="1" dirty="0" smtClean="0">
                <a:solidFill>
                  <a:srgbClr val="3366FF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3366FF"/>
                </a:solidFill>
                <a:latin typeface="Comic Sans MS" pitchFamily="66" charset="0"/>
              </a:rPr>
              <a:t> </a:t>
            </a:r>
            <a:r>
              <a:rPr lang="ru-RU" sz="3200" b="1" dirty="0">
                <a:solidFill>
                  <a:srgbClr val="3366FF"/>
                </a:solidFill>
                <a:latin typeface="Comic Sans MS" pitchFamily="66" charset="0"/>
              </a:rPr>
              <a:t>«Свойства снега</a:t>
            </a:r>
            <a:r>
              <a:rPr lang="ru-RU" sz="3200" b="1" dirty="0" smtClean="0">
                <a:solidFill>
                  <a:srgbClr val="3366FF"/>
                </a:solidFill>
                <a:latin typeface="Comic Sans MS" pitchFamily="66" charset="0"/>
              </a:rPr>
              <a:t>»</a:t>
            </a:r>
            <a:br>
              <a:rPr lang="ru-RU" sz="3200" b="1" dirty="0" smtClean="0">
                <a:solidFill>
                  <a:srgbClr val="3366FF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3366FF"/>
                </a:solidFill>
                <a:latin typeface="Comic Sans MS" pitchFamily="66" charset="0"/>
              </a:rPr>
              <a:t> </a:t>
            </a:r>
            <a:r>
              <a:rPr lang="ru-RU" sz="3200" b="1" dirty="0">
                <a:solidFill>
                  <a:srgbClr val="3366FF"/>
                </a:solidFill>
                <a:latin typeface="Comic Sans MS" pitchFamily="66" charset="0"/>
              </a:rPr>
              <a:t>«Вода бывает теплой, холодной, горячей</a:t>
            </a:r>
            <a:r>
              <a:rPr lang="ru-RU" sz="3200" b="1" dirty="0" smtClean="0">
                <a:solidFill>
                  <a:srgbClr val="3366FF"/>
                </a:solidFill>
                <a:latin typeface="Comic Sans MS" pitchFamily="66" charset="0"/>
              </a:rPr>
              <a:t>» </a:t>
            </a:r>
            <a:r>
              <a:rPr lang="ru-RU" sz="3200" b="1" dirty="0">
                <a:solidFill>
                  <a:srgbClr val="3366FF"/>
                </a:solidFill>
                <a:latin typeface="Comic Sans MS" pitchFamily="66" charset="0"/>
              </a:rPr>
              <a:t>«Тает – не тает»</a:t>
            </a:r>
          </a:p>
        </p:txBody>
      </p:sp>
      <p:pic>
        <p:nvPicPr>
          <p:cNvPr id="3" name="Рисунок 2" descr="20171228_11595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5014549" y="682196"/>
            <a:ext cx="2316258" cy="1737193"/>
          </a:xfrm>
          <a:prstGeom prst="rect">
            <a:avLst/>
          </a:prstGeom>
        </p:spPr>
      </p:pic>
      <p:pic>
        <p:nvPicPr>
          <p:cNvPr id="4" name="Рисунок 3" descr="Изображение 08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88224" y="2852936"/>
            <a:ext cx="2267744" cy="1700808"/>
          </a:xfrm>
          <a:prstGeom prst="rect">
            <a:avLst/>
          </a:prstGeom>
        </p:spPr>
      </p:pic>
      <p:pic>
        <p:nvPicPr>
          <p:cNvPr id="5" name="Picture 8" descr="IMG_023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220072" y="4725144"/>
            <a:ext cx="2496277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2448272"/>
          </a:xfrm>
        </p:spPr>
        <p:txBody>
          <a:bodyPr/>
          <a:lstStyle/>
          <a:p>
            <a:r>
              <a:rPr lang="ru-RU" b="1" dirty="0">
                <a:solidFill>
                  <a:srgbClr val="3366FF"/>
                </a:solidFill>
                <a:latin typeface="Comic Sans MS" pitchFamily="66" charset="0"/>
              </a:rPr>
              <a:t>Художественно – творческая </a:t>
            </a:r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деятельность</a:t>
            </a:r>
            <a:r>
              <a:rPr lang="ru-RU" b="1" dirty="0">
                <a:solidFill>
                  <a:srgbClr val="3366FF"/>
                </a:solidFill>
                <a:latin typeface="Comic Sans MS" pitchFamily="66" charset="0"/>
              </a:rPr>
              <a:t/>
            </a:r>
            <a:br>
              <a:rPr lang="ru-RU" b="1" dirty="0">
                <a:solidFill>
                  <a:srgbClr val="3366FF"/>
                </a:solidFill>
                <a:latin typeface="Comic Sans MS" pitchFamily="66" charset="0"/>
              </a:rPr>
            </a:br>
            <a:endParaRPr lang="ru-RU" b="1" dirty="0">
              <a:solidFill>
                <a:srgbClr val="3366FF"/>
              </a:solidFill>
              <a:latin typeface="Comic Sans MS" pitchFamily="66" charset="0"/>
            </a:endParaRPr>
          </a:p>
        </p:txBody>
      </p:sp>
      <p:pic>
        <p:nvPicPr>
          <p:cNvPr id="63490" name="Picture 2" descr="https://ozgsch16.edumsko.ru/uploads/2000/1725/section/265589/folder/izo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4437112"/>
            <a:ext cx="2520280" cy="19595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Наши работы</a:t>
            </a:r>
            <a:endParaRPr lang="ru-RU" dirty="0"/>
          </a:p>
        </p:txBody>
      </p:sp>
      <p:pic>
        <p:nvPicPr>
          <p:cNvPr id="3" name="Рисунок 2" descr="20171227_16090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1655422"/>
            <a:ext cx="2592288" cy="1944216"/>
          </a:xfrm>
          <a:prstGeom prst="rect">
            <a:avLst/>
          </a:prstGeom>
        </p:spPr>
      </p:pic>
      <p:pic>
        <p:nvPicPr>
          <p:cNvPr id="4" name="Рисунок 3" descr="Изображение 07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07904" y="1664804"/>
            <a:ext cx="2627784" cy="1970838"/>
          </a:xfrm>
          <a:prstGeom prst="rect">
            <a:avLst/>
          </a:prstGeom>
        </p:spPr>
      </p:pic>
      <p:pic>
        <p:nvPicPr>
          <p:cNvPr id="5" name="Picture 12" descr="IMG_006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1520" y="4437112"/>
            <a:ext cx="2803657" cy="2102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:\фото работа 2015-2016\IMG_20151211_13053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996952"/>
            <a:ext cx="1963376" cy="261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6562" name="AutoShape 2" descr="https://prikolnye-kartinki.ru/img/picture/Nov/04/73bb841452ec506bd3347d71527ea528/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6564" name="AutoShape 4" descr="https://prikolnye-kartinki.ru/img/picture/Nov/04/73bb841452ec506bd3347d71527ea528/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6566" name="Picture 6" descr="http://www.maam.ru/images/users/photos/medium/ac60e0d990d0a63fc5e47cc72da2d84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35896" y="4365104"/>
            <a:ext cx="2689858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3366FF"/>
                </a:solidFill>
                <a:latin typeface="Comic Sans MS" pitchFamily="66" charset="0"/>
              </a:rPr>
              <a:t>Лепка, аппликация</a:t>
            </a:r>
            <a:endParaRPr lang="ru-RU" sz="3600" b="1" dirty="0">
              <a:solidFill>
                <a:srgbClr val="3366FF"/>
              </a:solidFill>
              <a:latin typeface="Comic Sans MS" pitchFamily="66" charset="0"/>
            </a:endParaRPr>
          </a:p>
        </p:txBody>
      </p:sp>
      <p:pic>
        <p:nvPicPr>
          <p:cNvPr id="65538" name="Picture 2" descr="http://stranamasterov.ru/files/imagecache/thumb/icraft0912/SANY03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1" y="1700808"/>
            <a:ext cx="1458161" cy="1944216"/>
          </a:xfrm>
          <a:prstGeom prst="rect">
            <a:avLst/>
          </a:prstGeom>
          <a:noFill/>
        </p:spPr>
      </p:pic>
      <p:pic>
        <p:nvPicPr>
          <p:cNvPr id="5" name="Picture 9" descr="IMG_005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3528" y="4221088"/>
            <a:ext cx="2016224" cy="1512168"/>
          </a:xfrm>
          <a:prstGeom prst="rect">
            <a:avLst/>
          </a:prstGeom>
          <a:noFill/>
        </p:spPr>
      </p:pic>
      <p:pic>
        <p:nvPicPr>
          <p:cNvPr id="6" name="Рисунок 5" descr="Изображение 07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948263" y="1628800"/>
            <a:ext cx="2075723" cy="1556792"/>
          </a:xfrm>
          <a:prstGeom prst="rect">
            <a:avLst/>
          </a:prstGeom>
        </p:spPr>
      </p:pic>
      <p:pic>
        <p:nvPicPr>
          <p:cNvPr id="7" name="Рисунок 6" descr="Изображение 07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99792" y="1484784"/>
            <a:ext cx="2051720" cy="1538790"/>
          </a:xfrm>
          <a:prstGeom prst="rect">
            <a:avLst/>
          </a:prstGeom>
        </p:spPr>
      </p:pic>
      <p:pic>
        <p:nvPicPr>
          <p:cNvPr id="8" name="Рисунок 7" descr="Изображение 07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555776" y="3356992"/>
            <a:ext cx="2339752" cy="1754814"/>
          </a:xfrm>
          <a:prstGeom prst="rect">
            <a:avLst/>
          </a:prstGeom>
        </p:spPr>
      </p:pic>
      <p:pic>
        <p:nvPicPr>
          <p:cNvPr id="9" name="Рисунок 8" descr="20171227_16033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5400000">
            <a:off x="4860032" y="1484784"/>
            <a:ext cx="2075723" cy="1556792"/>
          </a:xfrm>
          <a:prstGeom prst="rect">
            <a:avLst/>
          </a:prstGeom>
        </p:spPr>
      </p:pic>
      <p:pic>
        <p:nvPicPr>
          <p:cNvPr id="10" name="Рисунок 9" descr="20171227_161021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rot="5400000">
            <a:off x="4819591" y="4549561"/>
            <a:ext cx="2051720" cy="1538790"/>
          </a:xfrm>
          <a:prstGeom prst="rect">
            <a:avLst/>
          </a:prstGeom>
        </p:spPr>
      </p:pic>
      <p:pic>
        <p:nvPicPr>
          <p:cNvPr id="11" name="Рисунок 10" descr="20171227_161118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rot="5400000">
            <a:off x="6804248" y="4437112"/>
            <a:ext cx="1979712" cy="148478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Конструирование</a:t>
            </a:r>
            <a:endParaRPr lang="ru-RU" dirty="0">
              <a:solidFill>
                <a:srgbClr val="3366FF"/>
              </a:solidFill>
            </a:endParaRPr>
          </a:p>
        </p:txBody>
      </p:sp>
      <p:pic>
        <p:nvPicPr>
          <p:cNvPr id="67586" name="Picture 2" descr="https://im0-tub-ru.yandex.net/i?id=98451dbff1943abaf2fd0300616bb0b3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3" y="1556792"/>
            <a:ext cx="2592288" cy="1942699"/>
          </a:xfrm>
          <a:prstGeom prst="rect">
            <a:avLst/>
          </a:prstGeom>
          <a:noFill/>
        </p:spPr>
      </p:pic>
      <p:pic>
        <p:nvPicPr>
          <p:cNvPr id="5" name="Picture 3" descr="F:\фото работа 2015-2016\IMG_20151207_1051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861048"/>
            <a:ext cx="3255819" cy="244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J:\работа 2016-2017\Изображение 17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1079553" y="4113135"/>
            <a:ext cx="2592405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Постройки из снега</a:t>
            </a:r>
            <a:endParaRPr lang="ru-RU" dirty="0">
              <a:solidFill>
                <a:srgbClr val="3366FF"/>
              </a:solidFill>
            </a:endParaRPr>
          </a:p>
        </p:txBody>
      </p:sp>
      <p:pic>
        <p:nvPicPr>
          <p:cNvPr id="3" name="Рисунок 2" descr="20171201_11321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86220" y="1844141"/>
            <a:ext cx="3035829" cy="2276872"/>
          </a:xfrm>
          <a:prstGeom prst="rect">
            <a:avLst/>
          </a:prstGeom>
        </p:spPr>
      </p:pic>
      <p:pic>
        <p:nvPicPr>
          <p:cNvPr id="4" name="Рисунок 3" descr="20171226_11555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3131840" y="4221088"/>
            <a:ext cx="2976331" cy="2232248"/>
          </a:xfrm>
          <a:prstGeom prst="rect">
            <a:avLst/>
          </a:prstGeom>
        </p:spPr>
      </p:pic>
      <p:pic>
        <p:nvPicPr>
          <p:cNvPr id="5" name="Рисунок 4" descr="20171226_1157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6304756" y="2128292"/>
            <a:ext cx="2843808" cy="2132856"/>
          </a:xfrm>
          <a:prstGeom prst="rect">
            <a:avLst/>
          </a:prstGeom>
        </p:spPr>
      </p:pic>
      <p:pic>
        <p:nvPicPr>
          <p:cNvPr id="6" name="Рисунок 5" descr="20171130_17425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3314099" y="1734573"/>
            <a:ext cx="2574371" cy="193077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u="sng" dirty="0" smtClean="0">
                <a:solidFill>
                  <a:srgbClr val="3366FF"/>
                </a:solidFill>
                <a:latin typeface="Comic Sans MS" pitchFamily="66" charset="0"/>
              </a:rPr>
              <a:t>Вид проекта: </a:t>
            </a:r>
            <a:r>
              <a:rPr lang="ru-RU" sz="3200" dirty="0" smtClean="0">
                <a:solidFill>
                  <a:schemeClr val="tx1"/>
                </a:solidFill>
                <a:latin typeface="Comic Sans MS" pitchFamily="66" charset="0"/>
              </a:rPr>
              <a:t>познавательно - творческий</a:t>
            </a:r>
            <a:br>
              <a:rPr lang="ru-RU" sz="3200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3200" dirty="0" smtClean="0">
                <a:latin typeface="Comic Sans MS" pitchFamily="66" charset="0"/>
              </a:rPr>
              <a:t/>
            </a:r>
            <a:br>
              <a:rPr lang="ru-RU" sz="3200" dirty="0" smtClean="0">
                <a:latin typeface="Comic Sans MS" pitchFamily="66" charset="0"/>
              </a:rPr>
            </a:br>
            <a:r>
              <a:rPr lang="ru-RU" sz="3200" b="1" u="sng" dirty="0" smtClean="0">
                <a:solidFill>
                  <a:srgbClr val="3366FF"/>
                </a:solidFill>
                <a:latin typeface="Comic Sans MS" pitchFamily="66" charset="0"/>
              </a:rPr>
              <a:t>Продолжительность проекта:</a:t>
            </a:r>
            <a:r>
              <a:rPr lang="ru-RU" sz="3200" b="1" u="sng" dirty="0" smtClean="0">
                <a:solidFill>
                  <a:srgbClr val="3366FF"/>
                </a:solidFill>
                <a:effectLst/>
                <a:latin typeface="Comic Sans MS" pitchFamily="66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среднесрочный </a:t>
            </a:r>
            <a:r>
              <a:rPr lang="ru-RU" sz="3200" b="1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effectLst/>
                <a:latin typeface="Comic Sans MS" pitchFamily="66" charset="0"/>
              </a:rPr>
            </a:br>
            <a:r>
              <a:rPr lang="ru-RU" sz="3200" b="1" dirty="0" smtClean="0">
                <a:effectLst/>
                <a:latin typeface="Comic Sans MS" pitchFamily="66" charset="0"/>
              </a:rPr>
              <a:t/>
            </a:r>
            <a:br>
              <a:rPr lang="ru-RU" sz="3200" b="1" dirty="0" smtClean="0">
                <a:effectLst/>
                <a:latin typeface="Comic Sans MS" pitchFamily="66" charset="0"/>
              </a:rPr>
            </a:br>
            <a:r>
              <a:rPr lang="ru-RU" sz="3200" b="1" u="sng" dirty="0" smtClean="0">
                <a:solidFill>
                  <a:srgbClr val="3366FF"/>
                </a:solidFill>
                <a:latin typeface="Comic Sans MS" pitchFamily="66" charset="0"/>
              </a:rPr>
              <a:t>Реализация проекта: </a:t>
            </a:r>
            <a:r>
              <a:rPr lang="ru-RU" sz="3200" b="1" dirty="0" smtClean="0">
                <a:latin typeface="Comic Sans MS" pitchFamily="66" charset="0"/>
              </a:rPr>
              <a:t/>
            </a:r>
            <a:br>
              <a:rPr lang="ru-RU" sz="3200" b="1" dirty="0" smtClean="0">
                <a:latin typeface="Comic Sans MS" pitchFamily="66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Comic Sans MS" pitchFamily="66" charset="0"/>
              </a:rPr>
              <a:t>с 01.12.2017 – по 29.12.2017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u="sng" dirty="0" smtClean="0">
                <a:solidFill>
                  <a:srgbClr val="3366FF"/>
                </a:solidFill>
                <a:effectLst/>
                <a:latin typeface="Comic Sans MS" pitchFamily="66" charset="0"/>
              </a:rPr>
              <a:t>Участники проекта: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дети, родители, воспитатели 1 старшей группы, муз. руководитель 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Comic Sans MS" pitchFamily="66" charset="0"/>
              </a:rPr>
            </a:br>
            <a:endParaRPr lang="ru-RU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Труд на прогулке</a:t>
            </a:r>
            <a:endParaRPr lang="ru-RU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20171226_1159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-94955" y="1903267"/>
            <a:ext cx="3923928" cy="2942946"/>
          </a:xfrm>
          <a:prstGeom prst="rect">
            <a:avLst/>
          </a:prstGeom>
        </p:spPr>
      </p:pic>
      <p:pic>
        <p:nvPicPr>
          <p:cNvPr id="4" name="Рисунок 3" descr="20171226_1200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299645" y="1882560"/>
            <a:ext cx="4014531" cy="301089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u="sng" dirty="0" smtClean="0">
                <a:solidFill>
                  <a:srgbClr val="3366FF"/>
                </a:solidFill>
                <a:latin typeface="Comic Sans MS" pitchFamily="66" charset="0"/>
              </a:rPr>
              <a:t>Заключительный этап</a:t>
            </a:r>
            <a:r>
              <a:rPr lang="ru-RU" sz="3600" b="1" dirty="0" smtClean="0">
                <a:solidFill>
                  <a:srgbClr val="3366FF"/>
                </a:solidFill>
                <a:latin typeface="Comic Sans MS" pitchFamily="66" charset="0"/>
              </a:rPr>
              <a:t/>
            </a:r>
            <a:br>
              <a:rPr lang="ru-RU" sz="3600" b="1" dirty="0" smtClean="0">
                <a:solidFill>
                  <a:srgbClr val="3366FF"/>
                </a:solidFill>
                <a:latin typeface="Comic Sans MS" pitchFamily="66" charset="0"/>
              </a:rPr>
            </a:br>
            <a:r>
              <a:rPr lang="ru-RU" sz="3200" b="1" dirty="0">
                <a:solidFill>
                  <a:srgbClr val="C00000"/>
                </a:solidFill>
              </a:rPr>
              <a:t>Конкурс творческих работ «Год желтой собаки</a:t>
            </a:r>
            <a:r>
              <a:rPr lang="ru-RU" sz="3200" b="1" dirty="0" smtClean="0">
                <a:solidFill>
                  <a:srgbClr val="C00000"/>
                </a:solidFill>
              </a:rPr>
              <a:t>»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Выставка творческих работ «Ах, ты, зимушка – зима»</a:t>
            </a:r>
            <a:r>
              <a:rPr lang="ru-RU" sz="3200" b="1" dirty="0">
                <a:solidFill>
                  <a:srgbClr val="C00000"/>
                </a:solidFill>
              </a:rPr>
              <a:t/>
            </a:r>
            <a:br>
              <a:rPr lang="ru-RU" sz="3200" b="1" dirty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Изображение 07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64088" y="3789040"/>
            <a:ext cx="3323861" cy="2492896"/>
          </a:xfrm>
          <a:prstGeom prst="rect">
            <a:avLst/>
          </a:prstGeom>
        </p:spPr>
      </p:pic>
      <p:pic>
        <p:nvPicPr>
          <p:cNvPr id="4" name="Рисунок 3" descr="Изображение 07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568" y="2204864"/>
            <a:ext cx="3563888" cy="267291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Форма проведения итогового мероприятия: </a:t>
            </a:r>
            <a:r>
              <a:rPr lang="ru-RU" sz="2400" b="1" dirty="0" smtClean="0">
                <a:solidFill>
                  <a:srgbClr val="3366FF"/>
                </a:solidFill>
                <a:latin typeface="Comic Sans MS" pitchFamily="66" charset="0"/>
              </a:rPr>
              <a:t>Праздник</a:t>
            </a:r>
            <a:r>
              <a:rPr lang="ru-RU" sz="2400" b="1" dirty="0" smtClean="0">
                <a:solidFill>
                  <a:srgbClr val="6600CC"/>
                </a:solidFill>
                <a:latin typeface="Comic Sans MS" pitchFamily="66" charset="0"/>
              </a:rPr>
              <a:t/>
            </a:r>
            <a:br>
              <a:rPr lang="ru-RU" sz="2400" b="1" dirty="0" smtClean="0">
                <a:solidFill>
                  <a:srgbClr val="6600CC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Название итогового мероприятия:»Проделки </a:t>
            </a:r>
            <a:r>
              <a:rPr lang="ru-RU" sz="2400" b="1" dirty="0" err="1" smtClean="0">
                <a:solidFill>
                  <a:srgbClr val="FF0000"/>
                </a:solidFill>
                <a:latin typeface="Comic Sans MS" pitchFamily="66" charset="0"/>
              </a:rPr>
              <a:t>Нехочухи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»</a:t>
            </a:r>
            <a:endParaRPr lang="ru-RU" sz="2400" dirty="0">
              <a:solidFill>
                <a:srgbClr val="3366FF"/>
              </a:solidFill>
            </a:endParaRPr>
          </a:p>
        </p:txBody>
      </p:sp>
      <p:pic>
        <p:nvPicPr>
          <p:cNvPr id="68610" name="Picture 2" descr="https://pp.userapi.com/c831508/v831508801/25835/AxhGg_-PNp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423610"/>
            <a:ext cx="3456384" cy="1957718"/>
          </a:xfrm>
          <a:prstGeom prst="rect">
            <a:avLst/>
          </a:prstGeom>
          <a:noFill/>
        </p:spPr>
      </p:pic>
      <p:pic>
        <p:nvPicPr>
          <p:cNvPr id="68612" name="Picture 4" descr="https://pp.userapi.com/c831508/v831508801/259a2/qOFhN_b0ALQ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27704" y="4437112"/>
            <a:ext cx="3404736" cy="1928464"/>
          </a:xfrm>
          <a:prstGeom prst="rect">
            <a:avLst/>
          </a:prstGeom>
          <a:noFill/>
        </p:spPr>
      </p:pic>
      <p:pic>
        <p:nvPicPr>
          <p:cNvPr id="68614" name="Picture 6" descr="https://pp.userapi.com/c831508/v831508801/25a32/SPDyzgydDF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67744" y="1935958"/>
            <a:ext cx="4176464" cy="2365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641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Спасибо за внимание!</a:t>
            </a:r>
            <a:endParaRPr lang="ru-RU" sz="5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7270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3789040"/>
            <a:ext cx="3744416" cy="23402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rmAutofit/>
          </a:bodyPr>
          <a:lstStyle/>
          <a:p>
            <a:pPr algn="l"/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Цель проекта: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41179"/>
          </a:xfrm>
        </p:spPr>
        <p:txBody>
          <a:bodyPr/>
          <a:lstStyle/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3366FF"/>
                </a:solidFill>
                <a:latin typeface="Comic Sans MS" pitchFamily="66" charset="0"/>
              </a:rPr>
              <a:t>Расширять знания детей о зимних явлениях природы</a:t>
            </a:r>
            <a:endParaRPr lang="ru-RU" sz="4400" dirty="0">
              <a:solidFill>
                <a:srgbClr val="3366FF"/>
              </a:solidFill>
            </a:endParaRPr>
          </a:p>
        </p:txBody>
      </p:sp>
      <p:pic>
        <p:nvPicPr>
          <p:cNvPr id="5" name="Picture 4" descr="MC900331453[1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8304" y="332656"/>
            <a:ext cx="144303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Задачи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80000"/>
              </a:lnSpc>
              <a:buNone/>
              <a:defRPr/>
            </a:pPr>
            <a:r>
              <a:rPr lang="ru-RU" sz="3600" b="1" u="sng" dirty="0">
                <a:solidFill>
                  <a:srgbClr val="3366FF"/>
                </a:solidFill>
                <a:latin typeface="Comic Sans MS" pitchFamily="66" charset="0"/>
              </a:rPr>
              <a:t>Для детей:</a:t>
            </a:r>
            <a:endParaRPr lang="ru-RU" sz="3600" b="1" dirty="0">
              <a:solidFill>
                <a:srgbClr val="3366FF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dirty="0"/>
              <a:t>Расширять и углублять знания детей о зимнем времени года.</a:t>
            </a:r>
          </a:p>
          <a:p>
            <a:pPr>
              <a:lnSpc>
                <a:spcPct val="80000"/>
              </a:lnSpc>
              <a:defRPr/>
            </a:pPr>
            <a:r>
              <a:rPr lang="ru-RU" dirty="0"/>
              <a:t>Формировать знания о взаимосвязи, взаимозависимости живой и неживой природы.</a:t>
            </a:r>
          </a:p>
          <a:p>
            <a:pPr>
              <a:lnSpc>
                <a:spcPct val="80000"/>
              </a:lnSpc>
              <a:defRPr/>
            </a:pPr>
            <a:r>
              <a:rPr lang="ru-RU" dirty="0"/>
              <a:t>Воспитывать бережное отношение к природе.</a:t>
            </a:r>
          </a:p>
          <a:p>
            <a:pPr>
              <a:lnSpc>
                <a:spcPct val="80000"/>
              </a:lnSpc>
              <a:defRPr/>
            </a:pPr>
            <a:r>
              <a:rPr lang="ru-RU" dirty="0"/>
              <a:t>Расширять представления детей о праздничных датах в зимний период.</a:t>
            </a:r>
          </a:p>
          <a:p>
            <a:pPr>
              <a:lnSpc>
                <a:spcPct val="80000"/>
              </a:lnSpc>
              <a:defRPr/>
            </a:pPr>
            <a:r>
              <a:rPr lang="ru-RU" dirty="0"/>
              <a:t>Формировать положительное отношение к здоровому образу жизни.</a:t>
            </a:r>
          </a:p>
          <a:p>
            <a:pPr>
              <a:lnSpc>
                <a:spcPct val="80000"/>
              </a:lnSpc>
              <a:defRPr/>
            </a:pPr>
            <a:r>
              <a:rPr lang="ru-RU" dirty="0"/>
              <a:t>Развивать умение понимать содержание произведений, внимательно слушать сказки, рассказы, стихотворения о природе</a:t>
            </a:r>
          </a:p>
          <a:p>
            <a:pPr>
              <a:lnSpc>
                <a:spcPct val="80000"/>
              </a:lnSpc>
              <a:defRPr/>
            </a:pPr>
            <a:r>
              <a:rPr lang="ru-RU" dirty="0"/>
              <a:t>Развивать эмоциональную отзывчивость на происходящие изменения в природе </a:t>
            </a:r>
          </a:p>
          <a:p>
            <a:pPr>
              <a:lnSpc>
                <a:spcPct val="80000"/>
              </a:lnSpc>
              <a:defRPr/>
            </a:pPr>
            <a:r>
              <a:rPr lang="ru-RU" dirty="0"/>
              <a:t>Развивать наблюдательность, познавательную активность, инициативу.</a:t>
            </a:r>
            <a:endParaRPr lang="ru-RU" b="1" u="sng" dirty="0"/>
          </a:p>
          <a:p>
            <a:pPr>
              <a:lnSpc>
                <a:spcPct val="80000"/>
              </a:lnSpc>
              <a:buNone/>
              <a:defRPr/>
            </a:pPr>
            <a:r>
              <a:rPr lang="ru-RU" sz="3600" b="1" u="sng" dirty="0">
                <a:solidFill>
                  <a:srgbClr val="3366FF"/>
                </a:solidFill>
                <a:latin typeface="Comic Sans MS" pitchFamily="66" charset="0"/>
              </a:rPr>
              <a:t>Для педагогов</a:t>
            </a:r>
            <a:r>
              <a:rPr lang="ru-RU" sz="3600" u="sng" dirty="0">
                <a:latin typeface="Comic Sans MS" pitchFamily="66" charset="0"/>
              </a:rPr>
              <a:t>:</a:t>
            </a:r>
            <a:endParaRPr lang="ru-RU" sz="3600" dirty="0">
              <a:latin typeface="Comic Sans MS" pitchFamily="66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dirty="0"/>
              <a:t>Пополнить развивающую среду дидактическим материалом (по данной теме)</a:t>
            </a:r>
          </a:p>
          <a:p>
            <a:pPr>
              <a:lnSpc>
                <a:spcPct val="80000"/>
              </a:lnSpc>
              <a:defRPr/>
            </a:pPr>
            <a:r>
              <a:rPr lang="ru-RU" dirty="0"/>
              <a:t>Повышение компетентности по данной теме за счёт внедрения проектной деятельности.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sz="3600" b="1" u="sng" dirty="0">
                <a:solidFill>
                  <a:srgbClr val="3366FF"/>
                </a:solidFill>
                <a:latin typeface="Comic Sans MS" pitchFamily="66" charset="0"/>
              </a:rPr>
              <a:t>Для родителей:</a:t>
            </a:r>
            <a:endParaRPr lang="ru-RU" sz="3600" dirty="0">
              <a:solidFill>
                <a:srgbClr val="3366FF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dirty="0"/>
              <a:t>Повышение уровня компетентности в вопросах экологического воспитания</a:t>
            </a:r>
          </a:p>
          <a:p>
            <a:pPr>
              <a:lnSpc>
                <a:spcPct val="80000"/>
              </a:lnSpc>
              <a:defRPr/>
            </a:pPr>
            <a:r>
              <a:rPr lang="ru-RU" dirty="0"/>
              <a:t>Повысить педагогическую культуру родителей в области формирования, сохранения и укрепления здоровья детей.</a:t>
            </a:r>
          </a:p>
          <a:p>
            <a:pPr>
              <a:lnSpc>
                <a:spcPct val="80000"/>
              </a:lnSpc>
              <a:buNone/>
              <a:defRPr/>
            </a:pPr>
            <a:endParaRPr lang="ru-RU" sz="36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Актуальность проекта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Воспитание бережного и заботливого отношения к живой и неживой природе возможно тогда, когда дети будут располагать хотя бы элементарными знаниями о них, овладеют несложными способами выращивания растений, наблюдать природу, видеть её красоту. На этой основе и формируется любовь детей к природе, родному краю. Приобретённые в детстве умение видеть и слушать природу такой, какая она есть в действительности, вызывает у детей глубокий интерес к ней, расширяет знания, способствует формированию характера и интересов. В 5-6 лет ребенок активнее накапливает опыт и усваивает знания в результате непосредственного общения с природой и разговоров с взрослым. Именно поэтому у ребенка можно заложить основы понимания и взаимосвязи объектов и явлений живой и неживой природы. Так же зимой необходимо укреплять здоровье и иммунитет ребёнка, знакомить его с методами оздоровления, приобщать к спорту, активному образу жизни.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Подготовительный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Разработка проекта </a:t>
            </a:r>
            <a:r>
              <a:rPr lang="ru-RU" dirty="0" smtClean="0">
                <a:solidFill>
                  <a:srgbClr val="002060"/>
                </a:solidFill>
              </a:rPr>
              <a:t>«В ледяной карете мчится Зимушка </a:t>
            </a:r>
            <a:r>
              <a:rPr lang="ru-RU" dirty="0">
                <a:solidFill>
                  <a:srgbClr val="002060"/>
                </a:solidFill>
              </a:rPr>
              <a:t>- зима». Составление рабочего плана реализации проекта и определение ответственных лиц. 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Прогнозирование ожидаемых результатов, возможных рисков проекта. 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Организация группового пространства 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Отбор лучших разработок для внедрения проекта, подбор необходимой методической литературы.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0033"/>
                </a:solidFill>
                <a:latin typeface="Comic Sans MS" pitchFamily="66" charset="0"/>
              </a:rPr>
              <a:t>Предполагаемые результаты</a:t>
            </a:r>
            <a:endParaRPr lang="ru-RU" dirty="0">
              <a:solidFill>
                <a:srgbClr val="99003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80000"/>
              </a:lnSpc>
              <a:buNone/>
              <a:defRPr/>
            </a:pPr>
            <a:r>
              <a:rPr lang="ru-RU" sz="3600" b="1" u="sng" dirty="0">
                <a:solidFill>
                  <a:srgbClr val="3366FF"/>
                </a:solidFill>
              </a:rPr>
              <a:t>Для детей</a:t>
            </a:r>
            <a:r>
              <a:rPr lang="ru-RU" sz="3600" b="1" u="sng" dirty="0" smtClean="0">
                <a:solidFill>
                  <a:srgbClr val="3366FF"/>
                </a:solidFill>
              </a:rPr>
              <a:t>:</a:t>
            </a:r>
          </a:p>
          <a:p>
            <a:pPr>
              <a:lnSpc>
                <a:spcPct val="80000"/>
              </a:lnSpc>
              <a:buNone/>
              <a:defRPr/>
            </a:pPr>
            <a:endParaRPr lang="ru-RU" sz="3600" dirty="0">
              <a:solidFill>
                <a:srgbClr val="3366FF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dirty="0"/>
              <a:t>Формирование разносторонних знаний о природе</a:t>
            </a:r>
          </a:p>
          <a:p>
            <a:pPr>
              <a:lnSpc>
                <a:spcPct val="80000"/>
              </a:lnSpc>
              <a:defRPr/>
            </a:pPr>
            <a:r>
              <a:rPr lang="ru-RU" dirty="0"/>
              <a:t>Бережное отношение к природе</a:t>
            </a:r>
          </a:p>
          <a:p>
            <a:pPr>
              <a:lnSpc>
                <a:spcPct val="80000"/>
              </a:lnSpc>
              <a:defRPr/>
            </a:pPr>
            <a:r>
              <a:rPr lang="ru-RU" dirty="0"/>
              <a:t>Г</a:t>
            </a:r>
            <a:r>
              <a:rPr lang="en-GB" dirty="0" err="1"/>
              <a:t>отовност</a:t>
            </a:r>
            <a:r>
              <a:rPr lang="ru-RU" dirty="0" err="1"/>
              <a:t>ь</a:t>
            </a:r>
            <a:r>
              <a:rPr lang="en-GB" dirty="0"/>
              <a:t> </a:t>
            </a:r>
            <a:r>
              <a:rPr lang="en-GB" dirty="0" err="1"/>
              <a:t>самостоятельно</a:t>
            </a:r>
            <a:r>
              <a:rPr lang="en-GB" dirty="0"/>
              <a:t> и </a:t>
            </a:r>
            <a:r>
              <a:rPr lang="en-GB" dirty="0" err="1"/>
              <a:t>эффективно</a:t>
            </a:r>
            <a:r>
              <a:rPr lang="en-GB" dirty="0"/>
              <a:t> </a:t>
            </a:r>
            <a:r>
              <a:rPr lang="en-GB" dirty="0" err="1"/>
              <a:t>решать</a:t>
            </a:r>
            <a:r>
              <a:rPr lang="en-GB" dirty="0"/>
              <a:t> </a:t>
            </a:r>
            <a:r>
              <a:rPr lang="en-GB" dirty="0" err="1"/>
              <a:t>задачи</a:t>
            </a:r>
            <a:r>
              <a:rPr lang="en-GB" dirty="0"/>
              <a:t>, </a:t>
            </a:r>
            <a:r>
              <a:rPr lang="en-GB" dirty="0" err="1"/>
              <a:t>связанные</a:t>
            </a:r>
            <a:r>
              <a:rPr lang="en-GB" dirty="0"/>
              <a:t> с </a:t>
            </a:r>
            <a:r>
              <a:rPr lang="en-GB" dirty="0" err="1"/>
              <a:t>поддержанием</a:t>
            </a:r>
            <a:r>
              <a:rPr lang="en-GB" dirty="0"/>
              <a:t>, </a:t>
            </a:r>
            <a:r>
              <a:rPr lang="en-GB" dirty="0" err="1"/>
              <a:t>укреплением</a:t>
            </a:r>
            <a:r>
              <a:rPr lang="en-GB" dirty="0"/>
              <a:t> и </a:t>
            </a:r>
            <a:r>
              <a:rPr lang="en-GB" dirty="0" err="1"/>
              <a:t>сохранением</a:t>
            </a:r>
            <a:r>
              <a:rPr lang="en-GB" dirty="0"/>
              <a:t> </a:t>
            </a:r>
            <a:r>
              <a:rPr lang="en-GB" dirty="0" err="1"/>
              <a:t>своего</a:t>
            </a:r>
            <a:r>
              <a:rPr lang="en-GB" dirty="0"/>
              <a:t> </a:t>
            </a:r>
            <a:r>
              <a:rPr lang="en-GB" dirty="0" err="1"/>
              <a:t>здоровья</a:t>
            </a:r>
            <a:r>
              <a:rPr lang="en-GB" dirty="0"/>
              <a:t>. </a:t>
            </a:r>
            <a:endParaRPr lang="ru-RU" dirty="0"/>
          </a:p>
          <a:p>
            <a:pPr>
              <a:lnSpc>
                <a:spcPct val="80000"/>
              </a:lnSpc>
              <a:defRPr/>
            </a:pPr>
            <a:endParaRPr lang="ru-RU" sz="3600" dirty="0"/>
          </a:p>
          <a:p>
            <a:pPr>
              <a:lnSpc>
                <a:spcPct val="80000"/>
              </a:lnSpc>
              <a:buNone/>
              <a:defRPr/>
            </a:pPr>
            <a:r>
              <a:rPr lang="ru-RU" sz="3600" b="1" u="sng" dirty="0">
                <a:solidFill>
                  <a:srgbClr val="3366FF"/>
                </a:solidFill>
              </a:rPr>
              <a:t>Для педагогов</a:t>
            </a:r>
            <a:r>
              <a:rPr lang="ru-RU" sz="3600" b="1" u="sng" dirty="0" smtClean="0">
                <a:solidFill>
                  <a:srgbClr val="3366FF"/>
                </a:solidFill>
              </a:rPr>
              <a:t>:</a:t>
            </a:r>
          </a:p>
          <a:p>
            <a:pPr>
              <a:lnSpc>
                <a:spcPct val="80000"/>
              </a:lnSpc>
              <a:buNone/>
              <a:defRPr/>
            </a:pPr>
            <a:endParaRPr lang="ru-RU" sz="3600" dirty="0">
              <a:solidFill>
                <a:srgbClr val="3366FF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dirty="0"/>
              <a:t>Подбор необходимой методической и дидактической литературы</a:t>
            </a:r>
          </a:p>
          <a:p>
            <a:pPr>
              <a:lnSpc>
                <a:spcPct val="80000"/>
              </a:lnSpc>
              <a:defRPr/>
            </a:pPr>
            <a:r>
              <a:rPr lang="ru-RU" dirty="0"/>
              <a:t>Привлечение родителей к развитию у детей творческих способностей в изобразительной деятельности. </a:t>
            </a:r>
            <a:endParaRPr lang="ru-RU" dirty="0" smtClean="0"/>
          </a:p>
          <a:p>
            <a:pPr>
              <a:lnSpc>
                <a:spcPct val="80000"/>
              </a:lnSpc>
              <a:buNone/>
              <a:defRPr/>
            </a:pPr>
            <a:endParaRPr lang="ru-RU" b="1" u="sng" dirty="0"/>
          </a:p>
          <a:p>
            <a:pPr>
              <a:lnSpc>
                <a:spcPct val="80000"/>
              </a:lnSpc>
              <a:buNone/>
              <a:defRPr/>
            </a:pPr>
            <a:r>
              <a:rPr lang="ru-RU" sz="3600" b="1" u="sng" dirty="0">
                <a:solidFill>
                  <a:srgbClr val="3366FF"/>
                </a:solidFill>
              </a:rPr>
              <a:t>Для родителей</a:t>
            </a:r>
            <a:r>
              <a:rPr lang="ru-RU" sz="3600" b="1" u="sng" dirty="0" smtClean="0">
                <a:solidFill>
                  <a:srgbClr val="3366FF"/>
                </a:solidFill>
              </a:rPr>
              <a:t>:</a:t>
            </a:r>
          </a:p>
          <a:p>
            <a:pPr>
              <a:lnSpc>
                <a:spcPct val="80000"/>
              </a:lnSpc>
              <a:buNone/>
              <a:defRPr/>
            </a:pPr>
            <a:endParaRPr lang="ru-RU" sz="3600" dirty="0">
              <a:solidFill>
                <a:srgbClr val="3366FF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dirty="0"/>
              <a:t>Активное участие родителей в жизни детского сада</a:t>
            </a:r>
          </a:p>
          <a:p>
            <a:pPr>
              <a:defRPr/>
            </a:pPr>
            <a:r>
              <a:rPr lang="ru-RU" dirty="0"/>
              <a:t>Укрепить детско-родительские взаимоотношения путём проведения совместных мероприятий.</a:t>
            </a:r>
          </a:p>
          <a:p>
            <a:pPr>
              <a:buNone/>
              <a:defRPr/>
            </a:pPr>
            <a:r>
              <a:rPr lang="ru-RU" sz="3600" dirty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  <a:latin typeface="Comic Sans MS" pitchFamily="66" charset="0"/>
              </a:rPr>
              <a:t>Деятельностный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8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3366FF"/>
                </a:solidFill>
              </a:rPr>
              <a:t>Консультации родителей: </a:t>
            </a:r>
          </a:p>
          <a:p>
            <a:pPr>
              <a:buNone/>
            </a:pPr>
            <a:r>
              <a:rPr lang="ru-RU" b="1" dirty="0" smtClean="0">
                <a:solidFill>
                  <a:srgbClr val="3366FF"/>
                </a:solidFill>
              </a:rPr>
              <a:t>«</a:t>
            </a:r>
            <a:r>
              <a:rPr lang="ru-RU" b="1" dirty="0">
                <a:solidFill>
                  <a:srgbClr val="3366FF"/>
                </a:solidFill>
              </a:rPr>
              <a:t>О профилактике простудных заболеваний</a:t>
            </a:r>
            <a:r>
              <a:rPr lang="ru-RU" b="1" dirty="0" smtClean="0">
                <a:solidFill>
                  <a:srgbClr val="3366FF"/>
                </a:solidFill>
              </a:rPr>
              <a:t>»</a:t>
            </a:r>
          </a:p>
          <a:p>
            <a:pPr>
              <a:buNone/>
            </a:pPr>
            <a:r>
              <a:rPr lang="ru-RU" b="1" dirty="0" smtClean="0">
                <a:solidFill>
                  <a:srgbClr val="3366FF"/>
                </a:solidFill>
              </a:rPr>
              <a:t>«</a:t>
            </a:r>
            <a:r>
              <a:rPr lang="ru-RU" b="1" dirty="0">
                <a:solidFill>
                  <a:srgbClr val="3366FF"/>
                </a:solidFill>
              </a:rPr>
              <a:t>Что подарить детям на Новый год?»</a:t>
            </a:r>
          </a:p>
        </p:txBody>
      </p:sp>
      <p:pic>
        <p:nvPicPr>
          <p:cNvPr id="53250" name="Picture 2" descr="http://xn--80anudf.xn--p1ai/pics/2016/12/16/17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4005064"/>
            <a:ext cx="3661842" cy="238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Беседы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3366FF"/>
                </a:solidFill>
                <a:latin typeface="Comic Sans MS" pitchFamily="66" charset="0"/>
              </a:rPr>
              <a:t>«Наступила зима</a:t>
            </a:r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»</a:t>
            </a:r>
          </a:p>
          <a:p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 </a:t>
            </a:r>
            <a:r>
              <a:rPr lang="ru-RU" b="1" dirty="0">
                <a:solidFill>
                  <a:srgbClr val="3366FF"/>
                </a:solidFill>
                <a:latin typeface="Comic Sans MS" pitchFamily="66" charset="0"/>
              </a:rPr>
              <a:t>«Изменения в природе зимой</a:t>
            </a:r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»</a:t>
            </a:r>
          </a:p>
          <a:p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 </a:t>
            </a:r>
            <a:r>
              <a:rPr lang="ru-RU" b="1" dirty="0">
                <a:solidFill>
                  <a:srgbClr val="3366FF"/>
                </a:solidFill>
                <a:latin typeface="Comic Sans MS" pitchFamily="66" charset="0"/>
              </a:rPr>
              <a:t>«Зимующие птицы</a:t>
            </a:r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»</a:t>
            </a:r>
          </a:p>
          <a:p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 </a:t>
            </a:r>
            <a:r>
              <a:rPr lang="ru-RU" b="1" dirty="0">
                <a:solidFill>
                  <a:srgbClr val="3366FF"/>
                </a:solidFill>
                <a:latin typeface="Comic Sans MS" pitchFamily="66" charset="0"/>
              </a:rPr>
              <a:t>«Что я люблю делать зимой</a:t>
            </a:r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»</a:t>
            </a:r>
          </a:p>
          <a:p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«</a:t>
            </a:r>
            <a:r>
              <a:rPr lang="ru-RU" b="1" dirty="0">
                <a:solidFill>
                  <a:srgbClr val="3366FF"/>
                </a:solidFill>
                <a:latin typeface="Comic Sans MS" pitchFamily="66" charset="0"/>
              </a:rPr>
              <a:t>Откуда приходит Новый год</a:t>
            </a:r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?»</a:t>
            </a:r>
          </a:p>
          <a:p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«</a:t>
            </a:r>
            <a:r>
              <a:rPr lang="ru-RU" b="1" dirty="0">
                <a:solidFill>
                  <a:srgbClr val="3366FF"/>
                </a:solidFill>
                <a:latin typeface="Comic Sans MS" pitchFamily="66" charset="0"/>
              </a:rPr>
              <a:t>Зима в лесу</a:t>
            </a:r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»</a:t>
            </a:r>
          </a:p>
          <a:p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«</a:t>
            </a:r>
            <a:r>
              <a:rPr lang="ru-RU" b="1" dirty="0">
                <a:solidFill>
                  <a:srgbClr val="3366FF"/>
                </a:solidFill>
                <a:latin typeface="Comic Sans MS" pitchFamily="66" charset="0"/>
              </a:rPr>
              <a:t>Кто на Севере живёт</a:t>
            </a:r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?»</a:t>
            </a:r>
          </a:p>
          <a:p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«</a:t>
            </a:r>
            <a:r>
              <a:rPr lang="ru-RU" b="1" dirty="0">
                <a:solidFill>
                  <a:srgbClr val="3366FF"/>
                </a:solidFill>
                <a:latin typeface="Comic Sans MS" pitchFamily="66" charset="0"/>
              </a:rPr>
              <a:t>Правила поведения на горке» (ОБЖ</a:t>
            </a:r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)</a:t>
            </a:r>
          </a:p>
          <a:p>
            <a:r>
              <a:rPr lang="ru-RU" b="1" dirty="0" smtClean="0">
                <a:solidFill>
                  <a:srgbClr val="3366FF"/>
                </a:solidFill>
                <a:latin typeface="Comic Sans MS" pitchFamily="66" charset="0"/>
              </a:rPr>
              <a:t> </a:t>
            </a:r>
            <a:r>
              <a:rPr lang="ru-RU" b="1" dirty="0">
                <a:solidFill>
                  <a:srgbClr val="3366FF"/>
                </a:solidFill>
                <a:latin typeface="Comic Sans MS" pitchFamily="66" charset="0"/>
              </a:rPr>
              <a:t>«Ледяные дорожки» (ОБЖ)</a:t>
            </a:r>
          </a:p>
        </p:txBody>
      </p:sp>
      <p:pic>
        <p:nvPicPr>
          <p:cNvPr id="4" name="Picture 4" descr="MC900432590[2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16632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604</Words>
  <Application>Microsoft Office PowerPoint</Application>
  <PresentationFormat>Экран (4:3)</PresentationFormat>
  <Paragraphs>78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Проект «В ледяной карете мчится  Зимушка - зима»</vt:lpstr>
      <vt:lpstr>Вид проекта: познавательно - творческий  Продолжительность проекта: среднесрочный   Реализация проекта:  с 01.12.2017 – по 29.12.2017  Участники проекта: дети, родители, воспитатели 1 старшей группы, муз. руководитель  </vt:lpstr>
      <vt:lpstr>Цель проекта:</vt:lpstr>
      <vt:lpstr>Задачи проекта:</vt:lpstr>
      <vt:lpstr>Актуальность проекта</vt:lpstr>
      <vt:lpstr>Подготовительный этап</vt:lpstr>
      <vt:lpstr>Предполагаемые результаты</vt:lpstr>
      <vt:lpstr>Деятельностный этап</vt:lpstr>
      <vt:lpstr>Беседы</vt:lpstr>
      <vt:lpstr>Рассматривание демонстрационного материала; «Зимние забавы», «Зимние праздники», «Звери зимой», «На Севере», серия «Художники о зиме», «Ели зимой». Беседа с детьми по данным темам. </vt:lpstr>
      <vt:lpstr>Чтение художественной литературы:  Н. Носов «На горке», Б. Павлов «Кто поёт в зимнем лесу», Г. Скребцова «Кто как зимует»,  русская народная сказка «Морозко», И. Васильев «Зимнее разноцветье», З. Александрова «Новая столовая», А Барто «Снегирь», Г. Снегирёв «Про птиц» («Синицы»), И. Суриков «Вот моя деревня», «Зима», С Маршак «12 месяцев», стихи про Новый год, М. Кожевникова «Дед Мороз», А. С. Пушкин «Зимний вечер», пословицы, поговорки, загадки. </vt:lpstr>
      <vt:lpstr>Дидактические игры:   «Четвёртый лишний»,  «Времена года», «Скажи, какой», «Когда это бывает?», «Что за птица?», «Аскорбинка и её друзья», «Пирамида здоровья», «Что бывает зимой», «Сколько шагов между ёлками», «Посчитай комки», «Маленький – большой комок», «Чьи следы?»</vt:lpstr>
      <vt:lpstr>Составление рассказа по картине: «В зимнем парке», «Русская зима» (К. Юона), И. Э. Грабарь «Сказка инея и восходящего солнца»</vt:lpstr>
      <vt:lpstr>Опыты:  «Снег – это вода» «Можно ли пить талую воду?»  «Свойства снега»  «Вода бывает теплой, холодной, горячей» «Тает – не тает»</vt:lpstr>
      <vt:lpstr>Художественно – творческая деятельность </vt:lpstr>
      <vt:lpstr>Наши работы</vt:lpstr>
      <vt:lpstr>Лепка, аппликация</vt:lpstr>
      <vt:lpstr>Конструирование</vt:lpstr>
      <vt:lpstr>Постройки из снега</vt:lpstr>
      <vt:lpstr>Труд на прогулке</vt:lpstr>
      <vt:lpstr>Заключительный этап Конкурс творческих работ «Год желтой собаки» Выставка творческих работ «Ах, ты, зимушка – зима» </vt:lpstr>
      <vt:lpstr>Форма проведения итогового мероприятия: Праздник Название итогового мероприятия:»Проделки Нехочухи»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 ледяной карете мчится  Зимушка - зима»</dc:title>
  <cp:lastModifiedBy>S7-User</cp:lastModifiedBy>
  <cp:revision>20</cp:revision>
  <dcterms:modified xsi:type="dcterms:W3CDTF">2018-01-29T15:49:21Z</dcterms:modified>
</cp:coreProperties>
</file>