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5"/>
  </p:notesMasterIdLst>
  <p:sldIdLst>
    <p:sldId id="256" r:id="rId3"/>
    <p:sldId id="285" r:id="rId4"/>
    <p:sldId id="286" r:id="rId5"/>
    <p:sldId id="296" r:id="rId6"/>
    <p:sldId id="258" r:id="rId7"/>
    <p:sldId id="260" r:id="rId8"/>
    <p:sldId id="261" r:id="rId9"/>
    <p:sldId id="263" r:id="rId10"/>
    <p:sldId id="273" r:id="rId11"/>
    <p:sldId id="264" r:id="rId12"/>
    <p:sldId id="271" r:id="rId13"/>
    <p:sldId id="259" r:id="rId14"/>
    <p:sldId id="275" r:id="rId15"/>
    <p:sldId id="294" r:id="rId16"/>
    <p:sldId id="280" r:id="rId17"/>
    <p:sldId id="295" r:id="rId18"/>
    <p:sldId id="279" r:id="rId19"/>
    <p:sldId id="274" r:id="rId20"/>
    <p:sldId id="283" r:id="rId21"/>
    <p:sldId id="290" r:id="rId22"/>
    <p:sldId id="289" r:id="rId23"/>
    <p:sldId id="291" r:id="rId2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608C"/>
    <a:srgbClr val="E30746"/>
    <a:srgbClr val="F94578"/>
    <a:srgbClr val="FB81A4"/>
    <a:srgbClr val="4A452A"/>
    <a:srgbClr val="383420"/>
    <a:srgbClr val="655E39"/>
    <a:srgbClr val="8D052C"/>
    <a:srgbClr val="948A54"/>
    <a:srgbClr val="D694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1422" y="72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C18EE-F714-44E9-85D9-B2EC11FEAE77}" type="datetimeFigureOut">
              <a:rPr kumimoji="1" lang="ja-JP" altLang="ru-RU" smtClean="0"/>
              <a:pPr/>
              <a:t>2017/12/11</a:t>
            </a:fld>
            <a:endParaRPr kumimoji="1"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ru-RU" smtClean="0"/>
              <a:t>Click to edit Master text styles</a:t>
            </a:r>
          </a:p>
          <a:p>
            <a:pPr lvl="1"/>
            <a:r>
              <a:rPr kumimoji="1" lang="ru-RU" smtClean="0"/>
              <a:t>Second level</a:t>
            </a:r>
          </a:p>
          <a:p>
            <a:pPr lvl="2"/>
            <a:r>
              <a:rPr kumimoji="1" lang="ru-RU" smtClean="0"/>
              <a:t>Third level</a:t>
            </a:r>
          </a:p>
          <a:p>
            <a:pPr lvl="3"/>
            <a:r>
              <a:rPr kumimoji="1" lang="ru-RU" smtClean="0"/>
              <a:t>Fourth level</a:t>
            </a:r>
          </a:p>
          <a:p>
            <a:pPr lvl="4"/>
            <a:r>
              <a:rPr kumimoji="1" lang="ru-RU" smtClean="0"/>
              <a:t>Fifth level</a:t>
            </a:r>
            <a:endParaRPr kumimoji="1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91740-C4D5-4FF9-9735-B451AE1B4D3F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91740-C4D5-4FF9-9735-B451AE1B4D3F}" type="slidenum">
              <a:rPr kumimoji="1" lang="ru-RU" smtClean="0"/>
              <a:pPr/>
              <a:t>1</a:t>
            </a:fld>
            <a:endParaRPr kumimoji="1"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ru-RU" smtClean="0"/>
              <a:t>Образец заголовка</a:t>
            </a:r>
            <a:endParaRPr kumimoji="1"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655E39"/>
                </a:solidFill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smtClean="0"/>
              <a:t>Образец подзаголовка</a:t>
            </a:r>
            <a:endParaRPr kumimoji="1"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fld id="{DCBE54BF-C20A-4A89-B661-AC9E323BCEDC}" type="datetimeFigureOut">
              <a:rPr lang="ru-RU" altLang="ja-JP" smtClean="0"/>
              <a:pPr/>
              <a:t>11.12.2017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fld id="{B10D3B03-457D-4D29-B6ED-3FDDB7AE5EC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11.12.2017</a:t>
            </a:fld>
            <a:endParaRPr kumimoji="1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11.12.2017</a:t>
            </a:fld>
            <a:endParaRPr kumimoji="1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11.12.2017</a:t>
            </a:fld>
            <a:endParaRPr kumimoji="1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948A5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11.12.2017</a:t>
            </a:fld>
            <a:endParaRPr kumimoji="1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D69473"/>
                </a:solidFill>
              </a:defRPr>
            </a:lvl1pPr>
            <a:lvl2pPr>
              <a:defRPr sz="2400">
                <a:solidFill>
                  <a:srgbClr val="D69473"/>
                </a:solidFill>
              </a:defRPr>
            </a:lvl2pPr>
            <a:lvl3pPr>
              <a:defRPr sz="2000">
                <a:solidFill>
                  <a:srgbClr val="D69473"/>
                </a:solidFill>
              </a:defRPr>
            </a:lvl3pPr>
            <a:lvl4pPr>
              <a:defRPr sz="1800">
                <a:solidFill>
                  <a:srgbClr val="D69473"/>
                </a:solidFill>
              </a:defRPr>
            </a:lvl4pPr>
            <a:lvl5pPr>
              <a:defRPr sz="1800">
                <a:solidFill>
                  <a:srgbClr val="D6947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11.12.2017</a:t>
            </a:fld>
            <a:endParaRPr kumimoji="1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B8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B8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D69473"/>
                </a:solidFill>
              </a:defRPr>
            </a:lvl1pPr>
            <a:lvl2pPr>
              <a:defRPr sz="2000">
                <a:solidFill>
                  <a:srgbClr val="D69473"/>
                </a:solidFill>
              </a:defRPr>
            </a:lvl2pPr>
            <a:lvl3pPr>
              <a:defRPr sz="1800">
                <a:solidFill>
                  <a:srgbClr val="D69473"/>
                </a:solidFill>
              </a:defRPr>
            </a:lvl3pPr>
            <a:lvl4pPr>
              <a:defRPr sz="1600">
                <a:solidFill>
                  <a:srgbClr val="D69473"/>
                </a:solidFill>
              </a:defRPr>
            </a:lvl4pPr>
            <a:lvl5pPr>
              <a:defRPr sz="1600">
                <a:solidFill>
                  <a:srgbClr val="D69473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11.12.2017</a:t>
            </a:fld>
            <a:endParaRPr kumimoji="1"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11.12.2017</a:t>
            </a:fld>
            <a:endParaRPr kumimoji="1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11.12.2017</a:t>
            </a:fld>
            <a:endParaRPr kumimoji="1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11.12.2017</a:t>
            </a:fld>
            <a:endParaRPr kumimoji="1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ru-RU" smtClean="0"/>
              <a:t>Вставка рисунка</a:t>
            </a:r>
            <a:endParaRPr kumimoji="1"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11.12.2017</a:t>
            </a:fld>
            <a:endParaRPr kumimoji="1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ru-RU" smtClean="0"/>
              <a:t>Образец заголовка</a:t>
            </a:r>
            <a:endParaRPr kumimoji="1"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</a:defRPr>
            </a:lvl1pPr>
          </a:lstStyle>
          <a:p>
            <a:fld id="{DCBE54BF-C20A-4A89-B661-AC9E323BCEDC}" type="datetimeFigureOut">
              <a:rPr lang="ru-RU" altLang="ja-JP" smtClean="0"/>
              <a:pPr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</a:defRPr>
            </a:lvl1pPr>
          </a:lstStyle>
          <a:p>
            <a:fld id="{B10D3B03-457D-4D29-B6ED-3FDDB7AE5E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b="1" kern="1200" cap="none" spc="50">
          <a:ln w="13500">
            <a:noFill/>
            <a:prstDash val="solid"/>
          </a:ln>
          <a:solidFill>
            <a:srgbClr val="E30746"/>
          </a:solidFill>
          <a:effectLst>
            <a:outerShdw blurRad="50800" dist="38100" dir="2700000" algn="tl" rotWithShape="0">
              <a:schemeClr val="bg1">
                <a:alpha val="8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kumimoji="1" sz="3200" b="1" kern="1200">
          <a:solidFill>
            <a:srgbClr val="4A452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kumimoji="1" sz="2800" kern="1200">
          <a:solidFill>
            <a:srgbClr val="4A452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kumimoji="1" sz="2400" kern="1200">
          <a:solidFill>
            <a:srgbClr val="4A452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kumimoji="1" sz="2000" kern="1200">
          <a:solidFill>
            <a:srgbClr val="4A452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8"/>
        </a:buBlip>
        <a:defRPr kumimoji="1" sz="2000" kern="1200">
          <a:solidFill>
            <a:srgbClr val="4A452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kumimoji="1" sz="1800" kern="1200">
          <a:solidFill>
            <a:srgbClr val="4A452A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kumimoji="1" sz="1800" kern="1200">
          <a:solidFill>
            <a:srgbClr val="4A452A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kumimoji="1" sz="1600" kern="1200">
          <a:solidFill>
            <a:srgbClr val="4A452A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kumimoji="1" sz="1600" kern="1200">
          <a:solidFill>
            <a:srgbClr val="4A452A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263537"/>
            <a:ext cx="8640960" cy="797312"/>
          </a:xfrm>
        </p:spPr>
        <p:txBody>
          <a:bodyPr>
            <a:prstTxWarp prst="textWave1">
              <a:avLst>
                <a:gd name="adj1" fmla="val 13430"/>
                <a:gd name="adj2" fmla="val -470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>
                <a:solidFill>
                  <a:srgbClr val="F94578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«</a:t>
            </a:r>
            <a:r>
              <a:rPr kumimoji="1" lang="ru-RU" dirty="0" smtClean="0">
                <a:solidFill>
                  <a:srgbClr val="F94578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Любимой мамочке»</a:t>
            </a:r>
            <a:endParaRPr kumimoji="1" lang="ru-RU" dirty="0">
              <a:solidFill>
                <a:srgbClr val="F94578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3774232"/>
            <a:ext cx="504056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3600" b="1" i="0" u="none" strike="noStrike" kern="1200" normalizeH="0" baseline="0" noProof="0" dirty="0">
              <a:ln w="11430"/>
              <a:blipFill>
                <a:blip r:embed="rId3"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195736" y="5585814"/>
            <a:ext cx="6768752" cy="6198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kumimoji="1" lang="ru-RU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  <a:r>
              <a:rPr kumimoji="1" lang="ru-RU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1" lang="ru-RU" sz="2400" b="1" i="0" u="none" strike="noStrike" kern="1200" cap="none" spc="0" normalizeH="0" noProof="0" dirty="0" smtClean="0">
                <a:ln>
                  <a:noFill/>
                </a:ln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Крылова Т.М., </a:t>
            </a:r>
            <a:r>
              <a:rPr lang="ru-RU" sz="2400" b="1" dirty="0" err="1"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Городнова</a:t>
            </a:r>
            <a:r>
              <a:rPr lang="ru-RU" sz="2400" b="1" dirty="0"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А.В. </a:t>
            </a:r>
            <a:endParaRPr lang="ru-RU" sz="2400" b="1" dirty="0" smtClean="0">
              <a:effectLst>
                <a:outerShdw blurRad="50800" dist="38100" dir="2700000" algn="tl" rotWithShape="0">
                  <a:schemeClr val="bg1">
                    <a:alpha val="8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1" i="0" u="none" strike="noStrike" kern="1200" cap="none" spc="0" normalizeH="0" noProof="0" dirty="0" smtClean="0">
              <a:ln>
                <a:noFill/>
              </a:ln>
              <a:solidFill>
                <a:srgbClr val="C00000"/>
              </a:solidFill>
              <a:effectLst>
                <a:outerShdw blurRad="50800" dist="38100" dir="2700000" algn="tl" rotWithShape="0">
                  <a:schemeClr val="bg1">
                    <a:alpha val="80000"/>
                  </a:scheme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endParaRPr kumimoji="1" lang="ru-RU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0800" dist="38100" dir="2700000" algn="tl" rotWithShape="0">
                  <a:schemeClr val="bg1">
                    <a:alpha val="80000"/>
                  </a:scheme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57807">
            <a:off x="78904" y="1995925"/>
            <a:ext cx="3238500" cy="28575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131840" y="2690336"/>
            <a:ext cx="583264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spc="50" dirty="0" smtClean="0">
              <a:ln w="13500">
                <a:noFill/>
                <a:prstDash val="solid"/>
              </a:ln>
              <a:solidFill>
                <a:srgbClr val="E30746"/>
              </a:solidFill>
              <a:effectLst>
                <a:outerShdw blurRad="50800" dist="38100" dir="2700000" algn="tl" rotWithShape="0">
                  <a:prstClr val="white">
                    <a:alpha val="80000"/>
                  </a:prst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3200" b="1" spc="50" dirty="0" smtClean="0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Проект </a:t>
            </a:r>
            <a:r>
              <a:rPr lang="ru-RU" sz="3200" b="1" spc="50" dirty="0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 Дню матери в старшей группе № </a:t>
            </a:r>
            <a:r>
              <a:rPr lang="en-US" sz="3200" b="1" spc="50" dirty="0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</a:t>
            </a:r>
            <a:r>
              <a:rPr lang="ru-RU" sz="3200" b="1" spc="50" dirty="0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«</a:t>
            </a:r>
            <a:r>
              <a:rPr lang="ru-RU" sz="3200" b="1" spc="50" dirty="0" err="1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Умнички</a:t>
            </a:r>
            <a:r>
              <a:rPr lang="ru-RU" sz="3200" b="1" spc="50" dirty="0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  <a:br>
              <a:rPr lang="ru-RU" sz="3200" b="1" spc="50" dirty="0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-396964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spc="50" dirty="0" smtClean="0">
              <a:ln w="13500">
                <a:noFill/>
                <a:prstDash val="solid"/>
              </a:ln>
              <a:solidFill>
                <a:prstClr val="black"/>
              </a:solidFill>
              <a:effectLst>
                <a:outerShdw blurRad="50800" dist="38100" dir="2700000" algn="tl" rotWithShape="0">
                  <a:prstClr val="white">
                    <a:alpha val="80000"/>
                  </a:prstClr>
                </a:outerShdw>
              </a:effectLst>
              <a:ea typeface="+mj-ea"/>
              <a:cs typeface="+mj-cs"/>
            </a:endParaRPr>
          </a:p>
          <a:p>
            <a:endParaRPr lang="ru-RU" b="1" spc="50" dirty="0">
              <a:ln w="13500">
                <a:noFill/>
                <a:prstDash val="solid"/>
              </a:ln>
              <a:solidFill>
                <a:prstClr val="black"/>
              </a:solidFill>
              <a:effectLst>
                <a:outerShdw blurRad="50800" dist="38100" dir="2700000" algn="tl" rotWithShape="0">
                  <a:prstClr val="white">
                    <a:alpha val="80000"/>
                  </a:prstClr>
                </a:outerShdw>
              </a:effectLst>
              <a:ea typeface="+mj-ea"/>
              <a:cs typeface="+mj-cs"/>
            </a:endParaRPr>
          </a:p>
          <a:p>
            <a:r>
              <a:rPr lang="ru-RU" b="1" spc="50" dirty="0" smtClean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муниципальное </a:t>
            </a:r>
            <a:r>
              <a:rPr lang="ru-RU" b="1" spc="50" dirty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автономное дошкольное образовательное учреждение «Центр развития ребенка – детский сад №</a:t>
            </a:r>
            <a:r>
              <a:rPr lang="ru-RU" spc="50" dirty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 </a:t>
            </a:r>
            <a:r>
              <a:rPr lang="en-US" spc="50" dirty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2</a:t>
            </a:r>
            <a:r>
              <a:rPr lang="ru-RU" spc="50" dirty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 </a:t>
            </a:r>
            <a:r>
              <a:rPr lang="ru-RU" b="1" spc="50" dirty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«Счастливое </a:t>
            </a:r>
            <a:r>
              <a:rPr lang="ru-RU" b="1" spc="50" dirty="0" smtClean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детство».</a:t>
            </a:r>
            <a:endParaRPr lang="ru-RU" b="1" spc="50" dirty="0">
              <a:ln w="13500">
                <a:noFill/>
                <a:prstDash val="solid"/>
              </a:ln>
              <a:solidFill>
                <a:prstClr val="black"/>
              </a:solidFill>
              <a:effectLst>
                <a:outerShdw blurRad="50800" dist="38100" dir="2700000" algn="tl" rotWithShape="0">
                  <a:prstClr val="white">
                    <a:alpha val="80000"/>
                  </a:prstClr>
                </a:outerShdw>
              </a:effectLst>
              <a:ea typeface="+mj-ea"/>
              <a:cs typeface="+mj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8640"/>
            <a:ext cx="4824536" cy="3618403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355976" y="3249562"/>
            <a:ext cx="4360772" cy="3270579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eti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8879">
            <a:off x="732739" y="4490613"/>
            <a:ext cx="3015560" cy="1727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1800" dirty="0" smtClean="0"/>
              <a:t>«Платье для любимой мамочки!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035801"/>
            <a:ext cx="7226224" cy="5419668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0876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99144">
            <a:off x="482908" y="381775"/>
            <a:ext cx="4708322" cy="3531242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51520" y="4247157"/>
            <a:ext cx="4248473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16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endParaRPr lang="ru-RU" sz="1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dirty="0">
                <a:solidFill>
                  <a:srgbClr val="C00000"/>
                </a:solidFill>
              </a:rPr>
              <a:t>Наполним наш сундучок нежными, добрыми, ласковыми словами, которые мы посвятим нашим мамам. </a:t>
            </a:r>
            <a:endParaRPr lang="ru-RU" sz="1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56839">
            <a:off x="4847014" y="2701335"/>
            <a:ext cx="3863862" cy="3371410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1800" dirty="0" smtClean="0"/>
              <a:t>«Наши мамочки родные, мы Вас любим, уважаем;</a:t>
            </a:r>
            <a:br>
              <a:rPr lang="ru-RU" sz="1800" dirty="0" smtClean="0"/>
            </a:br>
            <a:r>
              <a:rPr lang="ru-RU" sz="1800" dirty="0" smtClean="0"/>
              <a:t>И для Вас от всей души, сладости Вам дарим!"</a:t>
            </a:r>
            <a:endParaRPr lang="ru-RU" sz="1800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41509">
            <a:off x="876065" y="1602848"/>
            <a:ext cx="3178169" cy="4673083"/>
          </a:xfrm>
          <a:prstGeom prst="roundRect">
            <a:avLst>
              <a:gd name="adj" fmla="val 16667"/>
            </a:avLst>
          </a:prstGeom>
          <a:ln w="28575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880">
            <a:off x="5319832" y="1570913"/>
            <a:ext cx="3161614" cy="4736953"/>
          </a:xfrm>
          <a:prstGeom prst="roundRect">
            <a:avLst>
              <a:gd name="adj" fmla="val 16667"/>
            </a:avLst>
          </a:prstGeom>
          <a:ln w="28575"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9670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1800" dirty="0" smtClean="0"/>
              <a:t>«Цветик </a:t>
            </a:r>
            <a:r>
              <a:rPr lang="ru-RU" sz="1800" dirty="0" err="1" smtClean="0"/>
              <a:t>семицветик</a:t>
            </a:r>
            <a:r>
              <a:rPr lang="ru-RU" sz="1800" dirty="0" smtClean="0"/>
              <a:t> мы слепили сами и  подарим маме»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9387" y="3717032"/>
            <a:ext cx="4536504" cy="3024336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41560">
            <a:off x="4809025" y="989955"/>
            <a:ext cx="3384375" cy="2581199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76706">
            <a:off x="602290" y="908130"/>
            <a:ext cx="3744416" cy="2593467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4982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1" y="188640"/>
            <a:ext cx="8370668" cy="360040"/>
          </a:xfrm>
        </p:spPr>
        <p:txBody>
          <a:bodyPr>
            <a:noAutofit/>
          </a:bodyPr>
          <a:lstStyle/>
          <a:p>
            <a:r>
              <a:rPr lang="ru-RU" sz="1800" dirty="0" smtClean="0"/>
              <a:t>«Я рисую, я рисую, я рисую, мамочку свою!!!»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58"/>
          <a:stretch/>
        </p:blipFill>
        <p:spPr>
          <a:xfrm rot="877765">
            <a:off x="4690429" y="807974"/>
            <a:ext cx="3906780" cy="3079698"/>
          </a:xfrm>
          <a:prstGeom prst="roundRect">
            <a:avLst>
              <a:gd name="adj" fmla="val 16667"/>
            </a:avLst>
          </a:prstGeom>
          <a:ln w="38100">
            <a:solidFill>
              <a:srgbClr val="F9457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286"/>
          <a:stretch/>
        </p:blipFill>
        <p:spPr>
          <a:xfrm rot="21014840">
            <a:off x="405817" y="3309397"/>
            <a:ext cx="4908777" cy="3155642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71387">
            <a:off x="1177427" y="943040"/>
            <a:ext cx="1908213" cy="199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23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93" t="2745" r="11975"/>
          <a:stretch/>
        </p:blipFill>
        <p:spPr>
          <a:xfrm rot="502072">
            <a:off x="5835409" y="936744"/>
            <a:ext cx="3136735" cy="25912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8672903" cy="625126"/>
          </a:xfrm>
        </p:spPr>
        <p:txBody>
          <a:bodyPr>
            <a:noAutofit/>
          </a:bodyPr>
          <a:lstStyle/>
          <a:p>
            <a:r>
              <a:rPr lang="ru-RU" sz="1800" dirty="0" smtClean="0"/>
              <a:t>Сюжетно – ролевые игры: «Мама –врач», «Дочки – матери», «Варим для мамы суп», «Мама в парикмахерской»,  «День рождение».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7234">
            <a:off x="5428753" y="3809441"/>
            <a:ext cx="3497864" cy="26233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58" t="5763" r="5986" b="7779"/>
          <a:stretch/>
        </p:blipFill>
        <p:spPr>
          <a:xfrm rot="20986782">
            <a:off x="413535" y="3958326"/>
            <a:ext cx="3481977" cy="26114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35" t="4303" r="9420" b="-373"/>
          <a:stretch/>
        </p:blipFill>
        <p:spPr>
          <a:xfrm rot="20937861">
            <a:off x="319201" y="925225"/>
            <a:ext cx="3209832" cy="28086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8116" y="1556792"/>
            <a:ext cx="2526258" cy="32873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161804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404664"/>
          </a:xfrm>
        </p:spPr>
        <p:txBody>
          <a:bodyPr>
            <a:noAutofit/>
          </a:bodyPr>
          <a:lstStyle/>
          <a:p>
            <a:r>
              <a:rPr lang="ru-RU" sz="1800" dirty="0" smtClean="0"/>
              <a:t>«Всех дороже мне она… это  мамочка моя»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764704"/>
            <a:ext cx="8278596" cy="5832648"/>
          </a:xfrm>
          <a:prstGeom prst="roundRect">
            <a:avLst>
              <a:gd name="adj" fmla="val 16667"/>
            </a:avLst>
          </a:prstGeom>
          <a:ln w="38100">
            <a:solidFill>
              <a:srgbClr val="F9457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0553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Autofit/>
          </a:bodyPr>
          <a:lstStyle/>
          <a:p>
            <a:r>
              <a:rPr lang="ru-RU" sz="1800" dirty="0" smtClean="0"/>
              <a:t>«Цветы  для мамочки в вазе»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3045" y="3284984"/>
            <a:ext cx="2959331" cy="34082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16" b="8058"/>
          <a:stretch/>
        </p:blipFill>
        <p:spPr>
          <a:xfrm>
            <a:off x="5733045" y="750284"/>
            <a:ext cx="3131893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181"/>
          <a:stretch/>
        </p:blipFill>
        <p:spPr>
          <a:xfrm>
            <a:off x="433117" y="908720"/>
            <a:ext cx="4941286" cy="56309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576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255" y="332656"/>
            <a:ext cx="8229600" cy="346050"/>
          </a:xfrm>
        </p:spPr>
        <p:txBody>
          <a:bodyPr>
            <a:noAutofit/>
          </a:bodyPr>
          <a:lstStyle/>
          <a:p>
            <a:r>
              <a:rPr lang="ru-RU" sz="2400" dirty="0" smtClean="0"/>
              <a:t>«</a:t>
            </a:r>
            <a:r>
              <a:rPr lang="ru-RU" sz="1800" dirty="0" smtClean="0"/>
              <a:t>Мы лепили, рисовали, изготовили медали, для прекрасных наших мам!»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22" t="8495" r="15460"/>
          <a:stretch/>
        </p:blipFill>
        <p:spPr>
          <a:xfrm rot="883397">
            <a:off x="5596295" y="4019214"/>
            <a:ext cx="2745182" cy="2511397"/>
          </a:xfrm>
          <a:prstGeom prst="roundRect">
            <a:avLst>
              <a:gd name="adj" fmla="val 16667"/>
            </a:avLst>
          </a:prstGeom>
          <a:ln w="381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76" r="10365"/>
          <a:stretch/>
        </p:blipFill>
        <p:spPr>
          <a:xfrm rot="20891279">
            <a:off x="1694332" y="3977688"/>
            <a:ext cx="2991346" cy="2445976"/>
          </a:xfrm>
          <a:prstGeom prst="roundRect">
            <a:avLst>
              <a:gd name="adj" fmla="val 16667"/>
            </a:avLst>
          </a:prstGeom>
          <a:ln w="381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18" t="4553"/>
          <a:stretch/>
        </p:blipFill>
        <p:spPr>
          <a:xfrm>
            <a:off x="3419872" y="888432"/>
            <a:ext cx="3303560" cy="2599261"/>
          </a:xfrm>
          <a:prstGeom prst="roundRect">
            <a:avLst>
              <a:gd name="adj" fmla="val 16667"/>
            </a:avLst>
          </a:prstGeom>
          <a:ln w="381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0_bdd4e_e27602af_XL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36" y="1599039"/>
            <a:ext cx="1907704" cy="19640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074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День матери – 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светлый, теплый, добрый семейный праздник. Самым близким  человеком в семье для ребенка является мама. Наш проект  дает возможность подчеркнуть роль матери и семьи в жизни каждого человека, об уважении и почитании матерей, желании помогать и заботиться о них. </a:t>
            </a:r>
          </a:p>
          <a:p>
            <a:pPr marL="0" indent="0">
              <a:buNone/>
            </a:pP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уважение и заботу, оказывать бережное отношение, желание помочь и делать приятное маме, самому дорогому человеку на земле, у детей старшего дошкольного возраста.</a:t>
            </a: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Задачи: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знания детей дошкольного возраста о международном празднике «День матери»;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обудить детей выразить благодарность своим  мамам за заботу через продуктивную деятельность (аппликацию, рисование, лепку);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пособствовать развитию  у детей доброжелательности, терпимости, понимания, взаимопомощи по отношению к маме</a:t>
            </a:r>
            <a:r>
              <a:rPr lang="ru-RU" sz="22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400" b="0" dirty="0"/>
          </a:p>
        </p:txBody>
      </p:sp>
    </p:spTree>
    <p:extLst>
      <p:ext uri="{BB962C8B-B14F-4D97-AF65-F5344CB8AC3E}">
        <p14:creationId xmlns:p14="http://schemas.microsoft.com/office/powerpoint/2010/main" val="325138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«Поздравляем своих мамочек»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55"/>
          <a:stretch/>
        </p:blipFill>
        <p:spPr>
          <a:xfrm>
            <a:off x="107504" y="980728"/>
            <a:ext cx="3024335" cy="4284476"/>
          </a:xfrm>
          <a:prstGeom prst="roundRect">
            <a:avLst>
              <a:gd name="adj" fmla="val 16667"/>
            </a:avLst>
          </a:prstGeom>
          <a:ln w="38100"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82" t="14546"/>
          <a:stretch/>
        </p:blipFill>
        <p:spPr>
          <a:xfrm>
            <a:off x="3344938" y="1484784"/>
            <a:ext cx="2828739" cy="4176464"/>
          </a:xfrm>
          <a:prstGeom prst="roundRect">
            <a:avLst>
              <a:gd name="adj" fmla="val 16667"/>
            </a:avLst>
          </a:prstGeom>
          <a:ln w="38100"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80"/>
          <a:stretch/>
        </p:blipFill>
        <p:spPr>
          <a:xfrm>
            <a:off x="6371318" y="3356992"/>
            <a:ext cx="2637659" cy="3312368"/>
          </a:xfrm>
          <a:prstGeom prst="roundRect">
            <a:avLst>
              <a:gd name="adj" fmla="val 16667"/>
            </a:avLst>
          </a:prstGeom>
          <a:ln w="38100"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7120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Поздравляем!!! Мы Вас любим!!!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566" y="836712"/>
            <a:ext cx="8564234" cy="5675193"/>
          </a:xfrm>
          <a:prstGeom prst="roundRect">
            <a:avLst>
              <a:gd name="adj" fmla="val 16667"/>
            </a:avLst>
          </a:prstGeom>
          <a:ln w="38100">
            <a:solidFill>
              <a:srgbClr val="F9457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8031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707" y="836712"/>
            <a:ext cx="7998767" cy="53285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0487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6247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</a:t>
            </a: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воспитатели, дети и родители.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творческий, групповой, краткосрочный.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проекта: </a:t>
            </a: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недели (с 13.11. по 24.11. 2017г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endParaRPr lang="ru-RU" sz="20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знаний детей о роли мамы в их жизни, через раскрытие образа матери в поэзии, в живописи, в музыке, в художественной  литературе.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заботливого , уважительного отношения к маме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0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 проектом: 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 - Подготовительный: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темы проекта, постановка целей и задач;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этапов проектной деятельности</a:t>
            </a:r>
          </a:p>
          <a:p>
            <a:pPr marL="0" indent="0">
              <a:buNone/>
            </a:pPr>
            <a:endParaRPr lang="ru-RU" sz="2400" b="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b="0" dirty="0"/>
          </a:p>
          <a:p>
            <a:pPr marL="0" indent="0" algn="ctr">
              <a:buNone/>
            </a:pPr>
            <a:endParaRPr lang="ru-RU" sz="2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9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- Выполнения проекта: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детьми о истории возникновения праздника;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дидактических, сюжетно – ролевых и подвижных  игр;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по теме проекта;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картин, иллюстраций, составление рассказов «Как я помогаю маме»;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Слушание песен о маме;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открыток для мам «Цветик – </a:t>
            </a:r>
            <a:r>
              <a:rPr lang="ru-RU" sz="20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0" lvl="0" indent="0">
              <a:buNone/>
            </a:pP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заключительный: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стенгазеты «Всех дороже мне она.. Это мамочка моя»;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детьми подарков для мам;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 «Любимой мамочке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lvl="0">
              <a:buFont typeface="Arial" panose="020B0604020202020204" pitchFamily="34" charset="0"/>
              <a:buChar char="•"/>
            </a:pPr>
            <a:endParaRPr lang="ru-RU" sz="1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3438262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3635">
            <a:off x="4534592" y="538230"/>
            <a:ext cx="2428664" cy="2522950"/>
          </a:xfrm>
          <a:prstGeom prst="roundRect">
            <a:avLst>
              <a:gd name="adj" fmla="val 16667"/>
            </a:avLst>
          </a:prstGeom>
          <a:ln w="381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5543600" y="2852936"/>
            <a:ext cx="3600400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1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lnSpc>
                <a:spcPct val="150000"/>
              </a:lnSpc>
            </a:pPr>
            <a:endParaRPr lang="ru-RU" sz="1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 взгляде добром и простом —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Улыбка… Света полон дом!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— сердцем и душой,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то, что так легко с  тобой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Мечтать, секретничать, болтать,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Тебе по дому помогать…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Пусть будет на душе светло,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в сердце любящем — тепло!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Люблю тебя, мамочка!</a:t>
            </a:r>
            <a:endParaRPr lang="ru-RU" sz="1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0496" y="3546923"/>
            <a:ext cx="2244683" cy="2992911"/>
          </a:xfrm>
          <a:prstGeom prst="roundRect">
            <a:avLst>
              <a:gd name="adj" fmla="val 16667"/>
            </a:avLst>
          </a:prstGeom>
          <a:ln w="381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4391">
            <a:off x="256836" y="816844"/>
            <a:ext cx="3264024" cy="2417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759624" y="3284984"/>
            <a:ext cx="33843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доме добрыми делами занята,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Тихо ходит по квартире доброта.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Утро доброе у нас.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Добрый день и добрый час.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Добрый вечер, ночь добра,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Было доброе вчера.</a:t>
            </a:r>
            <a:endParaRPr lang="ru-RU" sz="1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4941168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откуда, спросишь ты,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доме столько доброты,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от этой доброты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Приживаются цветы,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Рыбки, ёжики, птенцы?</a:t>
            </a:r>
            <a:endParaRPr lang="ru-RU" sz="1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79912" y="6381328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тебе отвечу прямо: Это – мама, мама, мама!</a:t>
            </a:r>
            <a:endParaRPr lang="ru-RU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8922">
            <a:off x="4585199" y="434611"/>
            <a:ext cx="2348850" cy="2517832"/>
          </a:xfrm>
          <a:prstGeom prst="roundRect">
            <a:avLst>
              <a:gd name="adj" fmla="val 16667"/>
            </a:avLst>
          </a:prstGeom>
          <a:ln w="38100">
            <a:solidFill>
              <a:srgbClr val="F9457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41056">
            <a:off x="874362" y="394804"/>
            <a:ext cx="2768567" cy="2665734"/>
          </a:xfrm>
          <a:prstGeom prst="roundRect">
            <a:avLst>
              <a:gd name="adj" fmla="val 16667"/>
            </a:avLst>
          </a:prstGeom>
          <a:ln w="38100">
            <a:solidFill>
              <a:srgbClr val="F9457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900" y="3450714"/>
            <a:ext cx="2780114" cy="2794619"/>
          </a:xfrm>
          <a:prstGeom prst="roundRect">
            <a:avLst>
              <a:gd name="adj" fmla="val 16667"/>
            </a:avLst>
          </a:prstGeom>
          <a:ln w="38100">
            <a:solidFill>
              <a:srgbClr val="F9457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29642">
            <a:off x="6146490" y="1643916"/>
            <a:ext cx="2250602" cy="2608979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0_6faab_b7a10f43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134207"/>
            <a:ext cx="1944216" cy="194421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907704" y="4725144"/>
            <a:ext cx="3491880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это значит нежность,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ласка, доброта,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это безмятежность,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радость, красота!</a:t>
            </a:r>
          </a:p>
          <a:p>
            <a:pPr algn="ctr"/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это на ночь сказка,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утренний рассвет,</a:t>
            </a:r>
            <a:endParaRPr lang="ru-RU" sz="1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9584" y="4725144"/>
            <a:ext cx="3744416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в трудный час подсказка,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мудрость и совет! </a:t>
            </a:r>
          </a:p>
          <a:p>
            <a:pPr algn="ctr"/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это зелень лета,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снег, осенний лист,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это лучик света,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это значит ЖИЗНЬ!</a:t>
            </a:r>
            <a:endParaRPr lang="ru-RU" sz="1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52869">
            <a:off x="873368" y="1084792"/>
            <a:ext cx="2068670" cy="2775852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1585" y="188640"/>
            <a:ext cx="2144646" cy="3744416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39552" y="3789039"/>
            <a:ext cx="8283122" cy="30931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endParaRPr lang="ru-RU" sz="2000" b="1" dirty="0" smtClean="0">
              <a:ln w="11430">
                <a:solidFill>
                  <a:schemeClr val="accent6">
                    <a:lumMod val="25000"/>
                  </a:schemeClr>
                </a:solidFill>
              </a:ln>
              <a:solidFill>
                <a:srgbClr val="E3074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ru-RU" sz="2000" b="1" dirty="0">
              <a:ln w="11430">
                <a:solidFill>
                  <a:schemeClr val="accent6">
                    <a:lumMod val="25000"/>
                  </a:schemeClr>
                </a:solidFill>
              </a:ln>
              <a:solidFill>
                <a:srgbClr val="E3074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ru-RU" sz="1400" b="1" dirty="0" smtClean="0">
              <a:ln w="11430">
                <a:solidFill>
                  <a:schemeClr val="accent6">
                    <a:lumMod val="25000"/>
                  </a:schemeClr>
                </a:solidFill>
              </a:ln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ru-RU" sz="1400" b="1" dirty="0" smtClean="0">
              <a:ln w="11430">
                <a:solidFill>
                  <a:schemeClr val="accent6">
                    <a:lumMod val="25000"/>
                  </a:schemeClr>
                </a:solidFill>
              </a:ln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ru-RU" sz="1400" b="1" dirty="0" smtClean="0">
              <a:ln w="11430">
                <a:solidFill>
                  <a:schemeClr val="accent6">
                    <a:lumMod val="25000"/>
                  </a:schemeClr>
                </a:solidFill>
              </a:ln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endParaRPr lang="ru-RU" sz="1600" dirty="0" smtClean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solidFill>
                  <a:srgbClr val="C00000"/>
                </a:solidFill>
              </a:rPr>
              <a:t>Солнышко </a:t>
            </a:r>
            <a:r>
              <a:rPr lang="ru-RU" sz="1600" dirty="0">
                <a:solidFill>
                  <a:srgbClr val="C00000"/>
                </a:solidFill>
              </a:rPr>
              <a:t>проснулось, в небе засияло!    Мама улыбнулась, веселее стало,</a:t>
            </a:r>
          </a:p>
          <a:p>
            <a:pPr algn="ctr">
              <a:lnSpc>
                <a:spcPct val="150000"/>
              </a:lnSpc>
            </a:pPr>
            <a:r>
              <a:rPr lang="ru-RU" sz="1600" dirty="0">
                <a:solidFill>
                  <a:srgbClr val="C00000"/>
                </a:solidFill>
              </a:rPr>
              <a:t>Крепко-крепко маму обниму я,   Больше всех, тебя люблю родную!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861" y="260648"/>
            <a:ext cx="8431588" cy="5688632"/>
          </a:xfrm>
          <a:prstGeom prst="roundRect">
            <a:avLst>
              <a:gd name="adj" fmla="val 16667"/>
            </a:avLst>
          </a:prstGeom>
          <a:ln w="28575"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06091"/>
          </a:xfrm>
        </p:spPr>
        <p:txBody>
          <a:bodyPr>
            <a:normAutofit/>
          </a:bodyPr>
          <a:lstStyle/>
          <a:p>
            <a:r>
              <a:rPr lang="ru-RU" sz="1800" dirty="0" smtClean="0"/>
              <a:t>«С любовью, нежностью мастерим платье для мамочки»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434" y="1156620"/>
            <a:ext cx="2598103" cy="3792185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844824"/>
            <a:ext cx="2447510" cy="3671266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7457" y="1340768"/>
            <a:ext cx="2660782" cy="3991174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5691982"/>
            <a:ext cx="5784304" cy="116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74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669678_templat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nting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5506D75-8B5A-4F6B-8116-D8C9F8D076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538</Words>
  <Application>Microsoft Office PowerPoint</Application>
  <PresentationFormat>Экран (4:3)</PresentationFormat>
  <Paragraphs>80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ＭＳ Ｐゴシック</vt:lpstr>
      <vt:lpstr>Arial</vt:lpstr>
      <vt:lpstr>Calibri</vt:lpstr>
      <vt:lpstr>Centaur</vt:lpstr>
      <vt:lpstr>Corbel</vt:lpstr>
      <vt:lpstr>Gill Sans MT</vt:lpstr>
      <vt:lpstr>HGｺﾞｼｯｸE</vt:lpstr>
      <vt:lpstr>Times New Roman</vt:lpstr>
      <vt:lpstr>Wingdings</vt:lpstr>
      <vt:lpstr>TP102669678_template</vt:lpstr>
      <vt:lpstr>«Любимой мамочке»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«С любовью, нежностью мастерим платье для мамочки»</vt:lpstr>
      <vt:lpstr>Презентация PowerPoint</vt:lpstr>
      <vt:lpstr>«Платье для любимой мамочки!</vt:lpstr>
      <vt:lpstr>Презентация PowerPoint</vt:lpstr>
      <vt:lpstr> «Наши мамочки родные, мы Вас любим, уважаем; И для Вас от всей души, сладости Вам дарим!"</vt:lpstr>
      <vt:lpstr>«Цветик семицветик мы слепили сами и  подарим маме»</vt:lpstr>
      <vt:lpstr>«Я рисую, я рисую, я рисую, мамочку свою!!!»</vt:lpstr>
      <vt:lpstr>Сюжетно – ролевые игры: «Мама –врач», «Дочки – матери», «Варим для мамы суп», «Мама в парикмахерской»,  «День рождение».</vt:lpstr>
      <vt:lpstr>«Всех дороже мне она… это  мамочка моя»</vt:lpstr>
      <vt:lpstr>«Цветы  для мамочки в вазе»</vt:lpstr>
      <vt:lpstr>«Мы лепили, рисовали, изготовили медали, для прекрасных наших мам!»</vt:lpstr>
      <vt:lpstr>«Поздравляем своих мамочек»</vt:lpstr>
      <vt:lpstr>Поздравляем!!! Мы Вас любим!!!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2014-12-01T04:54:54Z</dcterms:created>
  <dcterms:modified xsi:type="dcterms:W3CDTF">2017-12-11T12:55:50Z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TC026696799991</vt:lpwstr>
  </property>
</Properties>
</file>