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4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5" r:id="rId3"/>
    <p:sldMasterId id="2147483690" r:id="rId4"/>
    <p:sldMasterId id="2147483717" r:id="rId5"/>
  </p:sldMasterIdLst>
  <p:sldIdLst>
    <p:sldId id="269" r:id="rId6"/>
    <p:sldId id="263" r:id="rId7"/>
    <p:sldId id="260" r:id="rId8"/>
    <p:sldId id="261" r:id="rId9"/>
    <p:sldId id="262" r:id="rId10"/>
    <p:sldId id="271" r:id="rId11"/>
    <p:sldId id="272" r:id="rId12"/>
    <p:sldId id="280" r:id="rId13"/>
    <p:sldId id="278" r:id="rId14"/>
    <p:sldId id="282" r:id="rId15"/>
    <p:sldId id="273" r:id="rId16"/>
    <p:sldId id="274" r:id="rId17"/>
    <p:sldId id="275" r:id="rId18"/>
    <p:sldId id="281" r:id="rId19"/>
    <p:sldId id="276" r:id="rId20"/>
    <p:sldId id="279" r:id="rId21"/>
    <p:sldId id="258" r:id="rId22"/>
    <p:sldId id="256" r:id="rId23"/>
    <p:sldId id="266" r:id="rId24"/>
    <p:sldId id="26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-7758113" y="1463675"/>
            <a:ext cx="16902113" cy="10795000"/>
            <a:chOff x="-4887" y="922"/>
            <a:chExt cx="10647" cy="6800"/>
          </a:xfrm>
        </p:grpSpPr>
        <p:sp>
          <p:nvSpPr>
            <p:cNvPr id="7171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7172" name="Arc 4"/>
            <p:cNvSpPr>
              <a:spLocks/>
            </p:cNvSpPr>
            <p:nvPr/>
          </p:nvSpPr>
          <p:spPr bwMode="auto">
            <a:xfrm>
              <a:off x="-4887" y="922"/>
              <a:ext cx="8474" cy="6800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4979 w 43200"/>
                <a:gd name="T3" fmla="*/ 266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-1"/>
                    <a:pt x="23861" y="88"/>
                    <a:pt x="24979" y="265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-1"/>
                    <a:pt x="23861" y="88"/>
                    <a:pt x="24979" y="265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folHlink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ru-RU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7173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429000" y="2085975"/>
            <a:ext cx="5638800" cy="1038225"/>
          </a:xfrm>
        </p:spPr>
        <p:txBody>
          <a:bodyPr lIns="92075" rIns="92075"/>
          <a:lstStyle>
            <a:lvl1pPr marL="0" indent="0">
              <a:lnSpc>
                <a:spcPct val="70000"/>
              </a:lnSpc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>
          <a:xfrm>
            <a:off x="1295400" y="6365875"/>
            <a:ext cx="42672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2pPr lvl="1">
              <a:defRPr>
                <a:latin typeface="+mn-lt"/>
              </a:defRPr>
            </a:lvl2pPr>
          </a:lstStyle>
          <a:p>
            <a:pPr lvl="1"/>
            <a:fld id="{9EDACB2A-E90B-44BA-B4C4-D830388706E7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18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4A1593E8-34FC-4D59-8252-4866F8D61689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861085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CADF32A5-3EC9-4080-A3E5-91C5B5628EDF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396222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2625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32E0F217-EE51-409F-A77F-57F43819C41E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567892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01F7D93E-F358-4791-9A01-8879766A63F6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211599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7E7A9282-8AE3-4533-BFDB-574A3424A704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167970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F3891502-BAE5-47D6-8478-7CD51F4060BA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85877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8AFB25A3-BA97-49C6-87CC-B774D7055A90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55207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73FC8638-65EA-4912-8396-A7320BA4EABD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596303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DD1A42E4-3A94-4CF4-BA8D-227FF089757E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103600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609600"/>
            <a:ext cx="20193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2625" y="609600"/>
            <a:ext cx="5908675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74A45334-7018-45EE-B625-B2214EB513A7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939115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625" y="609600"/>
            <a:ext cx="808037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2625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5025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5025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7215188" y="6442075"/>
            <a:ext cx="1905000" cy="3810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682625" y="6365875"/>
            <a:ext cx="42672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7199313" y="6148388"/>
            <a:ext cx="1905000" cy="381000"/>
          </a:xfrm>
        </p:spPr>
        <p:txBody>
          <a:bodyPr/>
          <a:lstStyle>
            <a:lvl2pPr lvl="1">
              <a:defRPr/>
            </a:lvl2pPr>
          </a:lstStyle>
          <a:p>
            <a:pPr lvl="1"/>
            <a:fld id="{6A92A5ED-8A95-4098-9444-CBEC76BC9749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189695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625" y="609600"/>
            <a:ext cx="808037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2625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215188" y="6442075"/>
            <a:ext cx="1905000" cy="3810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82625" y="6365875"/>
            <a:ext cx="42672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199313" y="6148388"/>
            <a:ext cx="1905000" cy="381000"/>
          </a:xfrm>
        </p:spPr>
        <p:txBody>
          <a:bodyPr/>
          <a:lstStyle>
            <a:lvl2pPr lvl="1">
              <a:defRPr/>
            </a:lvl2pPr>
          </a:lstStyle>
          <a:p>
            <a:pPr lvl="1"/>
            <a:fld id="{1B3C9C7E-AD2F-422C-991C-BA5FE9274E3F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083816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2625" y="609600"/>
            <a:ext cx="808037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2625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5025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82625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7215188" y="6442075"/>
            <a:ext cx="1905000" cy="3810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682625" y="6365875"/>
            <a:ext cx="42672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199313" y="6148388"/>
            <a:ext cx="1905000" cy="381000"/>
          </a:xfrm>
        </p:spPr>
        <p:txBody>
          <a:bodyPr/>
          <a:lstStyle>
            <a:lvl2pPr lvl="1">
              <a:defRPr/>
            </a:lvl2pPr>
          </a:lstStyle>
          <a:p>
            <a:pPr lvl="1"/>
            <a:fld id="{4CE71C81-FB26-4133-A19B-CDE895C2D664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933683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-7758113" y="1463675"/>
            <a:ext cx="16902113" cy="10795000"/>
            <a:chOff x="-4887" y="922"/>
            <a:chExt cx="10647" cy="6800"/>
          </a:xfrm>
        </p:grpSpPr>
        <p:sp>
          <p:nvSpPr>
            <p:cNvPr id="7171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7172" name="Arc 4"/>
            <p:cNvSpPr>
              <a:spLocks/>
            </p:cNvSpPr>
            <p:nvPr/>
          </p:nvSpPr>
          <p:spPr bwMode="auto">
            <a:xfrm>
              <a:off x="-4887" y="922"/>
              <a:ext cx="8474" cy="6800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4979 w 43200"/>
                <a:gd name="T3" fmla="*/ 266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-1"/>
                    <a:pt x="23861" y="88"/>
                    <a:pt x="24979" y="265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-1"/>
                    <a:pt x="23861" y="88"/>
                    <a:pt x="24979" y="265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folHlink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ru-RU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7173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429000" y="2085975"/>
            <a:ext cx="5638800" cy="1038225"/>
          </a:xfrm>
        </p:spPr>
        <p:txBody>
          <a:bodyPr lIns="92075" rIns="92075"/>
          <a:lstStyle>
            <a:lvl1pPr marL="0" indent="0">
              <a:lnSpc>
                <a:spcPct val="70000"/>
              </a:lnSpc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>
          <a:xfrm>
            <a:off x="1295400" y="6365875"/>
            <a:ext cx="42672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2pPr lvl="1">
              <a:defRPr>
                <a:latin typeface="+mn-lt"/>
              </a:defRPr>
            </a:lvl2pPr>
          </a:lstStyle>
          <a:p>
            <a:pPr lvl="1"/>
            <a:fld id="{9EDACB2A-E90B-44BA-B4C4-D830388706E7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4212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4A1593E8-34FC-4D59-8252-4866F8D61689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432018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CADF32A5-3EC9-4080-A3E5-91C5B5628EDF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289784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2625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32E0F217-EE51-409F-A77F-57F43819C41E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20086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01F7D93E-F358-4791-9A01-8879766A63F6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846608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7E7A9282-8AE3-4533-BFDB-574A3424A704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399494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F3891502-BAE5-47D6-8478-7CD51F4060BA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328320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8AFB25A3-BA97-49C6-87CC-B774D7055A90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808717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73FC8638-65EA-4912-8396-A7320BA4EABD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100129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DD1A42E4-3A94-4CF4-BA8D-227FF089757E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318944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609600"/>
            <a:ext cx="20193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2625" y="609600"/>
            <a:ext cx="5908675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74A45334-7018-45EE-B625-B2214EB513A7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6987702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625" y="609600"/>
            <a:ext cx="808037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2625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5025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5025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7215188" y="6442075"/>
            <a:ext cx="1905000" cy="3810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682625" y="6365875"/>
            <a:ext cx="42672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7199313" y="6148388"/>
            <a:ext cx="1905000" cy="381000"/>
          </a:xfrm>
        </p:spPr>
        <p:txBody>
          <a:bodyPr/>
          <a:lstStyle>
            <a:lvl2pPr lvl="1">
              <a:defRPr/>
            </a:lvl2pPr>
          </a:lstStyle>
          <a:p>
            <a:pPr lvl="1"/>
            <a:fld id="{6A92A5ED-8A95-4098-9444-CBEC76BC9749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027099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625" y="609600"/>
            <a:ext cx="808037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2625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215188" y="6442075"/>
            <a:ext cx="1905000" cy="3810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82625" y="6365875"/>
            <a:ext cx="42672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199313" y="6148388"/>
            <a:ext cx="1905000" cy="381000"/>
          </a:xfrm>
        </p:spPr>
        <p:txBody>
          <a:bodyPr/>
          <a:lstStyle>
            <a:lvl2pPr lvl="1">
              <a:defRPr/>
            </a:lvl2pPr>
          </a:lstStyle>
          <a:p>
            <a:pPr lvl="1"/>
            <a:fld id="{1B3C9C7E-AD2F-422C-991C-BA5FE9274E3F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9982143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2625" y="609600"/>
            <a:ext cx="808037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2625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5025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82625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7215188" y="6442075"/>
            <a:ext cx="1905000" cy="3810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682625" y="6365875"/>
            <a:ext cx="42672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199313" y="6148388"/>
            <a:ext cx="1905000" cy="381000"/>
          </a:xfrm>
        </p:spPr>
        <p:txBody>
          <a:bodyPr/>
          <a:lstStyle>
            <a:lvl2pPr lvl="1">
              <a:defRPr/>
            </a:lvl2pPr>
          </a:lstStyle>
          <a:p>
            <a:pPr lvl="1"/>
            <a:fld id="{4CE71C81-FB26-4133-A19B-CDE895C2D664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12937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-7758113" y="1463675"/>
            <a:ext cx="16902113" cy="10795000"/>
            <a:chOff x="-4887" y="922"/>
            <a:chExt cx="10647" cy="6800"/>
          </a:xfrm>
        </p:grpSpPr>
        <p:sp>
          <p:nvSpPr>
            <p:cNvPr id="7171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7172" name="Arc 4"/>
            <p:cNvSpPr>
              <a:spLocks/>
            </p:cNvSpPr>
            <p:nvPr/>
          </p:nvSpPr>
          <p:spPr bwMode="auto">
            <a:xfrm>
              <a:off x="-4887" y="922"/>
              <a:ext cx="8474" cy="6800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4979 w 43200"/>
                <a:gd name="T3" fmla="*/ 266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-1"/>
                    <a:pt x="23861" y="88"/>
                    <a:pt x="24979" y="265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-1"/>
                    <a:pt x="23861" y="88"/>
                    <a:pt x="24979" y="265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folHlink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ru-RU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7173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429000" y="2085975"/>
            <a:ext cx="5638800" cy="1038225"/>
          </a:xfrm>
        </p:spPr>
        <p:txBody>
          <a:bodyPr lIns="92075" rIns="92075"/>
          <a:lstStyle>
            <a:lvl1pPr marL="0" indent="0">
              <a:lnSpc>
                <a:spcPct val="70000"/>
              </a:lnSpc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>
          <a:xfrm>
            <a:off x="1295400" y="6365875"/>
            <a:ext cx="42672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2pPr lvl="1">
              <a:defRPr>
                <a:latin typeface="+mn-lt"/>
              </a:defRPr>
            </a:lvl2pPr>
          </a:lstStyle>
          <a:p>
            <a:pPr lvl="1"/>
            <a:fld id="{9EDACB2A-E90B-44BA-B4C4-D830388706E7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5956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4A1593E8-34FC-4D59-8252-4866F8D61689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679941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CADF32A5-3EC9-4080-A3E5-91C5B5628EDF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219418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2625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32E0F217-EE51-409F-A77F-57F43819C41E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3505943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01F7D93E-F358-4791-9A01-8879766A63F6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5611696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7E7A9282-8AE3-4533-BFDB-574A3424A704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432792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F3891502-BAE5-47D6-8478-7CD51F4060BA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6646639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8AFB25A3-BA97-49C6-87CC-B774D7055A90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716187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73FC8638-65EA-4912-8396-A7320BA4EABD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358622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DD1A42E4-3A94-4CF4-BA8D-227FF089757E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40639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609600"/>
            <a:ext cx="20193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2625" y="609600"/>
            <a:ext cx="5908675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74A45334-7018-45EE-B625-B2214EB513A7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8948750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625" y="609600"/>
            <a:ext cx="808037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2625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5025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5025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7215188" y="6442075"/>
            <a:ext cx="1905000" cy="3810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682625" y="6365875"/>
            <a:ext cx="42672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7199313" y="6148388"/>
            <a:ext cx="1905000" cy="381000"/>
          </a:xfrm>
        </p:spPr>
        <p:txBody>
          <a:bodyPr/>
          <a:lstStyle>
            <a:lvl2pPr lvl="1">
              <a:defRPr/>
            </a:lvl2pPr>
          </a:lstStyle>
          <a:p>
            <a:pPr lvl="1"/>
            <a:fld id="{6A92A5ED-8A95-4098-9444-CBEC76BC9749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4831231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625" y="609600"/>
            <a:ext cx="808037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2625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215188" y="6442075"/>
            <a:ext cx="1905000" cy="3810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82625" y="6365875"/>
            <a:ext cx="42672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199313" y="6148388"/>
            <a:ext cx="1905000" cy="381000"/>
          </a:xfrm>
        </p:spPr>
        <p:txBody>
          <a:bodyPr/>
          <a:lstStyle>
            <a:lvl2pPr lvl="1">
              <a:defRPr/>
            </a:lvl2pPr>
          </a:lstStyle>
          <a:p>
            <a:pPr lvl="1"/>
            <a:fld id="{1B3C9C7E-AD2F-422C-991C-BA5FE9274E3F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0718683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2625" y="609600"/>
            <a:ext cx="808037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2625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5025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82625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7215188" y="6442075"/>
            <a:ext cx="1905000" cy="3810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682625" y="6365875"/>
            <a:ext cx="42672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199313" y="6148388"/>
            <a:ext cx="1905000" cy="381000"/>
          </a:xfrm>
        </p:spPr>
        <p:txBody>
          <a:bodyPr/>
          <a:lstStyle>
            <a:lvl2pPr lvl="1">
              <a:defRPr/>
            </a:lvl2pPr>
          </a:lstStyle>
          <a:p>
            <a:pPr lvl="1"/>
            <a:fld id="{4CE71C81-FB26-4133-A19B-CDE895C2D664}" type="slidenum">
              <a:rPr lang="ru-RU">
                <a:solidFill>
                  <a:srgbClr val="FFFFFF"/>
                </a:solidFill>
              </a:rPr>
              <a:pPr lvl="1"/>
              <a:t>‹#›</a:t>
            </a:fld>
            <a:endParaRPr lang="ru-RU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8969446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01883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38061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51042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02773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45261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491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15199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57689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914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15998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364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8405813" y="4763"/>
            <a:ext cx="17538701" cy="13690600"/>
            <a:chOff x="-5295" y="3"/>
            <a:chExt cx="11048" cy="8624"/>
          </a:xfrm>
        </p:grpSpPr>
        <p:sp>
          <p:nvSpPr>
            <p:cNvPr id="6147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6148" name="Arc 4"/>
            <p:cNvSpPr>
              <a:spLocks/>
            </p:cNvSpPr>
            <p:nvPr/>
          </p:nvSpPr>
          <p:spPr bwMode="auto">
            <a:xfrm>
              <a:off x="-5295" y="3"/>
              <a:ext cx="10596" cy="8624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1600 w 43200"/>
                <a:gd name="T3" fmla="*/ 0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folHlink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ru-RU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2625" y="609600"/>
            <a:ext cx="80803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2625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182562" tIns="46038" rIns="1825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215188" y="6442075"/>
            <a:ext cx="1905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2625" y="6365875"/>
            <a:ext cx="426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99313" y="6148388"/>
            <a:ext cx="1905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0" rIns="92075" bIns="0" numCol="1" anchor="b" anchorCtr="0" compatLnSpc="1">
            <a:prstTxWarp prst="textNoShape">
              <a:avLst/>
            </a:prstTxWarp>
          </a:bodyPr>
          <a:lstStyle>
            <a:lvl2pPr lvl="1" algn="r">
              <a:defRPr kumimoji="0" sz="1400">
                <a:latin typeface="+mj-lt"/>
              </a:defRPr>
            </a:lvl2pPr>
          </a:lstStyle>
          <a:p>
            <a:pPr lvl="1" fontAlgn="base">
              <a:spcBef>
                <a:spcPct val="0"/>
              </a:spcBef>
              <a:spcAft>
                <a:spcPct val="0"/>
              </a:spcAft>
            </a:pPr>
            <a:fld id="{21B9C434-78CE-42FF-871F-1D7A70157E66}" type="slidenum">
              <a:rPr lang="ru-RU" smtClean="0">
                <a:solidFill>
                  <a:srgbClr val="FFFFFF"/>
                </a:solidFill>
              </a:rPr>
              <a:pPr lvl="1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8829890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CCFF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8405813" y="4763"/>
            <a:ext cx="17538701" cy="13690600"/>
            <a:chOff x="-5295" y="3"/>
            <a:chExt cx="11048" cy="8624"/>
          </a:xfrm>
        </p:grpSpPr>
        <p:sp>
          <p:nvSpPr>
            <p:cNvPr id="6147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6148" name="Arc 4"/>
            <p:cNvSpPr>
              <a:spLocks/>
            </p:cNvSpPr>
            <p:nvPr/>
          </p:nvSpPr>
          <p:spPr bwMode="auto">
            <a:xfrm>
              <a:off x="-5295" y="3"/>
              <a:ext cx="10596" cy="8624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1600 w 43200"/>
                <a:gd name="T3" fmla="*/ 0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folHlink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ru-RU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2625" y="609600"/>
            <a:ext cx="80803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2625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182562" tIns="46038" rIns="1825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215188" y="6442075"/>
            <a:ext cx="1905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2625" y="6365875"/>
            <a:ext cx="426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99313" y="6148388"/>
            <a:ext cx="1905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0" rIns="92075" bIns="0" numCol="1" anchor="b" anchorCtr="0" compatLnSpc="1">
            <a:prstTxWarp prst="textNoShape">
              <a:avLst/>
            </a:prstTxWarp>
          </a:bodyPr>
          <a:lstStyle>
            <a:lvl2pPr lvl="1" algn="r">
              <a:defRPr kumimoji="0" sz="1400">
                <a:latin typeface="+mj-lt"/>
              </a:defRPr>
            </a:lvl2pPr>
          </a:lstStyle>
          <a:p>
            <a:pPr lvl="1" fontAlgn="base">
              <a:spcBef>
                <a:spcPct val="0"/>
              </a:spcBef>
              <a:spcAft>
                <a:spcPct val="0"/>
              </a:spcAft>
            </a:pPr>
            <a:fld id="{21B9C434-78CE-42FF-871F-1D7A70157E66}" type="slidenum">
              <a:rPr lang="ru-RU" smtClean="0">
                <a:solidFill>
                  <a:srgbClr val="FFFFFF"/>
                </a:solidFill>
              </a:rPr>
              <a:pPr lvl="1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3360022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CCFF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8405813" y="4763"/>
            <a:ext cx="17538701" cy="13690600"/>
            <a:chOff x="-5295" y="3"/>
            <a:chExt cx="11048" cy="8624"/>
          </a:xfrm>
        </p:grpSpPr>
        <p:sp>
          <p:nvSpPr>
            <p:cNvPr id="6147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ru-RU" smtClean="0">
                <a:solidFill>
                  <a:srgbClr val="FFFFFF"/>
                </a:solidFill>
              </a:endParaRPr>
            </a:p>
          </p:txBody>
        </p:sp>
        <p:sp>
          <p:nvSpPr>
            <p:cNvPr id="6148" name="Arc 4"/>
            <p:cNvSpPr>
              <a:spLocks/>
            </p:cNvSpPr>
            <p:nvPr/>
          </p:nvSpPr>
          <p:spPr bwMode="auto">
            <a:xfrm>
              <a:off x="-5295" y="3"/>
              <a:ext cx="10596" cy="8624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1600 w 43200"/>
                <a:gd name="T3" fmla="*/ 0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folHlink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ru-RU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2625" y="609600"/>
            <a:ext cx="80803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2625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182562" tIns="46038" rIns="1825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215188" y="6442075"/>
            <a:ext cx="1905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2625" y="6365875"/>
            <a:ext cx="426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99313" y="6148388"/>
            <a:ext cx="1905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0" rIns="92075" bIns="0" numCol="1" anchor="b" anchorCtr="0" compatLnSpc="1">
            <a:prstTxWarp prst="textNoShape">
              <a:avLst/>
            </a:prstTxWarp>
          </a:bodyPr>
          <a:lstStyle>
            <a:lvl2pPr lvl="1" algn="r">
              <a:defRPr kumimoji="0" sz="1400">
                <a:latin typeface="+mj-lt"/>
              </a:defRPr>
            </a:lvl2pPr>
          </a:lstStyle>
          <a:p>
            <a:pPr lvl="1" fontAlgn="base">
              <a:spcBef>
                <a:spcPct val="0"/>
              </a:spcBef>
              <a:spcAft>
                <a:spcPct val="0"/>
              </a:spcAft>
            </a:pPr>
            <a:fld id="{21B9C434-78CE-42FF-871F-1D7A70157E66}" type="slidenum">
              <a:rPr lang="ru-RU" smtClean="0">
                <a:solidFill>
                  <a:srgbClr val="FFFFFF"/>
                </a:solidFill>
              </a:rPr>
              <a:pPr lvl="1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FFFFFF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39273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CCFF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12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9.png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39.xml"/><Relationship Id="rId1" Type="http://schemas.openxmlformats.org/officeDocument/2006/relationships/tags" Target="../tags/tag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51.xml"/><Relationship Id="rId1" Type="http://schemas.openxmlformats.org/officeDocument/2006/relationships/tags" Target="../tags/tag3.xml"/><Relationship Id="rId6" Type="http://schemas.openxmlformats.org/officeDocument/2006/relationships/image" Target="../media/image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5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108520" y="2420889"/>
            <a:ext cx="950505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Мой край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92699"/>
            <a:ext cx="4068404" cy="21653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 descr="C:\Users\Школа\Desktop\теплое\imagesCA2UZSV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7776" y="4692699"/>
            <a:ext cx="2016224" cy="2165301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04t0707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5736" cy="1988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1026" descr="pamyat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3300" y="1"/>
            <a:ext cx="1790700" cy="256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C:\Users\Школа\Desktop\теплое\imagesCAHR0YND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4653136"/>
            <a:ext cx="2850803" cy="2204864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samovar2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27984" y="0"/>
            <a:ext cx="2698949" cy="19460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http://guitar-guitar.ru/upload/iblock/dff/dffadfe506b784dcd6b33fc2d68942ef.jpe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0"/>
            <a:ext cx="2232248" cy="198884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436096" y="3861048"/>
            <a:ext cx="3707904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Выполнила: учитель начальных классов   Суетина А.В.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Тульский пряник</a:t>
            </a:r>
            <a:br>
              <a:rPr lang="ru-RU" b="1" dirty="0" smtClean="0"/>
            </a:br>
            <a:r>
              <a:rPr lang="ru-RU" dirty="0" smtClean="0"/>
              <a:t>г. Тула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://trans-continental.ru/wp-content/uploads/2014/12/0_cd4db_e52fd8fe_XL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772817"/>
            <a:ext cx="4994567" cy="5085184"/>
          </a:xfrm>
          <a:prstGeom prst="rect">
            <a:avLst/>
          </a:prstGeom>
          <a:noFill/>
        </p:spPr>
      </p:pic>
      <p:pic>
        <p:nvPicPr>
          <p:cNvPr id="1028" name="Picture 4" descr="http://fotoham.ru/img/picture/Apr/21/a3d0946d7f78e623cf71f77832c20cf1/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72816"/>
            <a:ext cx="5034821" cy="5085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Яснополянская керамика</a:t>
            </a:r>
            <a:br>
              <a:rPr lang="ru-RU" b="1" dirty="0" smtClean="0"/>
            </a:br>
            <a:r>
              <a:rPr lang="ru-RU" dirty="0" smtClean="0"/>
              <a:t>Ясная Поляна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84994" name="Picture 2" descr="http://www.btula.ru/data/mods/shop_tovar_prewievphoto/f0091d89d1a30afc0cd597ec404eaf2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700808"/>
            <a:ext cx="4719836" cy="51571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Богородицкая глиняная игрушка</a:t>
            </a:r>
            <a:br>
              <a:rPr lang="ru-RU" b="1" dirty="0" smtClean="0"/>
            </a:br>
            <a:r>
              <a:rPr lang="ru-RU" dirty="0" smtClean="0"/>
              <a:t>Богородицк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83970" name="Picture 2" descr="http://www.btula.ru/data/mods/shop_tovar_prewievphoto/3abb4c952010b19e02fad00376d6790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844824"/>
            <a:ext cx="6329164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Белёвская глиняная игрушка</a:t>
            </a:r>
            <a:br>
              <a:rPr lang="ru-RU" b="1" dirty="0" smtClean="0"/>
            </a:br>
            <a:r>
              <a:rPr lang="ru-RU" dirty="0" smtClean="0"/>
              <a:t>Белёв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82946" name="Picture 2" descr="http://www.btula.ru/data/mods/shop_tovar_prewievphoto/user_photo_bba14dd816215c5489a293aa4bc432b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628800"/>
            <a:ext cx="4464496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err="1" smtClean="0"/>
              <a:t>Филимоновская</a:t>
            </a:r>
            <a:r>
              <a:rPr lang="ru-RU" b="1" dirty="0" smtClean="0"/>
              <a:t> игрушка</a:t>
            </a:r>
            <a:br>
              <a:rPr lang="ru-RU" b="1" dirty="0" smtClean="0"/>
            </a:br>
            <a:r>
              <a:rPr lang="ru-RU" dirty="0" smtClean="0"/>
              <a:t>Тульская область, Одоевский район, </a:t>
            </a:r>
            <a:r>
              <a:rPr lang="ru-RU" dirty="0" err="1" smtClean="0"/>
              <a:t>пгт</a:t>
            </a:r>
            <a:r>
              <a:rPr lang="ru-RU" dirty="0" smtClean="0"/>
              <a:t> Одоев,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93186" name="Picture 2" descr="http://www.btula.ru/data/mods/shop_tovar_prewievphoto/user_photo_1c6c72604e02fc3e49290578d8e2fe2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700808"/>
            <a:ext cx="3272076" cy="4883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Тульская городская игрушка</a:t>
            </a:r>
            <a:br>
              <a:rPr lang="ru-RU" b="1" dirty="0" smtClean="0"/>
            </a:br>
            <a:r>
              <a:rPr lang="ru-RU" dirty="0" smtClean="0"/>
              <a:t>Тула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88066" name="Picture 2" descr="http://www.btula.ru/data/mods/shop_tovar_prewievphoto/user_photo_b15e7b7f959fba917cbd407667e5a0e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916832"/>
            <a:ext cx="5040560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001" y="274638"/>
            <a:ext cx="8417799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                   </a:t>
            </a:r>
            <a:r>
              <a:rPr lang="ru-RU" dirty="0" smtClean="0"/>
              <a:t>г</a:t>
            </a:r>
            <a:r>
              <a:rPr lang="ru-RU" dirty="0"/>
              <a:t>. </a:t>
            </a:r>
            <a:r>
              <a:rPr lang="ru-RU" dirty="0" err="1"/>
              <a:t>Белёв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Белёвская пастила</a:t>
            </a:r>
            <a:br>
              <a:rPr lang="ru-RU" b="1" dirty="0" smtClean="0"/>
            </a:br>
            <a:r>
              <a:rPr lang="ru-RU" b="1" dirty="0" smtClean="0"/>
              <a:t>       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80" t="18693" r="69323" b="16222"/>
          <a:stretch/>
        </p:blipFill>
        <p:spPr bwMode="auto">
          <a:xfrm>
            <a:off x="269001" y="1412776"/>
            <a:ext cx="3889829" cy="483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www.btula.ru/data/mods/shop_tovar_prewievphoto/user_photo_26c81a81b775ad3f14718f16686ba8d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8921" y="1412776"/>
            <a:ext cx="4605567" cy="477889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594728" y="6190362"/>
            <a:ext cx="41339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Белёвские кружева</a:t>
            </a:r>
            <a:endParaRPr lang="ru-RU" sz="3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Школа\Desktop\теплое\imagesCAHR0Y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4180275"/>
            <a:ext cx="3858915" cy="2608094"/>
          </a:xfrm>
          <a:prstGeom prst="rect">
            <a:avLst/>
          </a:prstGeom>
          <a:noFill/>
          <a:ln>
            <a:solidFill>
              <a:schemeClr val="bg2">
                <a:lumMod val="1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260648"/>
            <a:ext cx="8928992" cy="175432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Наша малая родина-посёлок Тёплое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3075" name="Picture 3" descr="C:\Users\Школа\Desktop\теплое\imagesCA2UZSV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2014974"/>
            <a:ext cx="2016224" cy="2165301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014974"/>
            <a:ext cx="4068404" cy="21653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7565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9"/>
            <a:ext cx="7630616" cy="1515865"/>
          </a:xfrm>
        </p:spPr>
        <p:txBody>
          <a:bodyPr/>
          <a:lstStyle/>
          <a:p>
            <a:r>
              <a:rPr lang="ru-RU" dirty="0" smtClean="0"/>
              <a:t>Герб Тёпло-Огарёвского района</a:t>
            </a:r>
            <a:endParaRPr lang="ru-RU" dirty="0"/>
          </a:p>
        </p:txBody>
      </p:sp>
      <p:pic>
        <p:nvPicPr>
          <p:cNvPr id="1026" name="Picture 2" descr="C:\Users\Школа\Desktop\теплое\imagesCASRZX7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776514"/>
            <a:ext cx="3505919" cy="436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30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</p:spPr>
        <p:txBody>
          <a:bodyPr/>
          <a:lstStyle/>
          <a:p>
            <a:r>
              <a:rPr lang="ru-RU" dirty="0" smtClean="0"/>
              <a:t>Пословицы о Родине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856984" cy="4525963"/>
          </a:xfrm>
        </p:spPr>
        <p:txBody>
          <a:bodyPr/>
          <a:lstStyle/>
          <a:p>
            <a:r>
              <a:rPr lang="ru-RU" dirty="0" smtClean="0"/>
              <a:t>Нет в мире краше Родины нашей.</a:t>
            </a:r>
          </a:p>
          <a:p>
            <a:r>
              <a:rPr lang="ru-RU" dirty="0" smtClean="0"/>
              <a:t>Родина краше солнца, дороже золота.</a:t>
            </a:r>
          </a:p>
          <a:p>
            <a:r>
              <a:rPr lang="ru-RU" dirty="0" smtClean="0"/>
              <a:t>Своя земля и в горсти мила.</a:t>
            </a:r>
          </a:p>
          <a:p>
            <a:r>
              <a:rPr lang="ru-RU" dirty="0" smtClean="0"/>
              <a:t>Родина-мать, умей за неё постоять.</a:t>
            </a:r>
          </a:p>
          <a:p>
            <a:r>
              <a:rPr lang="ru-RU" dirty="0" smtClean="0"/>
              <a:t>Родная сторона – мать, чужая мачеха.</a:t>
            </a:r>
          </a:p>
          <a:p>
            <a:r>
              <a:rPr lang="ru-RU" dirty="0" smtClean="0"/>
              <a:t>На чужбине родная землица во сне снится.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664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Школа\Downloads\Родина РОссия\docProps\thumbnail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11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/>
              <a:t>Пословицы про учёбу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Учение свет, а неучение – тьма.</a:t>
            </a:r>
          </a:p>
          <a:p>
            <a:r>
              <a:rPr lang="ru-RU" dirty="0" smtClean="0"/>
              <a:t>Учиться - всегда пригодиться.</a:t>
            </a:r>
          </a:p>
          <a:p>
            <a:r>
              <a:rPr lang="ru-RU" dirty="0" smtClean="0"/>
              <a:t>Учение – путь к умению.</a:t>
            </a:r>
          </a:p>
          <a:p>
            <a:r>
              <a:rPr lang="ru-RU" dirty="0" smtClean="0"/>
              <a:t>У дружбы нет границ, у знаний нет дна.</a:t>
            </a:r>
          </a:p>
          <a:p>
            <a:r>
              <a:rPr lang="ru-RU" dirty="0" smtClean="0"/>
              <a:t>Ученику удача – учителю радость.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888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6" name="Picture 6" descr="1006904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45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66775" y="260648"/>
            <a:ext cx="7772400" cy="114300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AD8851"/>
                </a:solidFill>
                <a:latin typeface="Georgia" pitchFamily="18" charset="0"/>
              </a:rPr>
              <a:t>Город-герой Тула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4941888"/>
            <a:ext cx="8642350" cy="1470025"/>
          </a:xfrm>
        </p:spPr>
        <p:txBody>
          <a:bodyPr/>
          <a:lstStyle/>
          <a:p>
            <a:pPr algn="ctr">
              <a:lnSpc>
                <a:spcPct val="60000"/>
              </a:lnSpc>
            </a:pPr>
            <a:r>
              <a:rPr lang="ru-RU" sz="3000" b="1">
                <a:latin typeface="Georgia" pitchFamily="18" charset="0"/>
              </a:rPr>
              <a:t> </a:t>
            </a:r>
          </a:p>
        </p:txBody>
      </p:sp>
      <p:pic>
        <p:nvPicPr>
          <p:cNvPr id="3076" name="Picture 4" descr="04t0707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8175" y="1773238"/>
            <a:ext cx="5689600" cy="424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4" descr="04t0707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772816"/>
            <a:ext cx="5689600" cy="424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8967580"/>
      </p:ext>
    </p:extLst>
  </p:cSld>
  <p:clrMapOvr>
    <a:masterClrMapping/>
  </p:clrMapOvr>
  <p:transition advTm="164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2049" descr="1006904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986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/>
            <a:r>
              <a:rPr lang="ru-RU" sz="4000" b="1" dirty="0">
                <a:latin typeface="Georgia" pitchFamily="18" charset="0"/>
              </a:rPr>
              <a:t/>
            </a:r>
            <a:br>
              <a:rPr lang="ru-RU" sz="4000" b="1" dirty="0">
                <a:latin typeface="Georgia" pitchFamily="18" charset="0"/>
              </a:rPr>
            </a:br>
            <a:r>
              <a:rPr lang="ru-RU" sz="4000" b="1" dirty="0">
                <a:solidFill>
                  <a:srgbClr val="663300"/>
                </a:solidFill>
                <a:latin typeface="Georgia" pitchFamily="18" charset="0"/>
              </a:rPr>
              <a:t>ТУЛА – сегодня</a:t>
            </a:r>
            <a:r>
              <a:rPr lang="ru-RU" sz="4000" b="1" dirty="0">
                <a:latin typeface="Georgia" pitchFamily="18" charset="0"/>
              </a:rPr>
              <a:t/>
            </a:r>
            <a:br>
              <a:rPr lang="ru-RU" sz="4000" b="1" dirty="0">
                <a:latin typeface="Georgia" pitchFamily="18" charset="0"/>
              </a:rPr>
            </a:br>
            <a:r>
              <a:rPr lang="ru-RU" sz="1600" b="1" dirty="0">
                <a:latin typeface="Georgia" pitchFamily="18" charset="0"/>
              </a:rPr>
              <a:t/>
            </a:r>
            <a:br>
              <a:rPr lang="ru-RU" sz="1600" b="1" dirty="0">
                <a:latin typeface="Georgia" pitchFamily="18" charset="0"/>
              </a:rPr>
            </a:br>
            <a:endParaRPr lang="ru-RU" sz="4000" b="1" dirty="0">
              <a:latin typeface="Georgia" pitchFamily="18" charset="0"/>
            </a:endParaRPr>
          </a:p>
        </p:txBody>
      </p:sp>
      <p:pic>
        <p:nvPicPr>
          <p:cNvPr id="41987" name="Picture 3" descr="SP_A051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142688">
            <a:off x="755650" y="1989138"/>
            <a:ext cx="2476500" cy="1981200"/>
          </a:xfrm>
        </p:spPr>
      </p:pic>
      <p:pic>
        <p:nvPicPr>
          <p:cNvPr id="41988" name="Picture 4" descr="SP_A073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39223">
            <a:off x="6084888" y="1916113"/>
            <a:ext cx="2641600" cy="1981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08" name="Picture 1024" descr="kremlin2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650" y="4437063"/>
            <a:ext cx="2606675" cy="22875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0" name="Picture 1026" descr="pamyat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51275" y="2276475"/>
            <a:ext cx="1790700" cy="38893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0" name="Picture 2048" descr="SP_A076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4265613"/>
            <a:ext cx="2663825" cy="2592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icture 1026" descr="pamyat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2204864"/>
            <a:ext cx="1790700" cy="388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20696784"/>
      </p:ext>
    </p:extLst>
  </p:cSld>
  <p:clrMapOvr>
    <a:masterClrMapping/>
  </p:clrMapOvr>
  <p:transition advTm="142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02" name="Picture 6" descr="1006904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898" name="Picture 2" descr="SP_A074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16238" y="3789363"/>
            <a:ext cx="2835275" cy="30686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899" name="Rectangle 3"/>
          <p:cNvSpPr>
            <a:spLocks noGrp="1" noChangeArrowheads="1"/>
          </p:cNvSpPr>
          <p:nvPr>
            <p:ph type="title"/>
          </p:nvPr>
        </p:nvSpPr>
        <p:spPr>
          <a:xfrm>
            <a:off x="611188" y="188913"/>
            <a:ext cx="8080375" cy="1008062"/>
          </a:xfrm>
        </p:spPr>
        <p:txBody>
          <a:bodyPr/>
          <a:lstStyle/>
          <a:p>
            <a:r>
              <a:rPr lang="ru-RU" b="1" dirty="0">
                <a:solidFill>
                  <a:srgbClr val="663300"/>
                </a:solidFill>
                <a:latin typeface="Georgia" pitchFamily="18" charset="0"/>
              </a:rPr>
              <a:t>Народные промыслы</a:t>
            </a:r>
          </a:p>
        </p:txBody>
      </p:sp>
      <p:pic>
        <p:nvPicPr>
          <p:cNvPr id="80900" name="Picture 4" descr="SP_A0748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70525" y="1196975"/>
            <a:ext cx="3673475" cy="32496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1" name="Picture 5" descr="samovar22"/>
          <p:cNvPicPr>
            <a:picLocks noGrp="1" noChangeAspect="1" noChangeArrowheads="1"/>
          </p:cNvPicPr>
          <p:nvPr>
            <p:ph sz="half"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268413"/>
            <a:ext cx="3275013" cy="29987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 descr="http://guitar-guitar.ru/upload/iblock/dff/dffadfe506b784dcd6b33fc2d68942ef.jpe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4581128"/>
            <a:ext cx="3034308" cy="2276872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78764880"/>
      </p:ext>
    </p:extLst>
  </p:cSld>
  <p:clrMapOvr>
    <a:masterClrMapping/>
  </p:clrMapOvr>
  <p:transition advTm="1337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Ручное ткачество</a:t>
            </a:r>
            <a:br>
              <a:rPr lang="ru-RU" b="1" dirty="0" smtClean="0"/>
            </a:br>
            <a:r>
              <a:rPr lang="ru-RU" dirty="0" smtClean="0"/>
              <a:t>Тула и Тульская область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22" name="Picture 2" descr="http://www.btula.ru/data/mods/shop_tovar_prewievphoto/user_photo_60d22e4055c4d93a9626c80a5cb3712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556792"/>
            <a:ext cx="5587008" cy="44250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Тульское оружие </a:t>
            </a:r>
            <a:br>
              <a:rPr lang="ru-RU" b="1" dirty="0" smtClean="0"/>
            </a:br>
            <a:r>
              <a:rPr lang="ru-RU" dirty="0" smtClean="0"/>
              <a:t>Тула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86018" name="Picture 2" descr="http://www.btula.ru/data/mods/shop_tovar_prewievphoto/user_photo_2f3ef8154f7aa11ee0f40d43487661a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700808"/>
            <a:ext cx="3312368" cy="1944216"/>
          </a:xfrm>
          <a:prstGeom prst="rect">
            <a:avLst/>
          </a:prstGeom>
          <a:noFill/>
        </p:spPr>
      </p:pic>
      <p:pic>
        <p:nvPicPr>
          <p:cNvPr id="11266" name="Picture 2" descr="http://img.travel.ru/images2/2014/09/object236105/028_0_a8eaf_3621fbc5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3933056"/>
            <a:ext cx="6827912" cy="2801888"/>
          </a:xfrm>
          <a:prstGeom prst="rect">
            <a:avLst/>
          </a:prstGeom>
          <a:noFill/>
        </p:spPr>
      </p:pic>
      <p:pic>
        <p:nvPicPr>
          <p:cNvPr id="11268" name="Picture 4" descr="http://bolmir.ru/upload/blogs/10fc3373d12b81dd12c00e90aaf077d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5465068" cy="21625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Тульская гармонь</a:t>
            </a:r>
            <a:br>
              <a:rPr lang="ru-RU" b="1" dirty="0" smtClean="0"/>
            </a:br>
            <a:r>
              <a:rPr lang="ru-RU" dirty="0" smtClean="0"/>
              <a:t>г. Тула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89090" name="Picture 2" descr="http://www.btula.ru/data/mods/shop_tovar_prewievphoto/user_photo_876c37776796b89a20f54179798c867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628800"/>
            <a:ext cx="6192437" cy="47182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Тульский самовар</a:t>
            </a:r>
            <a:br>
              <a:rPr lang="ru-RU" b="1" dirty="0" smtClean="0"/>
            </a:br>
            <a:r>
              <a:rPr lang="ru-RU" dirty="0" smtClean="0"/>
              <a:t>г.Тула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91138" name="Picture 2" descr="http://www.btula.ru/data/mods/shop_tovar_prewievphoto/user_photo_4a44a375fc603065d8f2b6184d4dae9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844824"/>
            <a:ext cx="5640561" cy="43480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3.4|3.4|2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7|1.6|1.7|1.9|1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2.|3.1|2.2"/>
</p:tagLst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raining">
  <a:themeElements>
    <a:clrScheme name="Training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CCFF"/>
      </a:accent1>
      <a:accent2>
        <a:srgbClr val="FFFF00"/>
      </a:accent2>
      <a:accent3>
        <a:srgbClr val="AAAAFF"/>
      </a:accent3>
      <a:accent4>
        <a:srgbClr val="DADADA"/>
      </a:accent4>
      <a:accent5>
        <a:srgbClr val="AAE2FF"/>
      </a:accent5>
      <a:accent6>
        <a:srgbClr val="E7E700"/>
      </a:accent6>
      <a:hlink>
        <a:srgbClr val="FF0033"/>
      </a:hlink>
      <a:folHlink>
        <a:srgbClr val="3366FF"/>
      </a:folHlink>
    </a:clrScheme>
    <a:fontScheme name="Training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rain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CCFF"/>
        </a:accent1>
        <a:accent2>
          <a:srgbClr val="FFFF00"/>
        </a:accent2>
        <a:accent3>
          <a:srgbClr val="AAAAFF"/>
        </a:accent3>
        <a:accent4>
          <a:srgbClr val="DADADA"/>
        </a:accent4>
        <a:accent5>
          <a:srgbClr val="AAE2FF"/>
        </a:accent5>
        <a:accent6>
          <a:srgbClr val="E7E700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in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00CCCC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00B9B9"/>
        </a:accent6>
        <a:hlink>
          <a:srgbClr val="CC99FF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in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in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FFFF0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E7E700"/>
        </a:accent6>
        <a:hlink>
          <a:srgbClr val="6600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in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FFFF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E7E700"/>
        </a:accent6>
        <a:hlink>
          <a:srgbClr val="CC0000"/>
        </a:hlink>
        <a:folHlink>
          <a:srgbClr val="CC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raining">
  <a:themeElements>
    <a:clrScheme name="Training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CCFF"/>
      </a:accent1>
      <a:accent2>
        <a:srgbClr val="FFFF00"/>
      </a:accent2>
      <a:accent3>
        <a:srgbClr val="AAAAFF"/>
      </a:accent3>
      <a:accent4>
        <a:srgbClr val="DADADA"/>
      </a:accent4>
      <a:accent5>
        <a:srgbClr val="AAE2FF"/>
      </a:accent5>
      <a:accent6>
        <a:srgbClr val="E7E700"/>
      </a:accent6>
      <a:hlink>
        <a:srgbClr val="FF0033"/>
      </a:hlink>
      <a:folHlink>
        <a:srgbClr val="3366FF"/>
      </a:folHlink>
    </a:clrScheme>
    <a:fontScheme name="Training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rain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CCFF"/>
        </a:accent1>
        <a:accent2>
          <a:srgbClr val="FFFF00"/>
        </a:accent2>
        <a:accent3>
          <a:srgbClr val="AAAAFF"/>
        </a:accent3>
        <a:accent4>
          <a:srgbClr val="DADADA"/>
        </a:accent4>
        <a:accent5>
          <a:srgbClr val="AAE2FF"/>
        </a:accent5>
        <a:accent6>
          <a:srgbClr val="E7E700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in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00CCCC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00B9B9"/>
        </a:accent6>
        <a:hlink>
          <a:srgbClr val="CC99FF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in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in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FFFF0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E7E700"/>
        </a:accent6>
        <a:hlink>
          <a:srgbClr val="6600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in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FFFF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E7E700"/>
        </a:accent6>
        <a:hlink>
          <a:srgbClr val="CC0000"/>
        </a:hlink>
        <a:folHlink>
          <a:srgbClr val="CC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Training">
  <a:themeElements>
    <a:clrScheme name="Training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CCFF"/>
      </a:accent1>
      <a:accent2>
        <a:srgbClr val="FFFF00"/>
      </a:accent2>
      <a:accent3>
        <a:srgbClr val="AAAAFF"/>
      </a:accent3>
      <a:accent4>
        <a:srgbClr val="DADADA"/>
      </a:accent4>
      <a:accent5>
        <a:srgbClr val="AAE2FF"/>
      </a:accent5>
      <a:accent6>
        <a:srgbClr val="E7E700"/>
      </a:accent6>
      <a:hlink>
        <a:srgbClr val="FF0033"/>
      </a:hlink>
      <a:folHlink>
        <a:srgbClr val="3366FF"/>
      </a:folHlink>
    </a:clrScheme>
    <a:fontScheme name="Training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rain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CCFF"/>
        </a:accent1>
        <a:accent2>
          <a:srgbClr val="FFFF00"/>
        </a:accent2>
        <a:accent3>
          <a:srgbClr val="AAAAFF"/>
        </a:accent3>
        <a:accent4>
          <a:srgbClr val="DADADA"/>
        </a:accent4>
        <a:accent5>
          <a:srgbClr val="AAE2FF"/>
        </a:accent5>
        <a:accent6>
          <a:srgbClr val="E7E700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in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00CCCC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00B9B9"/>
        </a:accent6>
        <a:hlink>
          <a:srgbClr val="CC99FF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in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in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FFFF0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E7E700"/>
        </a:accent6>
        <a:hlink>
          <a:srgbClr val="6600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in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FFFF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E7E700"/>
        </a:accent6>
        <a:hlink>
          <a:srgbClr val="CC0000"/>
        </a:hlink>
        <a:folHlink>
          <a:srgbClr val="CC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258</TotalTime>
  <Words>109</Words>
  <Application>Microsoft Office PowerPoint</Application>
  <PresentationFormat>Экран (4:3)</PresentationFormat>
  <Paragraphs>33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Тема Office</vt:lpstr>
      <vt:lpstr>Training</vt:lpstr>
      <vt:lpstr>1_Training</vt:lpstr>
      <vt:lpstr>2_Training</vt:lpstr>
      <vt:lpstr>1_Тема Office</vt:lpstr>
      <vt:lpstr>Презентация PowerPoint</vt:lpstr>
      <vt:lpstr>Презентация PowerPoint</vt:lpstr>
      <vt:lpstr>Город-герой Тула</vt:lpstr>
      <vt:lpstr> ТУЛА – сегодня  </vt:lpstr>
      <vt:lpstr>Народные промыслы</vt:lpstr>
      <vt:lpstr> Ручное ткачество Тула и Тульская область </vt:lpstr>
      <vt:lpstr> Тульское оружие  Тула </vt:lpstr>
      <vt:lpstr> Тульская гармонь г. Тула </vt:lpstr>
      <vt:lpstr> Тульский самовар г.Тула </vt:lpstr>
      <vt:lpstr> Тульский пряник г. Тула </vt:lpstr>
      <vt:lpstr> Яснополянская керамика Ясная Поляна </vt:lpstr>
      <vt:lpstr> Богородицкая глиняная игрушка Богородицк </vt:lpstr>
      <vt:lpstr> Белёвская глиняная игрушка Белёв </vt:lpstr>
      <vt:lpstr> Филимоновская игрушка Тульская область, Одоевский район, пгт Одоев,  </vt:lpstr>
      <vt:lpstr> Тульская городская игрушка Тула </vt:lpstr>
      <vt:lpstr>                       г. Белёв Белёвская пастила         </vt:lpstr>
      <vt:lpstr>Презентация PowerPoint</vt:lpstr>
      <vt:lpstr>Герб Тёпло-Огарёвского района</vt:lpstr>
      <vt:lpstr>Пословицы о Родине</vt:lpstr>
      <vt:lpstr>Пословицы про учёбу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Школа</dc:creator>
  <cp:lastModifiedBy>Иван</cp:lastModifiedBy>
  <cp:revision>26</cp:revision>
  <dcterms:created xsi:type="dcterms:W3CDTF">2014-08-31T15:10:00Z</dcterms:created>
  <dcterms:modified xsi:type="dcterms:W3CDTF">2018-01-29T13:07:59Z</dcterms:modified>
</cp:coreProperties>
</file>