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4"/>
  </p:notesMasterIdLst>
  <p:sldIdLst>
    <p:sldId id="256" r:id="rId2"/>
    <p:sldId id="265" r:id="rId3"/>
    <p:sldId id="266" r:id="rId4"/>
    <p:sldId id="258" r:id="rId5"/>
    <p:sldId id="259" r:id="rId6"/>
    <p:sldId id="260" r:id="rId7"/>
    <p:sldId id="261" r:id="rId8"/>
    <p:sldId id="262" r:id="rId9"/>
    <p:sldId id="264" r:id="rId10"/>
    <p:sldId id="276" r:id="rId11"/>
    <p:sldId id="277" r:id="rId12"/>
    <p:sldId id="263" r:id="rId13"/>
    <p:sldId id="268" r:id="rId14"/>
    <p:sldId id="269" r:id="rId15"/>
    <p:sldId id="279" r:id="rId16"/>
    <p:sldId id="267" r:id="rId17"/>
    <p:sldId id="270" r:id="rId18"/>
    <p:sldId id="271" r:id="rId19"/>
    <p:sldId id="272" r:id="rId20"/>
    <p:sldId id="273" r:id="rId21"/>
    <p:sldId id="275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87563" autoAdjust="0"/>
  </p:normalViewPr>
  <p:slideViewPr>
    <p:cSldViewPr>
      <p:cViewPr varScale="1">
        <p:scale>
          <a:sx n="85" d="100"/>
          <a:sy n="85" d="100"/>
        </p:scale>
        <p:origin x="-78" y="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D9344A-33F8-4A09-8DC3-8814509BED3D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7BC96-266B-449D-A60A-5A94E009A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570754-6609-4237-A00E-44C4FE7CBE61}" type="slidenum">
              <a:rPr lang="ru-RU"/>
              <a:pPr/>
              <a:t>2</a:t>
            </a:fld>
            <a:endParaRPr 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A80187-77C8-4884-8D59-2A090F8B9EA0}" type="slidenum">
              <a:rPr lang="ru-RU"/>
              <a:pPr/>
              <a:t>3</a:t>
            </a:fld>
            <a:endParaRPr lang="ru-RU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040" cy="4114800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Calibri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Calibri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Calibri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Calibri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Calibri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Calibri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Calibri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Calibri" pitchFamily="34"/>
              <a:buChar char="•"/>
            </a:lvl9pPr>
          </a:lstStyle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6E5F20-F156-4948-86FA-90731B4DED11}" type="slidenum">
              <a:rPr lang="ru-RU"/>
              <a:pPr/>
              <a:t>11</a:t>
            </a:fld>
            <a:endParaRPr lang="ru-RU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B94EA-465D-45E7-9DAA-C3D877725FE3}" type="slidenum">
              <a:rPr lang="ru-RU"/>
              <a:pPr/>
              <a:t>20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0C395A-4B83-4CA0-980B-BF3C19FA2733}" type="slidenum">
              <a:rPr lang="ru-RU"/>
              <a:pPr/>
              <a:t>21</a:t>
            </a:fld>
            <a:endParaRPr lang="ru-RU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6268F40-99F3-4AA1-B2DA-8FB84EEE0C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918F32-D44F-4727-86E4-40A48369F1EC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50A6EE-B880-4100-AE49-4D4A2A73D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53;&#1080;&#1082;&#1086;&#1083;&#1072;&#1081;%20&#1056;&#1080;&#1084;&#1089;&#1082;&#1080;&#1081;-&#1050;&#1086;&#1088;&#1089;&#1072;&#1082;&#1086;&#1074;%20-%20&#1057;&#1085;&#1077;&#1075;&#1091;&#1088;&#1086;&#1095;&#1082;&#1072;%20-%20&#1055;&#1088;&#1086;&#1074;&#1086;&#1076;&#1099;%20&#1052;&#1072;&#1089;&#1083;&#1077;&#1085;&#1080;&#1094;&#1099;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K:\PPP\&#1044;&#1054;&#1052;\&#1051;&#1077;&#1085;&#1072;\&#1059;&#1088;&#1086;&#1082;&#1080;\&#1056;&#1072;&#1093;&#1084;&#1072;&#1085;&#1082;&#1091;&#1083;&#1086;&#1074;&#1072;_&#1057;&#1085;&#1077;&#1075;&#1091;&#1088;&#1086;&#1095;&#1082;&#1072;\&#1082;&#1083;&#1080;&#1087;\&#1084;&#1072;&#1089;&#1083;&#1077;&#1085;&#1085;&#1080;&#1094;&#1072;.WMV" TargetMode="Externa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1.liveinternet.ru/images/attach/c/0/52/932/52932755_skazki0140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hyperlink" Target="file:///E:\MBOUOOSH\news\m10\&#1055;&#1088;&#1077;&#1079;&#1077;&#1085;&#1090;&#1072;&#1094;&#1080;&#1103;%20Microsoft%20PowerPoint%20(2).pp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76;&#1084;&#1080;&#1085;&#1080;&#1089;&#1090;&#1088;&#1072;&#1090;&#1086;&#1088;\Desktop\&#1055;&#1077;&#1090;&#1088;%20&#1048;&#1083;&#1100;&#1080;&#1095;%20&#1063;&#1072;&#1081;&#1082;&#1086;&#1074;&#1089;&#1082;&#1080;&#1081;%20(Petr%20Tchaikovsky)%20-%2017%20-%20Appearance%20of%20the%20Spirit%20of%20the%20wood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55;&#1077;&#1090;&#1088;%20&#1048;&#1083;&#1100;&#1080;&#1095;%20&#1063;&#1072;&#1081;&#1082;&#1086;&#1074;&#1089;&#1082;&#1080;&#1081;%20(Petr%20Tchaikovsky)%20-%2001%20-%20Introduction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  <a:cs typeface="Kokila" pitchFamily="34" charset="0"/>
              </a:rPr>
              <a:t>«Полна чудес могучая природа»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Весенняя сказка «Снегурочка» в русском искусстве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4869160"/>
            <a:ext cx="2336304" cy="7920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Выполнила: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Скрылева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С.В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6912768" cy="2391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587727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МБОУ СОШ с. Большая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Боевка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Долгоруковского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района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2013- 2014 гг.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556792"/>
            <a:ext cx="8352928" cy="4435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Н.А. Римский-Корсаков в опере «Снегурочка» воспел жизнь народа, живущего в согласии с природой, показал богатство народных обычаев  и обрядов, без которых картина сказочной Руси не была столь красочной.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pic>
        <p:nvPicPr>
          <p:cNvPr id="4" name="Николай Римский-Корсаков - Снегурочка - Проводы Маслениц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0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63" name="масленница.WMV">
            <a:hlinkClick r:id="" action="ppaction://media"/>
          </p:cNvPr>
          <p:cNvPicPr>
            <a:picLocks noGrp="1" noRot="1" noChangeAspect="1" noChangeArrowheads="1"/>
          </p:cNvPicPr>
          <p:nvPr>
            <p:ph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95736" y="1988840"/>
            <a:ext cx="5040560" cy="3168352"/>
          </a:xfrm>
          <a:ln/>
        </p:spPr>
      </p:pic>
      <p:sp>
        <p:nvSpPr>
          <p:cNvPr id="87046" name="WordArt 6"/>
          <p:cNvSpPr>
            <a:spLocks noChangeArrowheads="1" noChangeShapeType="1" noTextEdit="1"/>
          </p:cNvSpPr>
          <p:nvPr/>
        </p:nvSpPr>
        <p:spPr bwMode="auto">
          <a:xfrm>
            <a:off x="1115616" y="5157192"/>
            <a:ext cx="7200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Обряд Масленицы. Проводы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зимы.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1187624" y="260648"/>
            <a:ext cx="6957392" cy="15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4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древний русский обряд показан в опере?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3666" fill="hold"/>
                                        <p:tgtEl>
                                          <p:spTgt spid="87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7063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7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870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063"/>
                  </p:tgtEl>
                </p:cond>
              </p:nextCondLst>
            </p:seq>
          </p:childTnLst>
        </p:cTn>
      </p:par>
    </p:tnLst>
    <p:bldLst>
      <p:bldP spid="87046" grpId="0" animBg="1"/>
      <p:bldP spid="870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В.М.Васнецов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Desktop\снегурочка\васнец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764704"/>
            <a:ext cx="2952328" cy="4237930"/>
          </a:xfrm>
          <a:prstGeom prst="rect">
            <a:avLst/>
          </a:prstGeom>
          <a:noFill/>
        </p:spPr>
      </p:pic>
      <p:pic>
        <p:nvPicPr>
          <p:cNvPr id="4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pic>
        <p:nvPicPr>
          <p:cNvPr id="2050" name="Picture 2" descr="C:\Users\Администратор\Desktop\снегурочка\васнецовэ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9936" y="1628800"/>
            <a:ext cx="423723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8052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Эскизы декорации Васнецова В.М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Администратор\Desktop\снегурочка\Проло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1" y="1844824"/>
            <a:ext cx="3898857" cy="2736304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снегурочка\Ярилина_дол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3622928" cy="2736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465313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Ярилина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долина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4581128"/>
            <a:ext cx="4211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Пролог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8686800" cy="838200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Костюмы в исполнении Васнецова</a:t>
            </a:r>
            <a:endParaRPr lang="ru-RU" sz="3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Desktop\снегурочка\Премудрый_царь_Беренде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1674561" cy="2409131"/>
          </a:xfrm>
          <a:prstGeom prst="rect">
            <a:avLst/>
          </a:prstGeom>
          <a:noFill/>
        </p:spPr>
      </p:pic>
      <p:pic>
        <p:nvPicPr>
          <p:cNvPr id="6147" name="Picture 3" descr="C:\Users\Администратор\Desktop\снегурочка\Мизгир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348880"/>
            <a:ext cx="1529336" cy="3133885"/>
          </a:xfrm>
          <a:prstGeom prst="rect">
            <a:avLst/>
          </a:prstGeom>
          <a:noFill/>
        </p:spPr>
      </p:pic>
      <p:pic>
        <p:nvPicPr>
          <p:cNvPr id="6149" name="Picture 5" descr="C:\Users\Администратор\Desktop\снегурочка\Дед_Мороз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645024"/>
            <a:ext cx="1610960" cy="19888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95536" y="980728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Васнецов сделал для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действующих лиц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пьесы великолепные костюмы. Когда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спрашивали, откуда взял он такие чудесные краски, он отвечал так: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«...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народных гуляний в Вятке, в Москве, на Девичьем поле, от переливчатой игры жемчугов, бисера, цветных каменьев на кокошниках, телогрейках, шубках и прочем женском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одеянии…»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le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3645024"/>
            <a:ext cx="161128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Администратор\Desktop\снегурочка\Брусила_и_берендеи_ребя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2585247" cy="2162869"/>
          </a:xfrm>
          <a:prstGeom prst="rect">
            <a:avLst/>
          </a:prstGeom>
          <a:noFill/>
        </p:spPr>
      </p:pic>
      <p:pic>
        <p:nvPicPr>
          <p:cNvPr id="5" name="Picture 8" descr="C:\Users\Администратор\Desktop\снегурочка\Берендей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420888"/>
            <a:ext cx="2592288" cy="2232248"/>
          </a:xfrm>
          <a:prstGeom prst="rect">
            <a:avLst/>
          </a:prstGeom>
          <a:noFill/>
        </p:spPr>
      </p:pic>
      <p:pic>
        <p:nvPicPr>
          <p:cNvPr id="6" name="Picture 7" descr="C:\Users\Администратор\Desktop\снегурочка\Бобыль_и_Бобылих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05064"/>
            <a:ext cx="2664296" cy="2520280"/>
          </a:xfrm>
          <a:prstGeom prst="rect">
            <a:avLst/>
          </a:prstGeom>
          <a:noFill/>
        </p:spPr>
      </p:pic>
      <p:pic>
        <p:nvPicPr>
          <p:cNvPr id="7" name="Picture 4" descr="C:\Users\Администратор\Desktop\снегурочка\Купав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1196752"/>
            <a:ext cx="1689525" cy="249746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pic>
        <p:nvPicPr>
          <p:cNvPr id="9" name="Picture 4" descr="Vesn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717032"/>
            <a:ext cx="1691680" cy="267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55776" y="4293096"/>
            <a:ext cx="25889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Берендейки</a:t>
            </a:r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6021288"/>
            <a:ext cx="785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Весна</a:t>
            </a:r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61793" y="6093296"/>
            <a:ext cx="22140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Бобыль и Бобылиха</a:t>
            </a:r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42954" y="3284984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Купава</a:t>
            </a:r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123578" y="2708920"/>
            <a:ext cx="2964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Брусила</a:t>
            </a: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и ребята берендеи</a:t>
            </a:r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3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снегурочка\Vasnetsov_Berendei_Pala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87838"/>
            <a:ext cx="3291942" cy="2353738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снегурочка\картина зар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96752"/>
            <a:ext cx="4536504" cy="2948126"/>
          </a:xfrm>
          <a:prstGeom prst="rect">
            <a:avLst/>
          </a:prstGeom>
          <a:noFill/>
        </p:spPr>
      </p:pic>
      <p:pic>
        <p:nvPicPr>
          <p:cNvPr id="4100" name="Picture 4" descr="C:\Users\Администратор\Desktop\к уроку\Гусля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861048"/>
            <a:ext cx="3183656" cy="2304256"/>
          </a:xfrm>
          <a:prstGeom prst="rect">
            <a:avLst/>
          </a:prstGeom>
          <a:noFill/>
        </p:spPr>
      </p:pic>
      <p:pic>
        <p:nvPicPr>
          <p:cNvPr id="4102" name="Picture 6" descr="C:\Users\Администратор\Desktop\снегурочка\Снегуроч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221088"/>
            <a:ext cx="1933052" cy="2420888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снегурочка\12111305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390" b="25390"/>
          <a:stretch>
            <a:fillRect/>
          </a:stretch>
        </p:blipFill>
        <p:spPr bwMode="auto">
          <a:xfrm>
            <a:off x="467544" y="548680"/>
            <a:ext cx="5029200" cy="4608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661248"/>
            <a:ext cx="5867400" cy="5222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«Снегурочка-дитя Мороза и Весны»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1899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686800" cy="4669979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accent3">
                  <a:lumMod val="75000"/>
                </a:schemeClr>
              </a:buClr>
              <a:buNone/>
            </a:pPr>
            <a:r>
              <a:rPr lang="ru-RU" sz="39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Устное </a:t>
            </a:r>
            <a:r>
              <a:rPr lang="ru-RU" sz="39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словесное рисование по картине: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композиция картины, краски?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как на ней изображен?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рисует нам художник Снегурочку?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постоянные эпитеты можно использовать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при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описании картины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фоне какого пейзажа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изображена героиня?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особенность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васнецовского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пейзажа?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чувства вызывает у вас эта картина?</a:t>
            </a:r>
          </a:p>
          <a:p>
            <a:endParaRPr lang="ru-RU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99648" cy="4515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Современная постановка пьесы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554163"/>
            <a:ext cx="3043064" cy="1514797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anchor="t" anchorCtr="0" compatLnSpc="0">
            <a:spAutoFit/>
          </a:bodyPr>
          <a:lstStyle/>
          <a:p>
            <a:pPr lvl="0" rtl="0" hangingPunct="0">
              <a:buNone/>
              <a:tabLst/>
            </a:pPr>
            <a:endParaRPr lang="ru-R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7" name="Рисунок 3" descr="снегурочк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528" y="3717032"/>
            <a:ext cx="3995936" cy="2924944"/>
          </a:xfrm>
          <a:prstGeom prst="rect">
            <a:avLst/>
          </a:prstGeom>
          <a:noFill/>
          <a:ln w="38100">
            <a:solidFill>
              <a:srgbClr val="008000"/>
            </a:solidFill>
            <a:prstDash val="sysDash"/>
          </a:ln>
        </p:spPr>
      </p:pic>
      <p:pic>
        <p:nvPicPr>
          <p:cNvPr id="8" name="Picture 4" descr="sn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8"/>
            <a:ext cx="3491881" cy="4941168"/>
          </a:xfrm>
          <a:prstGeom prst="rect">
            <a:avLst/>
          </a:prstGeom>
          <a:noFill/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395536" y="1052736"/>
            <a:ext cx="3923927" cy="2376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1739900" cy="709613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Цели: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1000" y="1066800"/>
            <a:ext cx="8763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514350" indent="-514350">
              <a:lnSpc>
                <a:spcPct val="130000"/>
              </a:lnSpc>
              <a:buAutoNum type="arabicPeriod"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Раскрыть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красоту русской природы и ее влияние на формирование чувств в опере и пьесе «Снегурочка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30000"/>
              </a:lnSpc>
              <a:buAutoNum type="arabicPeriod"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Воздействовать на чувства и эмоции детей,  пробудить их воображения, побудить к творчеству на основе совокупного восприятия художественных и музыкальных образов. </a:t>
            </a: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lnSpc>
                <a:spcPct val="130000"/>
              </a:lnSpc>
              <a:buFontTx/>
              <a:buAutoNum type="arabicPeriod"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литературные, музыкальные, живописные источники, в которых воплощен образ Снегурочки.</a:t>
            </a:r>
          </a:p>
          <a:p>
            <a:pPr marL="514350" indent="-514350">
              <a:lnSpc>
                <a:spcPct val="130000"/>
              </a:lnSpc>
              <a:buAutoNum type="arabicPeriod"/>
            </a:pPr>
            <a:endParaRPr lang="ru-RU" sz="2800" b="1" dirty="0"/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8229600" cy="1139825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22225" algn="ctr">
              <a:buFont typeface="Wingdings" pitchFamily="2" charset="2"/>
              <a:buNone/>
            </a:pP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итература без музыки и живописи так же, </a:t>
            </a: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музыка без литературы, </a:t>
            </a: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понесли бы потери, так как эти виды искусства рождены жизнью и своими разными средствами (литература 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-словом</a:t>
            </a: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музыка 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звуками, живопись- цветом) </a:t>
            </a:r>
            <a:r>
              <a:rPr lang="ru-RU" sz="3600" i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отражают события в жизни, чувства и переживания людей</a:t>
            </a:r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579296" cy="113982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447800"/>
            <a:ext cx="9144000" cy="4933528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609600" indent="-6096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www.1 September.ru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Фестиваль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педагогических </a:t>
            </a:r>
            <a:r>
              <a:rPr lang="ru-RU" sz="3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идей. 2005-2006 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год.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Горошко </a:t>
            </a:r>
            <a:r>
              <a:rPr lang="ru-RU" sz="3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Н.П. «Интегрированные уроки по музыке и литературе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».</a:t>
            </a:r>
            <a:endParaRPr lang="ru-RU" sz="3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marL="609600" indent="-6096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Журнал </a:t>
            </a:r>
            <a:r>
              <a:rPr lang="ru-RU" sz="3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«Музыка в школе». 3/2006. Статья Головченко Т. «Из опыта работы» 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 marL="609600" indent="-6096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Программно-методические материалы. Литература 5-11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кл</a:t>
            </a: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. Сост. </a:t>
            </a:r>
            <a:r>
              <a:rPr lang="ru-RU" sz="30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Т.А.Калганова</a:t>
            </a:r>
            <a:r>
              <a:rPr lang="en-US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 marL="609600" indent="-6096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Arial Unicode MS" pitchFamily="2"/>
                <a:cs typeface="Times New Roman" pitchFamily="18" charset="0"/>
              </a:rPr>
              <a:t>Лакшин Б. А.Н. Островский. Москва, «Искусство», 1982 год.</a:t>
            </a:r>
            <a:endParaRPr lang="en-US" sz="3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ea typeface="Arial Unicode MS" pitchFamily="2"/>
              <a:cs typeface="Times New Roman" pitchFamily="18" charset="0"/>
            </a:endParaRPr>
          </a:p>
          <a:p>
            <a:pPr marL="609600" indent="-60960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sz="3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Arial Unicode MS" pitchFamily="2"/>
                <a:cs typeface="Times New Roman" pitchFamily="18" charset="0"/>
              </a:rPr>
              <a:t>Лобанов М.. Островский. серия «Жизнь замечательных людей». Москва. «Молодая гвардия», 1989 год.</a:t>
            </a:r>
          </a:p>
          <a:p>
            <a:pPr marL="609600" indent="-609600">
              <a:lnSpc>
                <a:spcPct val="110000"/>
              </a:lnSpc>
              <a:buClr>
                <a:schemeClr val="accent3">
                  <a:lumMod val="75000"/>
                </a:schemeClr>
              </a:buClr>
              <a:buNone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marL="609600" indent="-609600">
              <a:lnSpc>
                <a:spcPct val="110000"/>
              </a:lnSpc>
              <a:buClr>
                <a:schemeClr val="accent3">
                  <a:lumMod val="75000"/>
                </a:schemeClr>
              </a:buClr>
              <a:buNone/>
            </a:pPr>
            <a:endParaRPr lang="ru-RU" sz="2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7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686800" cy="2954958"/>
          </a:xfrm>
        </p:spPr>
        <p:txBody>
          <a:bodyPr/>
          <a:lstStyle/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http://www.classic-music.ru</a:t>
            </a:r>
          </a:p>
          <a:p>
            <a:pPr marL="51435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http://bibliogid.ru</a:t>
            </a:r>
          </a:p>
          <a:p>
            <a:pPr marL="514350" lvl="0" indent="-514350">
              <a:buClr>
                <a:schemeClr val="accent3">
                  <a:lumMod val="75000"/>
                </a:schemeClr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Римский-Корсаков Н.А. Оперы.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-диск. 2006 г.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effectLst>
                <a:outerShdw dist="17961" dir="2700000">
                  <a:scrgbClr r="0" g="0" b="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0" y="457200"/>
            <a:ext cx="2120900" cy="709613"/>
          </a:xfrm>
        </p:spPr>
        <p:txBody>
          <a:bodyPr>
            <a:normAutofit/>
          </a:bodyPr>
          <a:lstStyle/>
          <a:p>
            <a:r>
              <a:rPr lang="ru-RU" sz="3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Задачи: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304800" y="1700808"/>
            <a:ext cx="8839200" cy="390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Привить бережное отношение к культурным традициям народа. 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Систематизировать, закрепить и проверить знаний учащихся по школьному курсу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литературы.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Углубить и расширить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знания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по предмету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 показать неразрывную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связь с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искусством.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Развить </a:t>
            </a:r>
            <a:r>
              <a:rPr lang="ru-RU" sz="24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исполнительско-творческие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 навыки и умения.</a:t>
            </a:r>
          </a:p>
        </p:txBody>
      </p:sp>
      <p:pic>
        <p:nvPicPr>
          <p:cNvPr id="5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был поэт, и большой поэт,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настоящей хрустальной поэзией…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большой поэт мог создать перл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народной поэзии, как </a:t>
            </a:r>
            <a:endParaRPr lang="en-US" sz="2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Снегурочка»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П.Н. Островский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Администратор\Desktop\снегурочка\островский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4658" y="1600200"/>
            <a:ext cx="3750484" cy="4724400"/>
          </a:xfrm>
          <a:prstGeom prst="rect">
            <a:avLst/>
          </a:prstGeom>
          <a:noFill/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>
            <a:hlinkClick r:id="rId2" action="ppaction://program"/>
          </p:cNvPr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alphaModFix/>
            <a:lum/>
          </a:blip>
          <a:srcRect t="15396" b="15396"/>
          <a:stretch>
            <a:fillRect/>
          </a:stretch>
        </p:blipFill>
        <p:spPr>
          <a:xfrm>
            <a:off x="3923928" y="1844824"/>
            <a:ext cx="4392488" cy="2893012"/>
          </a:xfr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Текст 21"/>
          <p:cNvSpPr>
            <a:spLocks noGrp="1"/>
          </p:cNvSpPr>
          <p:nvPr>
            <p:ph type="body" sz="half" idx="2"/>
          </p:nvPr>
        </p:nvSpPr>
        <p:spPr>
          <a:xfrm>
            <a:off x="899592" y="5301208"/>
            <a:ext cx="7071320" cy="13681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Народный вариант сказки с названием «Девочка Снегурочка» изложил Владимир Иванович Даль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>
            <a:hlinkClick r:id="rId4" action="ppaction://program"/>
          </p:cNvPr>
          <p:cNvGrpSpPr/>
          <p:nvPr/>
        </p:nvGrpSpPr>
        <p:grpSpPr>
          <a:xfrm>
            <a:off x="683568" y="1484784"/>
            <a:ext cx="2304256" cy="3307048"/>
            <a:chOff x="5029200" y="990719"/>
            <a:chExt cx="1768320" cy="251496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5029200" y="990719"/>
              <a:ext cx="1768320" cy="2514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029200" y="990719"/>
              <a:ext cx="1768320" cy="25149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0">
              <a:spAutoFit/>
            </a:bodyPr>
            <a:lstStyle/>
            <a:p>
              <a:pPr lvl="0" rtl="0" hangingPunct="0">
                <a:buNone/>
                <a:tabLst/>
              </a:pPr>
              <a:endParaRPr lang="ru-R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23" name="Picture 11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к уроку\чайковский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220072" y="1628800"/>
            <a:ext cx="3384376" cy="434157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23528" y="1340768"/>
            <a:ext cx="4032448" cy="4975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spcBef>
                <a:spcPts val="448"/>
              </a:spcBef>
            </a:pPr>
            <a:endParaRPr lang="ru-RU" sz="2400" b="1" dirty="0" smtClean="0">
              <a:solidFill>
                <a:srgbClr val="C00000"/>
              </a:solidFill>
              <a:effectLst>
                <a:outerShdw dist="17961" dir="2700000">
                  <a:scrgbClr r="0" g="0" b="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spcBef>
                <a:spcPts val="448"/>
              </a:spcBef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1873г. музыку к спектаклю объединенной труппы  Малого и Большого театров по личной просьбе драматурга Островского заказали 33-летнему Чайковскому, молодому профессору Московской консерватории.</a:t>
            </a:r>
          </a:p>
          <a:p>
            <a:pPr lvl="0">
              <a:lnSpc>
                <a:spcPct val="80000"/>
              </a:lnSpc>
              <a:spcBef>
                <a:spcPts val="448"/>
              </a:spcBef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   </a:t>
            </a:r>
            <a:endParaRPr lang="ru-RU" sz="2800" b="1" i="1" dirty="0">
              <a:solidFill>
                <a:srgbClr val="C0000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pic>
        <p:nvPicPr>
          <p:cNvPr id="12" name="Петр Ильич Чайковский (Petr Tchaikovsky) - 17 - Appearance of the Spirit of the woo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852936"/>
            <a:ext cx="8686800" cy="259228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миниатюра « Какие чувства у меня возникают при прослушивании музыки Чайковского»</a:t>
            </a:r>
          </a:p>
          <a:p>
            <a:endParaRPr lang="ru-RU" sz="3600" dirty="0"/>
          </a:p>
        </p:txBody>
      </p:sp>
      <p:pic>
        <p:nvPicPr>
          <p:cNvPr id="4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  <p:pic>
        <p:nvPicPr>
          <p:cNvPr id="5" name="Петр Ильич Чайковский (Petr Tchaikovsky) - 01 - Introduct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1052736"/>
            <a:ext cx="30963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</a:rPr>
              <a:t>Николай Андреевич Римский-Корсаков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 descr="C:\Users\Администратор\Desktop\снегурочка\Rimsky-Korsakov_by_Rep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788185"/>
            <a:ext cx="3672408" cy="4869932"/>
          </a:xfrm>
          <a:prstGeom prst="rect">
            <a:avLst/>
          </a:prstGeom>
          <a:noFill/>
        </p:spPr>
      </p:pic>
      <p:pic>
        <p:nvPicPr>
          <p:cNvPr id="4" name="Picture 11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0" y="332656"/>
            <a:ext cx="4419600" cy="6408712"/>
          </a:xfrm>
        </p:spPr>
        <p:txBody>
          <a:bodyPr wrap="square" lIns="91440" tIns="45720" rIns="91440" bIns="45720">
            <a:normAutofit fontScale="25000" lnSpcReduction="20000"/>
          </a:bodyPr>
          <a:lstStyle>
            <a:def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defPPr>
            <a:lvl1pPr marL="342720" marR="0" lvl="0" indent="-342720" algn="l" rtl="0" hangingPunct="0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ru-RU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1pPr>
            <a:lvl2pPr marL="742680" marR="0" lvl="1" indent="-285480" algn="l" rtl="0" hangingPunct="0">
              <a:lnSpc>
                <a:spcPct val="100000"/>
              </a:lnSpc>
              <a:spcBef>
                <a:spcPts val="697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2pPr>
            <a:lvl3pPr marL="1143000" marR="0" lvl="2" indent="-228600" algn="l" rtl="0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•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3pPr>
            <a:lvl4pPr marL="1600199" marR="0" lvl="3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4pPr>
            <a:lvl5pPr marL="2057400" marR="0" lvl="4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5pPr>
            <a:lvl6pPr marL="2057400" marR="0" lvl="5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6pPr>
            <a:lvl7pPr marL="2057400" marR="0" lvl="6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7pPr>
            <a:lvl8pPr marL="2057400" marR="0" lvl="7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8pPr>
            <a:lvl9pPr marL="2057400" marR="0" lvl="8" indent="-228600" algn="l" rtl="0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»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 Unicode MS" pitchFamily="2"/>
                <a:cs typeface="Mangal" pitchFamily="2"/>
              </a:defRPr>
            </a:lvl9pPr>
          </a:lstStyle>
          <a:p>
            <a:pPr lvl="0" hangingPunct="1">
              <a:lnSpc>
                <a:spcPct val="80000"/>
              </a:lnSpc>
              <a:spcBef>
                <a:spcPts val="499"/>
              </a:spcBef>
              <a:buNone/>
            </a:pPr>
            <a:r>
              <a:rPr lang="ru-RU" sz="2000" dirty="0">
                <a:solidFill>
                  <a:srgbClr val="6600CC"/>
                </a:solidFill>
                <a:latin typeface="Comic Sans MS" pitchFamily="66"/>
              </a:rPr>
              <a:t>  </a:t>
            </a:r>
          </a:p>
          <a:p>
            <a:pPr marL="341313" lvl="0" indent="17463" hangingPunct="1">
              <a:lnSpc>
                <a:spcPct val="170000"/>
              </a:lnSpc>
              <a:spcBef>
                <a:spcPts val="697"/>
              </a:spcBef>
              <a:buNone/>
            </a:pPr>
            <a:r>
              <a:rPr lang="ru-RU" sz="9600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 А.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Римский-Корсаков в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1882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написал по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пьесе Островского одноимённую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оперу. Композитор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писал ее летом, уехав из Петербурга в глухую русскую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деревню. Сочинение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шло с лёгкостью и быстротой.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 </a:t>
            </a:r>
            <a:r>
              <a:rPr lang="ru-RU" sz="96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имела громадный </a:t>
            </a:r>
            <a:r>
              <a:rPr lang="ru-RU" sz="9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успех.</a:t>
            </a:r>
            <a:endParaRPr lang="ru-RU" sz="96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hangingPunct="1">
              <a:lnSpc>
                <a:spcPct val="80000"/>
              </a:lnSpc>
              <a:spcBef>
                <a:spcPts val="0"/>
              </a:spcBef>
              <a:buNone/>
            </a:pPr>
            <a:endParaRPr lang="ru-RU" sz="2000" i="1" dirty="0">
              <a:solidFill>
                <a:srgbClr val="6600CC"/>
              </a:solidFill>
              <a:latin typeface="Comic Sans MS" pitchFamily="66"/>
            </a:endParaRPr>
          </a:p>
          <a:p>
            <a:pPr marL="0" lvl="0" indent="0" hangingPunct="1">
              <a:lnSpc>
                <a:spcPct val="80000"/>
              </a:lnSpc>
              <a:spcBef>
                <a:spcPts val="499"/>
              </a:spcBef>
              <a:buNone/>
            </a:pPr>
            <a:endParaRPr lang="ru-RU" sz="2000" i="1" dirty="0">
              <a:solidFill>
                <a:srgbClr val="6600CC"/>
              </a:solidFill>
              <a:latin typeface="Comic Sans MS" pitchFamily="66"/>
            </a:endParaRPr>
          </a:p>
          <a:p>
            <a:pPr marL="0" lvl="0" indent="0" hangingPunct="1">
              <a:lnSpc>
                <a:spcPct val="80000"/>
              </a:lnSpc>
              <a:spcBef>
                <a:spcPts val="499"/>
              </a:spcBef>
              <a:buNone/>
            </a:pPr>
            <a:endParaRPr lang="ru-RU" sz="2000" i="1" dirty="0">
              <a:solidFill>
                <a:srgbClr val="6600CC"/>
              </a:solidFill>
              <a:latin typeface="Comic Sans MS" pitchFamily="66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4932040" y="1556792"/>
            <a:ext cx="3754760" cy="4869520"/>
            <a:chOff x="5008680" y="1096920"/>
            <a:chExt cx="4114800" cy="5761440"/>
          </a:xfrm>
        </p:grpSpPr>
        <p:pic>
          <p:nvPicPr>
            <p:cNvPr id="4" name="Picture 5"/>
            <p:cNvPicPr>
              <a:picLocks noChangeAspect="1"/>
            </p:cNvPicPr>
            <p:nvPr/>
          </p:nvPicPr>
          <p:blipFill>
            <a:blip r:embed="rId3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5008680" y="1096920"/>
              <a:ext cx="4114800" cy="5761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008680" y="1096920"/>
              <a:ext cx="4114800" cy="57614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0">
              <a:spAutoFit/>
            </a:bodyPr>
            <a:lstStyle/>
            <a:p>
              <a:pPr lvl="0" rtl="0" hangingPunct="0">
                <a:buNone/>
                <a:tabLst/>
              </a:pPr>
              <a:endParaRPr lang="ru-R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" name="Picture 11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 rot="10800000">
            <a:off x="3059281" y="0"/>
            <a:ext cx="6084719" cy="159084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499998" rev="10799999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571</TotalTime>
  <Words>612</Words>
  <Application>Microsoft Office PowerPoint</Application>
  <PresentationFormat>Экран (4:3)</PresentationFormat>
  <Paragraphs>156</Paragraphs>
  <Slides>22</Slides>
  <Notes>6</Notes>
  <HiddenSlides>2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«Полна чудес могучая природа» Весенняя сказка «Снегурочка» в русском искусстве </vt:lpstr>
      <vt:lpstr>Цели: </vt:lpstr>
      <vt:lpstr>Задачи: </vt:lpstr>
      <vt:lpstr>Слайд 4</vt:lpstr>
      <vt:lpstr> </vt:lpstr>
      <vt:lpstr>Слайд 6</vt:lpstr>
      <vt:lpstr>Слайд 7</vt:lpstr>
      <vt:lpstr>Николай Андреевич Римский-Корсаков </vt:lpstr>
      <vt:lpstr>Слайд 9</vt:lpstr>
      <vt:lpstr>Слайд 10</vt:lpstr>
      <vt:lpstr>Слайд 11</vt:lpstr>
      <vt:lpstr>В.М.Васнецов</vt:lpstr>
      <vt:lpstr>Эскизы декорации Васнецова В.М.</vt:lpstr>
      <vt:lpstr>Костюмы в исполнении Васнецова</vt:lpstr>
      <vt:lpstr>Слайд 15</vt:lpstr>
      <vt:lpstr>Слайд 16</vt:lpstr>
      <vt:lpstr>«Снегурочка-дитя Мороза и Весны» 1899</vt:lpstr>
      <vt:lpstr>Слайд 18</vt:lpstr>
      <vt:lpstr>Современная постановка пьесы</vt:lpstr>
      <vt:lpstr>Выводы:</vt:lpstr>
      <vt:lpstr>Список литературы:</vt:lpstr>
      <vt:lpstr>Источники: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«Полна чудес могучая природа» Весенняя сказка «Снегурочка» в искусстве</dc:title>
  <dc:creator>GYPNORION</dc:creator>
  <cp:lastModifiedBy>GYPNORION</cp:lastModifiedBy>
  <cp:revision>55</cp:revision>
  <dcterms:created xsi:type="dcterms:W3CDTF">2013-10-07T13:35:21Z</dcterms:created>
  <dcterms:modified xsi:type="dcterms:W3CDTF">2013-10-09T18:37:03Z</dcterms:modified>
</cp:coreProperties>
</file>