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0" r:id="rId2"/>
    <p:sldId id="261" r:id="rId3"/>
    <p:sldId id="270" r:id="rId4"/>
    <p:sldId id="271" r:id="rId5"/>
    <p:sldId id="273" r:id="rId6"/>
    <p:sldId id="277" r:id="rId7"/>
    <p:sldId id="278" r:id="rId8"/>
    <p:sldId id="257" r:id="rId9"/>
    <p:sldId id="268" r:id="rId10"/>
    <p:sldId id="264" r:id="rId11"/>
    <p:sldId id="265" r:id="rId12"/>
    <p:sldId id="275" r:id="rId13"/>
    <p:sldId id="276" r:id="rId14"/>
    <p:sldId id="274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99" autoAdjust="0"/>
    <p:restoredTop sz="94660"/>
  </p:normalViewPr>
  <p:slideViewPr>
    <p:cSldViewPr>
      <p:cViewPr varScale="1">
        <p:scale>
          <a:sx n="116" d="100"/>
          <a:sy n="116" d="100"/>
        </p:scale>
        <p:origin x="1464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5C9D4B-3F4C-4CF2-A4D9-C6CCE2D102A9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0E10DC-BBDC-4F6C-89BA-6D887D2E1E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578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85A04-C934-4521-8EF5-4A577B99A6BD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518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A7E67-5978-4AE2-A867-AA02323955CA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2A0D1-D038-45C9-8D5D-15105798C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A7E67-5978-4AE2-A867-AA02323955CA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2A0D1-D038-45C9-8D5D-15105798C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A7E67-5978-4AE2-A867-AA02323955CA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2A0D1-D038-45C9-8D5D-15105798C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A7E67-5978-4AE2-A867-AA02323955CA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2A0D1-D038-45C9-8D5D-15105798C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A7E67-5978-4AE2-A867-AA02323955CA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2A0D1-D038-45C9-8D5D-15105798C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A7E67-5978-4AE2-A867-AA02323955CA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2A0D1-D038-45C9-8D5D-15105798C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A7E67-5978-4AE2-A867-AA02323955CA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2A0D1-D038-45C9-8D5D-15105798C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A7E67-5978-4AE2-A867-AA02323955CA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2A0D1-D038-45C9-8D5D-15105798C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A7E67-5978-4AE2-A867-AA02323955CA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2A0D1-D038-45C9-8D5D-15105798C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A7E67-5978-4AE2-A867-AA02323955CA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2A0D1-D038-45C9-8D5D-15105798C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A7E67-5978-4AE2-A867-AA02323955CA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2A0D1-D038-45C9-8D5D-15105798C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35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4A7E67-5978-4AE2-A867-AA02323955CA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62A0D1-D038-45C9-8D5D-15105798C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hyperlink" Target="http://prof.labor.ru/obo/select.php?select_titleeng=vnimanie" TargetMode="External"/><Relationship Id="rId7" Type="http://schemas.openxmlformats.org/officeDocument/2006/relationships/hyperlink" Target="http://prof.labor.ru/obo/select.php?select_titleeng=creativework" TargetMode="External"/><Relationship Id="rId2" Type="http://schemas.openxmlformats.org/officeDocument/2006/relationships/hyperlink" Target="http://prof.labor.ru/obo/select.php?select_titleeng=servicework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rof.labor.ru/obo/select.php?select_titleeng=hardiness" TargetMode="External"/><Relationship Id="rId5" Type="http://schemas.openxmlformats.org/officeDocument/2006/relationships/hyperlink" Target="http://prof.labor.ru/obo/select.php?select_titleeng=handwork" TargetMode="External"/><Relationship Id="rId4" Type="http://schemas.openxmlformats.org/officeDocument/2006/relationships/hyperlink" Target="http://prof.labor.ru/obo/select.php?select_titleeng=nature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786190"/>
            <a:ext cx="9396536" cy="2913035"/>
          </a:xfrm>
        </p:spPr>
        <p:txBody>
          <a:bodyPr>
            <a:normAutofit/>
          </a:bodyPr>
          <a:lstStyle/>
          <a:p>
            <a:r>
              <a:rPr lang="ru-RU" sz="5300" b="1" dirty="0" smtClean="0">
                <a:solidFill>
                  <a:srgbClr val="002060"/>
                </a:solidFill>
                <a:latin typeface="Monotype Corsiva" pitchFamily="66" charset="0"/>
              </a:rPr>
              <a:t>Моя профессия – повар, кондитер!</a:t>
            </a:r>
            <a:br>
              <a:rPr lang="ru-RU" sz="53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1000" b="1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10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Автор: мастер 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п/о </a:t>
            </a:r>
            <a:r>
              <a:rPr lang="ru-RU" sz="36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Басиева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Ф.З.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60648"/>
            <a:ext cx="8929718" cy="187220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ГБПОУ «Владикавказский торгово-экономический техникум»</a:t>
            </a:r>
          </a:p>
          <a:p>
            <a:endParaRPr lang="ru-RU" sz="2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982002"/>
            <a:ext cx="3456384" cy="28852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982002"/>
            <a:ext cx="4336025" cy="288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854525"/>
      </p:ext>
    </p:extLst>
  </p:cSld>
  <p:clrMapOvr>
    <a:masterClrMapping/>
  </p:clrMapOvr>
  <p:transition spd="slow" advClick="0" advTm="1000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Социальная значимость профессии в обществе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Люди в среднем едят три раза в день — это обеспечивает стабильный спрос на услуги этих профессионалов. Если своими вкусными блюдами или кондитерскими изделиями повар-кондитер угодил клиентам, то он может рассчитывать на благодарность и повторный визит этих посетителей через некоторое время.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279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Массовость и уникальность профессии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Профессия повар- кондитер, по-своему, уникальна.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Главное — талант, чувство вкуса, фантазия, скрупулёзная точность, наличие творческой жилки, чтобы придумать оригинальный рецепт или изысканное украшение блюда.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Обоняние и тонкие вкусовые ощущения помогут повару достичь высот в своей карьере. 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 же, хороший повар-кондитер должен быть внимателен, аккуратен, организован, должен иметь хорошую память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07154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Риски  профессии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5143536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Плюсы профессии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Профессия повара востребованная и творческая, в ней есть место фантазии и изобретательности. У хороших поваров высокий уровень оплаты труда.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Минусы профессии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 требует большой физической выносливости и ответственности. Стоять у горячей плиты полный рабочий день выдержит не каждый человек. При этом постоянное напряжение внимания, когда надо следить за приготовлением многих блюд и нет возможности расслабиться или отвлечься.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liolink.com/images/2013/09/22/a6f1e5f37a1BhGv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4248" y="4409728"/>
            <a:ext cx="2282544" cy="244827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Области применения профессии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500726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Профессия повара востребована в любой отрасли: в школах, больницах, детских садах, столовых при заводах и фабриках, современных офисах, шикарных ресторанах, в армии и флоте.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хороших отелях профессия повара считается ключевой в гостиничном бизнесе. В отелях повара готовят сами и параллельно контролируют процесс создания практически всех блюд – от стандартных завтраков до десертов. Они также участвуют в закупке оборудования, составляют меню, следят за тем, чтобы продукты ресторана были свежими и сразу поступали в обработку.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Повар также может открыть собственный ресторан или кафе. Состоятельные люди нанимают поваров для дома.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03272"/>
            <a:ext cx="9144000" cy="71438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Повар- необходим всем и всегда…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sz="half" idx="2"/>
          </p:nvPr>
        </p:nvSpPr>
        <p:spPr>
          <a:xfrm>
            <a:off x="4499992" y="1128710"/>
            <a:ext cx="4357718" cy="5286412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Армия</a:t>
            </a:r>
          </a:p>
          <a:p>
            <a:pPr>
              <a:buFont typeface="Wingdings" pitchFamily="2" charset="2"/>
              <a:buChar char="v"/>
            </a:pPr>
            <a:endParaRPr lang="ru-RU" sz="1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sz="1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sz="1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Детское питание</a:t>
            </a:r>
          </a:p>
          <a:p>
            <a:endParaRPr lang="ru-RU" sz="1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1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1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1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Общественное питание </a:t>
            </a:r>
          </a:p>
          <a:p>
            <a:pPr>
              <a:buFont typeface="Wingdings" pitchFamily="2" charset="2"/>
              <a:buChar char="v"/>
            </a:pPr>
            <a:endParaRPr lang="ru-RU" sz="1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sz="1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1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1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Хлебопроизводство </a:t>
            </a:r>
            <a:endParaRPr lang="ru-RU" sz="1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4" name="Picture 6" descr="http://go4.imgsmail.ru/imgpreview?key=52c9eee9c9bf0469&amp;mb=imgdb_preview_2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58792" y="5463284"/>
            <a:ext cx="2098257" cy="1395984"/>
          </a:xfrm>
          <a:prstGeom prst="rect">
            <a:avLst/>
          </a:prstGeom>
          <a:noFill/>
        </p:spPr>
      </p:pic>
      <p:pic>
        <p:nvPicPr>
          <p:cNvPr id="32776" name="Picture 8" descr="http://go3.imgsmail.ru/imgpreview?key=49f632c5da514785&amp;mb=imgdb_preview_125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28625" y="2393726"/>
            <a:ext cx="2115446" cy="1407420"/>
          </a:xfrm>
          <a:prstGeom prst="rect">
            <a:avLst/>
          </a:prstGeom>
          <a:noFill/>
        </p:spPr>
      </p:pic>
      <p:pic>
        <p:nvPicPr>
          <p:cNvPr id="32780" name="Picture 12" descr="http://go1.imgsmail.ru/imgpreview?key=1b85a26f2331d82&amp;mb=imgdb_preview_2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19672" y="914770"/>
            <a:ext cx="2119343" cy="1410013"/>
          </a:xfrm>
          <a:prstGeom prst="rect">
            <a:avLst/>
          </a:prstGeom>
          <a:noFill/>
        </p:spPr>
      </p:pic>
      <p:pic>
        <p:nvPicPr>
          <p:cNvPr id="32782" name="Picture 14" descr="http://go1.imgsmail.ru/imgpreview?key=7352aa0454bb9d26&amp;mb=imgdb_preview_44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35521" y="3863744"/>
            <a:ext cx="2121528" cy="153694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/>
          </p:cNvSpPr>
          <p:nvPr>
            <p:ph type="body" idx="1"/>
          </p:nvPr>
        </p:nvSpPr>
        <p:spPr>
          <a:xfrm>
            <a:off x="323528" y="77396"/>
            <a:ext cx="8643966" cy="3071810"/>
          </a:xfrm>
        </p:spPr>
        <p:txBody>
          <a:bodyPr rtlCol="0">
            <a:normAutofit fontScale="925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Дайте повару продукты: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       Мясо птицы, сухофрукты,</a:t>
            </a:r>
          </a:p>
          <a:p>
            <a:pPr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Рис, картофель и тогда </a:t>
            </a:r>
          </a:p>
          <a:p>
            <a:pPr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Ждёт вас вкусная еда. </a:t>
            </a:r>
          </a:p>
        </p:txBody>
      </p:sp>
      <p:pic>
        <p:nvPicPr>
          <p:cNvPr id="4" name="Picture 3" descr="C:\Users\Администратор\Pictures\форма\ochen-vkusno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19672" y="3140968"/>
            <a:ext cx="5904656" cy="386627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476672"/>
            <a:ext cx="6540366" cy="1357322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Существует большой  выбор рабочих профессий на свете ,  для себя я выбрала  самую  интересную и творческую профессию. 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028" name="Picture 4" descr="http://go4.imgsmail.ru/imgpreview?key=6377298b34f3272a&amp;mb=imgdb_preview_38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7824" y="3573016"/>
            <a:ext cx="3726590" cy="3081603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443561"/>
            <a:ext cx="2304256" cy="2628217"/>
          </a:xfrm>
          <a:prstGeom prst="rect">
            <a:avLst/>
          </a:prstGeom>
        </p:spPr>
      </p:pic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58072" cy="63690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/>
            </a:r>
            <a:br>
              <a:rPr lang="ru-RU" sz="4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endParaRPr lang="ru-RU" sz="4800" dirty="0">
              <a:solidFill>
                <a:srgbClr val="002060"/>
              </a:solidFill>
            </a:endParaRPr>
          </a:p>
        </p:txBody>
      </p:sp>
      <p:pic>
        <p:nvPicPr>
          <p:cNvPr id="3" name="Picture 4" descr="C:\Users\Администратор\Pictures\цветы\6236165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64088" y="836712"/>
            <a:ext cx="4176464" cy="497682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-17459" y="188640"/>
            <a:ext cx="607223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 Даже шедевры кулинарии не могут быть сохранены ни в каких музеях. </a:t>
            </a:r>
            <a:endParaRPr lang="ru-RU" sz="4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r>
              <a:rPr lang="ru-RU" sz="4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Они съедаются тем быстрее, чем они прекрасней».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</a:t>
            </a:r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         </a:t>
            </a:r>
            <a:r>
              <a:rPr lang="ru-RU" sz="4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В.Похлебкин</a:t>
            </a:r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.</a:t>
            </a:r>
            <a:endParaRPr lang="ru-RU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79912" y="1052736"/>
            <a:ext cx="5238894" cy="5256584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Скорее всего, слово «повар» произошло от восточнославянской «вар», означавшего кипящую воду и жар. На флоте должность повара называется кок'.</a:t>
            </a:r>
          </a:p>
          <a:p>
            <a:pPr>
              <a:buFont typeface="Wingdings" pitchFamily="2" charset="2"/>
              <a:buChar char="v"/>
            </a:pP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Профессия повар- кондитер  развивалась вместе с цивилизацией, так что можно сказать — это древнейшая профессия. Первые блюда выглядели просто как обожжённые на открытом костре полусырые куски мяса или рыбы. О первых профессионалах, зарабатывающих таким ремеслом на жизнь, гласят отметки греческой цивилизации на острове Крит 2600-го года до н. э. Можно смело предположить, что в более древних культурах Египта, Финикии и Шумер также были профессиональные кулинары, работающие для семей знатных людей и правителей.</a:t>
            </a:r>
            <a:endParaRPr lang="ru-RU" sz="1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4" name="Picture 4" descr="http://go4.imgsmail.ru/imgpreview?key=583f0bd637da7f6c&amp;mb=imgdb_preview_118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504" y="1916832"/>
            <a:ext cx="3672408" cy="302973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707904" y="44624"/>
            <a:ext cx="47863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История профессии</a:t>
            </a:r>
            <a:endParaRPr lang="ru-RU" sz="4800" dirty="0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35896" y="908720"/>
            <a:ext cx="5148064" cy="5214974"/>
          </a:xfrm>
        </p:spPr>
        <p:txBody>
          <a:bodyPr>
            <a:normAutofit fontScale="47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sz="4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Позже появились такие понятия, как санитарные нормы, регулирующие работу таких специалистов. Не каждый человек имеет возможность дома полакомиться, например, национальным блюдом какой-либо страны, отведать шедевры экзотических кухонь. А если вспомнить, что пища для человека — это не только источник энергии и питательных веществ, но и огромного вкусового удовольствия, то станет ясно, что человек, который может придать пище восхитительный вкус, аромат и вид, будет пользоваться большим спросом на свои услуги. К тому же, не стоит забывать, что повара-кондитеры  требуются не только в кафе и рестораны, но и в таких заведениях, как детские садики, школы, больницы</a:t>
            </a:r>
            <a:r>
              <a:rPr lang="ru-RU" sz="4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endParaRPr lang="ru-RU" sz="4200" dirty="0" smtClean="0"/>
          </a:p>
          <a:p>
            <a:endParaRPr lang="ru-RU" dirty="0"/>
          </a:p>
        </p:txBody>
      </p:sp>
      <p:pic>
        <p:nvPicPr>
          <p:cNvPr id="4" name="Picture 2" descr="http://go2.imgsmail.ru/imgpreview?key=21493960e0302193&amp;mb=imgdb_preview_84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512" y="236271"/>
            <a:ext cx="3240360" cy="2741847"/>
          </a:xfrm>
          <a:prstGeom prst="rect">
            <a:avLst/>
          </a:prstGeom>
          <a:noFill/>
        </p:spPr>
      </p:pic>
      <p:pic>
        <p:nvPicPr>
          <p:cNvPr id="33794" name="Picture 2" descr="http://go2.imgsmail.ru/imgpreview?key=5440be823002daa9&amp;mb=imgdb_preview_93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636" y="3356992"/>
            <a:ext cx="3207236" cy="312112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9690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Требования к знаниям и умениям  специалиста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6"/>
            <a:ext cx="9144000" cy="5786454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успешного освоения профессии повара необходимы </a:t>
            </a:r>
            <a:r>
              <a:rPr lang="ru-RU" sz="26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базовые знания по естествознанию</a:t>
            </a:r>
            <a:r>
              <a:rPr lang="ru-RU" sz="2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Квалифицированный повар должен знать:</a:t>
            </a:r>
          </a:p>
          <a:p>
            <a:pPr>
              <a:buFont typeface="Wingdings" pitchFamily="2" charset="2"/>
              <a:buChar char="Ø"/>
            </a:pPr>
            <a:r>
              <a:rPr lang="ru-RU" sz="2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основы кулинарии; </a:t>
            </a:r>
          </a:p>
          <a:p>
            <a:pPr>
              <a:buFont typeface="Wingdings" pitchFamily="2" charset="2"/>
              <a:buChar char="Ø"/>
            </a:pPr>
            <a:r>
              <a:rPr lang="ru-RU" sz="2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требования к готовке различных блюд и обработке продуктов; </a:t>
            </a:r>
          </a:p>
          <a:p>
            <a:pPr>
              <a:buFont typeface="Wingdings" pitchFamily="2" charset="2"/>
              <a:buChar char="Ø"/>
            </a:pPr>
            <a:r>
              <a:rPr lang="ru-RU" sz="2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принципы приготовления диетических блюд; рецепты приготовления и оформления блюд и т.д.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Квалифицированный повар должен уметь: </a:t>
            </a:r>
          </a:p>
          <a:p>
            <a:pPr>
              <a:buFont typeface="Wingdings" pitchFamily="2" charset="2"/>
              <a:buChar char="Ø"/>
            </a:pPr>
            <a:r>
              <a:rPr lang="ru-RU" sz="2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работать с кухонной утварью; </a:t>
            </a:r>
          </a:p>
          <a:p>
            <a:pPr>
              <a:buFont typeface="Wingdings" pitchFamily="2" charset="2"/>
              <a:buChar char="Ø"/>
            </a:pPr>
            <a:r>
              <a:rPr lang="ru-RU" sz="2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приготавливать блюда в соответствии с рецептами; обрабатывать различные продукты и т.п. 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Требования к индивидуальным особенностям специалиста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успешной деятельности в качестве повара необходимо наличие следующих профессионально-важных качеств: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склонность к сервисной работе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способность к концентрации внимания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4" action="ppaction://hlinkfile"/>
              </a:rPr>
              <a:t>склонность к работе с объектами природы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5" action="ppaction://hlinkfile"/>
              </a:rPr>
              <a:t>склонность к ручному труду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6" action="ppaction://hlinkfile"/>
              </a:rPr>
              <a:t>физическая выносливость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7" action="ppaction://hlinkfile"/>
              </a:rPr>
              <a:t>склонность к творческой работе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C:\Users\Администратор\Pictures\форма\spasibo.gif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804248" y="4653136"/>
            <a:ext cx="2149840" cy="2025914"/>
          </a:xfrm>
          <a:prstGeom prst="ellipse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013" y="259493"/>
            <a:ext cx="8229600" cy="100010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Область профессиональной деятельности специалиста: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8327" y="1659464"/>
            <a:ext cx="4302849" cy="817577"/>
          </a:xfrm>
        </p:spPr>
        <p:txBody>
          <a:bodyPr>
            <a:noAutofit/>
          </a:bodyPr>
          <a:lstStyle/>
          <a:p>
            <a:pPr algn="ctr"/>
            <a:endParaRPr lang="ru-RU" sz="2800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 algn="ctr"/>
            <a:endParaRPr lang="ru-RU" sz="2800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 algn="ctr"/>
            <a:endParaRPr lang="ru-RU" sz="2800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 algn="ctr"/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Приготовление блюд из овощей и грибов</a:t>
            </a:r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107504" y="2676811"/>
            <a:ext cx="4464496" cy="2286016"/>
          </a:xfrm>
        </p:spPr>
        <p:txBody>
          <a:bodyPr anchor="t">
            <a:no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Приготовление блюд и  гарниров из круп, бобовых и макаронных изделий, яиц, творога, теста</a:t>
            </a:r>
            <a:r>
              <a:rPr lang="ru-RU" sz="2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.</a:t>
            </a:r>
            <a:endParaRPr lang="ru-RU" sz="28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3528" y="5319539"/>
            <a:ext cx="40324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Приготовление супов и соусов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51520" y="4596549"/>
            <a:ext cx="43028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Приготовление блюд из рыбы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54369" y="1571612"/>
            <a:ext cx="3829895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Приготовление   холодных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блюд и закусок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2623725"/>
            <a:ext cx="43579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Приготовление блюд из мяса и домашней птицы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49900" y="3730686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Приготовление хлебобулочных, мучных  и кондитерских изделий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14876" y="5319539"/>
            <a:ext cx="418736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Приготовление сладких блюд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 напитков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advClick="0" advTm="0"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1142976" y="214290"/>
            <a:ext cx="7286676" cy="63976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учебной практике</a:t>
            </a:r>
            <a:endParaRPr lang="ru-RU" sz="4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998068"/>
            <a:ext cx="4299942" cy="57332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580" y="980728"/>
            <a:ext cx="4312947" cy="5750596"/>
          </a:xfrm>
          <a:prstGeom prst="rect">
            <a:avLst/>
          </a:prstGeom>
        </p:spPr>
      </p:pic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772</Words>
  <Application>Microsoft Office PowerPoint</Application>
  <PresentationFormat>Экран (4:3)</PresentationFormat>
  <Paragraphs>81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Monotype Corsiva</vt:lpstr>
      <vt:lpstr>Times New Roman</vt:lpstr>
      <vt:lpstr>Wingdings</vt:lpstr>
      <vt:lpstr>Тема Office</vt:lpstr>
      <vt:lpstr>Моя профессия – повар, кондитер!  Автор: мастер п/о Басиева Ф.З.</vt:lpstr>
      <vt:lpstr>  Существует большой  выбор рабочих профессий на свете ,  для себя я выбрала  самую  интересную и творческую профессию. </vt:lpstr>
      <vt:lpstr> </vt:lpstr>
      <vt:lpstr>Презентация PowerPoint</vt:lpstr>
      <vt:lpstr>Презентация PowerPoint</vt:lpstr>
      <vt:lpstr>Требования к знаниям и умениям  специалиста</vt:lpstr>
      <vt:lpstr>Требования к индивидуальным особенностям специалиста</vt:lpstr>
      <vt:lpstr>Область профессиональной деятельности специалиста:</vt:lpstr>
      <vt:lpstr>Презентация PowerPoint</vt:lpstr>
      <vt:lpstr>Социальная значимость профессии в обществе</vt:lpstr>
      <vt:lpstr>Массовость и уникальность профессии</vt:lpstr>
      <vt:lpstr>Риски  профессии</vt:lpstr>
      <vt:lpstr>Области применения профессии</vt:lpstr>
      <vt:lpstr>Повар- необходим всем и всегда…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Повар , кондитер</dc:title>
  <dc:creator>Admin</dc:creator>
  <cp:lastModifiedBy>Пользователь</cp:lastModifiedBy>
  <cp:revision>67</cp:revision>
  <dcterms:created xsi:type="dcterms:W3CDTF">2014-04-14T05:28:26Z</dcterms:created>
  <dcterms:modified xsi:type="dcterms:W3CDTF">2018-01-29T15:42:00Z</dcterms:modified>
</cp:coreProperties>
</file>