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7" r:id="rId6"/>
    <p:sldId id="279" r:id="rId7"/>
    <p:sldId id="276" r:id="rId8"/>
    <p:sldId id="280" r:id="rId9"/>
    <p:sldId id="266" r:id="rId10"/>
    <p:sldId id="271" r:id="rId11"/>
    <p:sldId id="265" r:id="rId12"/>
    <p:sldId id="260" r:id="rId13"/>
    <p:sldId id="278" r:id="rId14"/>
    <p:sldId id="264" r:id="rId15"/>
    <p:sldId id="270" r:id="rId16"/>
    <p:sldId id="273" r:id="rId17"/>
    <p:sldId id="284" r:id="rId18"/>
    <p:sldId id="274" r:id="rId19"/>
    <p:sldId id="282" r:id="rId20"/>
    <p:sldId id="275" r:id="rId21"/>
    <p:sldId id="281" r:id="rId22"/>
    <p:sldId id="283" r:id="rId23"/>
    <p:sldId id="28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528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35732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Презентация 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детской </a:t>
            </a:r>
            <a:r>
              <a:rPr lang="ru-RU" sz="3600" dirty="0" smtClean="0">
                <a:solidFill>
                  <a:srgbClr val="002060"/>
                </a:solidFill>
              </a:rPr>
              <a:t>библиотеки МБДОУ №22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43116"/>
            <a:ext cx="585791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38200" y="5357826"/>
            <a:ext cx="7772400" cy="1500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Красноярск 2015г.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Многообразие авторских имен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143380"/>
            <a:ext cx="1857388" cy="244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071942"/>
            <a:ext cx="207170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143380"/>
            <a:ext cx="192882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000504"/>
            <a:ext cx="207170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 cstate="print"/>
          <a:srcRect b="14202"/>
          <a:stretch>
            <a:fillRect/>
          </a:stretch>
        </p:blipFill>
        <p:spPr bwMode="auto">
          <a:xfrm>
            <a:off x="539552" y="1196752"/>
            <a:ext cx="2376264" cy="25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2857488" y="2928934"/>
            <a:ext cx="47863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Самуил </a:t>
            </a:r>
            <a:r>
              <a:rPr lang="ru-RU" sz="2400" dirty="0" smtClean="0">
                <a:solidFill>
                  <a:srgbClr val="002060"/>
                </a:solidFill>
              </a:rPr>
              <a:t>Яковлевич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Маршак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 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57166"/>
            <a:ext cx="8329642" cy="100013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Тематическая выставка, посвященная Дню победы,  истории Отечества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92948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2060"/>
                </a:solidFill>
              </a:rPr>
              <a:t>Сезонность подбора литературы для чтения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757242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Познай самого себя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71546"/>
            <a:ext cx="72152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3571876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Тема природы и животного мира 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143380"/>
            <a:ext cx="707236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Тематические </a:t>
            </a:r>
            <a:r>
              <a:rPr lang="ru-RU" sz="3600" dirty="0" smtClean="0">
                <a:solidFill>
                  <a:srgbClr val="002060"/>
                </a:solidFill>
              </a:rPr>
              <a:t>выставки посвященные писателям –художникам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700808"/>
            <a:ext cx="252028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929066"/>
            <a:ext cx="171451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3857628"/>
            <a:ext cx="171451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857628"/>
            <a:ext cx="173446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Тематические выставки посвященные </a:t>
            </a:r>
            <a:r>
              <a:rPr lang="ru-RU" sz="3600" dirty="0" smtClean="0">
                <a:solidFill>
                  <a:srgbClr val="002060"/>
                </a:solidFill>
              </a:rPr>
              <a:t>художникам иллюстраторам.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643182"/>
            <a:ext cx="2357454" cy="292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643182"/>
            <a:ext cx="25003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571744"/>
            <a:ext cx="252028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187624" y="1214422"/>
            <a:ext cx="612068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Книги с иллюстрациями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  Евгения Михайловича Рачева 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357166"/>
            <a:ext cx="3471858" cy="25003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День «</a:t>
            </a:r>
            <a:r>
              <a:rPr lang="ru-RU" sz="3600" dirty="0" err="1" smtClean="0">
                <a:solidFill>
                  <a:srgbClr val="002060"/>
                </a:solidFill>
              </a:rPr>
              <a:t>Читарика</a:t>
            </a:r>
            <a:r>
              <a:rPr lang="ru-RU" sz="3600" dirty="0" smtClean="0">
                <a:solidFill>
                  <a:srgbClr val="002060"/>
                </a:solidFill>
              </a:rPr>
              <a:t>».</a:t>
            </a:r>
            <a:endParaRPr lang="ru-RU" sz="3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357562"/>
            <a:ext cx="4403716" cy="3225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357298"/>
            <a:ext cx="3357586" cy="5260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По мотивам сказки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«Снежная королева»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928802"/>
            <a:ext cx="307183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71612"/>
            <a:ext cx="385765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Проведение </a:t>
            </a:r>
            <a:r>
              <a:rPr lang="ru-RU" dirty="0" smtClean="0">
                <a:solidFill>
                  <a:srgbClr val="002060"/>
                </a:solidFill>
              </a:rPr>
              <a:t>досугов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Литературная викторина.</a:t>
            </a:r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71530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35811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3797304"/>
          </a:xfrm>
        </p:spPr>
        <p:txBody>
          <a:bodyPr>
            <a:normAutofit fontScale="90000"/>
          </a:bodyPr>
          <a:lstStyle/>
          <a:p>
            <a:pPr indent="0" algn="l"/>
            <a:r>
              <a:rPr lang="ru-RU" sz="3600" dirty="0" smtClean="0">
                <a:solidFill>
                  <a:srgbClr val="002060"/>
                </a:solidFill>
              </a:rPr>
              <a:t>Цель: </a:t>
            </a:r>
            <a:r>
              <a:rPr lang="ru-RU" sz="3600" dirty="0" smtClean="0">
                <a:solidFill>
                  <a:srgbClr val="002060"/>
                </a:solidFill>
              </a:rPr>
              <a:t>формирование </a:t>
            </a:r>
            <a:r>
              <a:rPr lang="ru-RU" sz="3600" dirty="0" smtClean="0">
                <a:solidFill>
                  <a:srgbClr val="002060"/>
                </a:solidFill>
              </a:rPr>
              <a:t>круга детского чтения, посредством создания библиотечного фонда. 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379730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Сюжетно-ролевая </a:t>
            </a:r>
            <a:r>
              <a:rPr lang="ru-RU" dirty="0" smtClean="0">
                <a:solidFill>
                  <a:srgbClr val="002060"/>
                </a:solidFill>
              </a:rPr>
              <a:t>игра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«Библиотека»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28667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764386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143931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314327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внимание!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Принципы формирования библиотечного фонда: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1. Психологические;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2. Педагогические;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3. Литературоведческие;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4. Историко-литературные.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Формирование библиотечного </a:t>
            </a:r>
            <a:r>
              <a:rPr lang="ru-RU" sz="3600" dirty="0" smtClean="0">
                <a:solidFill>
                  <a:srgbClr val="002060"/>
                </a:solidFill>
              </a:rPr>
              <a:t>фонда: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428736"/>
            <a:ext cx="4471990" cy="49292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1. Разнообразие жанров.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2.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Т</a:t>
            </a:r>
            <a:r>
              <a:rPr lang="ru-RU" dirty="0" smtClean="0">
                <a:solidFill>
                  <a:srgbClr val="002060"/>
                </a:solidFill>
              </a:rPr>
              <a:t>ематическое </a:t>
            </a:r>
            <a:r>
              <a:rPr lang="ru-RU" dirty="0" smtClean="0">
                <a:solidFill>
                  <a:srgbClr val="002060"/>
                </a:solidFill>
              </a:rPr>
              <a:t>многообразие </a:t>
            </a:r>
            <a:r>
              <a:rPr lang="ru-RU" dirty="0" smtClean="0">
                <a:solidFill>
                  <a:srgbClr val="002060"/>
                </a:solidFill>
              </a:rPr>
              <a:t>произведений.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3. С</a:t>
            </a:r>
            <a:r>
              <a:rPr lang="ru-RU" dirty="0" smtClean="0">
                <a:solidFill>
                  <a:srgbClr val="002060"/>
                </a:solidFill>
              </a:rPr>
              <a:t>езонность </a:t>
            </a:r>
            <a:r>
              <a:rPr lang="ru-RU" dirty="0" smtClean="0">
                <a:solidFill>
                  <a:srgbClr val="002060"/>
                </a:solidFill>
              </a:rPr>
              <a:t>подбора литературы для </a:t>
            </a:r>
            <a:r>
              <a:rPr lang="ru-RU" dirty="0" smtClean="0">
                <a:solidFill>
                  <a:srgbClr val="002060"/>
                </a:solidFill>
              </a:rPr>
              <a:t>чтения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4. М</a:t>
            </a:r>
            <a:r>
              <a:rPr lang="ru-RU" dirty="0" smtClean="0">
                <a:solidFill>
                  <a:srgbClr val="002060"/>
                </a:solidFill>
              </a:rPr>
              <a:t>ногообразие </a:t>
            </a:r>
            <a:r>
              <a:rPr lang="ru-RU" dirty="0" smtClean="0">
                <a:solidFill>
                  <a:srgbClr val="002060"/>
                </a:solidFill>
              </a:rPr>
              <a:t>авторских </a:t>
            </a:r>
            <a:r>
              <a:rPr lang="ru-RU" dirty="0" smtClean="0">
                <a:solidFill>
                  <a:srgbClr val="002060"/>
                </a:solidFill>
              </a:rPr>
              <a:t>имен.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5. Наличие а</a:t>
            </a:r>
            <a:r>
              <a:rPr lang="ru-RU" dirty="0" smtClean="0">
                <a:solidFill>
                  <a:srgbClr val="002060"/>
                </a:solidFill>
              </a:rPr>
              <a:t>даптированных книг.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378621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Формы работы в библиотеке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928670"/>
            <a:ext cx="5186370" cy="5500726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1. </a:t>
            </a:r>
            <a:r>
              <a:rPr lang="ru-RU" sz="2800" dirty="0" smtClean="0">
                <a:solidFill>
                  <a:srgbClr val="002060"/>
                </a:solidFill>
              </a:rPr>
              <a:t>Тематические выставки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 smtClean="0">
              <a:solidFill>
                <a:srgbClr val="002060"/>
              </a:solidFill>
            </a:endParaRPr>
          </a:p>
          <a:p>
            <a:pPr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2</a:t>
            </a:r>
            <a:r>
              <a:rPr lang="ru-RU" sz="2800" dirty="0" smtClean="0">
                <a:solidFill>
                  <a:srgbClr val="002060"/>
                </a:solidFill>
              </a:rPr>
              <a:t>. </a:t>
            </a:r>
            <a:r>
              <a:rPr lang="ru-RU" sz="2800" dirty="0" smtClean="0">
                <a:solidFill>
                  <a:srgbClr val="002060"/>
                </a:solidFill>
              </a:rPr>
              <a:t>День «Читарика</a:t>
            </a:r>
            <a:r>
              <a:rPr lang="ru-RU" sz="2800" dirty="0" smtClean="0">
                <a:solidFill>
                  <a:srgbClr val="002060"/>
                </a:solidFill>
              </a:rPr>
              <a:t>»:</a:t>
            </a:r>
          </a:p>
          <a:p>
            <a:pPr indent="0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</a:rPr>
              <a:t>самостоятельное чтение;</a:t>
            </a:r>
          </a:p>
          <a:p>
            <a:pPr indent="0"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2060"/>
                </a:solidFill>
              </a:rPr>
              <a:t>восприятие художественной литературы.</a:t>
            </a:r>
            <a:endParaRPr lang="ru-RU" sz="2800" dirty="0" smtClean="0">
              <a:solidFill>
                <a:srgbClr val="002060"/>
              </a:solidFill>
            </a:endParaRPr>
          </a:p>
          <a:p>
            <a:pPr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3</a:t>
            </a:r>
            <a:r>
              <a:rPr lang="ru-RU" sz="2800" dirty="0" smtClean="0">
                <a:solidFill>
                  <a:srgbClr val="002060"/>
                </a:solidFill>
              </a:rPr>
              <a:t>. </a:t>
            </a:r>
            <a:r>
              <a:rPr lang="ru-RU" sz="2800" dirty="0" smtClean="0">
                <a:solidFill>
                  <a:srgbClr val="002060"/>
                </a:solidFill>
              </a:rPr>
              <a:t>Проведение досугов (КВН, викторины по литературным произведениям, интеллектуальные </a:t>
            </a:r>
            <a:r>
              <a:rPr lang="ru-RU" sz="2800" dirty="0" smtClean="0">
                <a:solidFill>
                  <a:srgbClr val="002060"/>
                </a:solidFill>
              </a:rPr>
              <a:t>игры, проведение тематических вечеров)</a:t>
            </a:r>
            <a:endParaRPr lang="ru-RU" sz="2800" dirty="0" smtClean="0">
              <a:solidFill>
                <a:srgbClr val="002060"/>
              </a:solidFill>
            </a:endParaRPr>
          </a:p>
          <a:p>
            <a:pPr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4</a:t>
            </a:r>
            <a:r>
              <a:rPr lang="ru-RU" sz="2800" dirty="0" smtClean="0">
                <a:solidFill>
                  <a:srgbClr val="002060"/>
                </a:solidFill>
              </a:rPr>
              <a:t>. Организация  сюжетно-ролевых игр.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298450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785794"/>
            <a:ext cx="4043362" cy="14287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Книжки-игрушки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364333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00562" y="642918"/>
            <a:ext cx="4643438" cy="14287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Современная  детская литература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4000528" cy="5903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43971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Книги из серии «читаем сами»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52149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357562"/>
            <a:ext cx="53324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Научно - энциклопедическая 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литература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742955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180</Words>
  <Application>Microsoft Office PowerPoint</Application>
  <PresentationFormat>Экран (4:3)</PresentationFormat>
  <Paragraphs>43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 детской библиотеки МБДОУ №22</vt:lpstr>
      <vt:lpstr>Цель: формирование круга детского чтения, посредством создания библиотечного фонда. </vt:lpstr>
      <vt:lpstr>Принципы формирования библиотечного фонда:</vt:lpstr>
      <vt:lpstr>Формирование библиотечного фонда:</vt:lpstr>
      <vt:lpstr>Формы работы в библиотеке</vt:lpstr>
      <vt:lpstr>Книжки-игрушки</vt:lpstr>
      <vt:lpstr>Современная  детская литература</vt:lpstr>
      <vt:lpstr>Книги из серии «читаем сами»</vt:lpstr>
      <vt:lpstr>Научно - энциклопедическая  литература </vt:lpstr>
      <vt:lpstr>Многообразие авторских имен </vt:lpstr>
      <vt:lpstr> </vt:lpstr>
      <vt:lpstr> Сезонность подбора литературы для чтения </vt:lpstr>
      <vt:lpstr>Познай самого себя</vt:lpstr>
      <vt:lpstr>  Тематические выставки посвященные писателям –художникам  </vt:lpstr>
      <vt:lpstr>Тематические выставки посвященные художникам иллюстраторам.  </vt:lpstr>
      <vt:lpstr>День «Читарика».</vt:lpstr>
      <vt:lpstr>По мотивам сказки  «Снежная королева»</vt:lpstr>
      <vt:lpstr>Проведение досугов Литературная викторина.</vt:lpstr>
      <vt:lpstr>Слайд 19</vt:lpstr>
      <vt:lpstr>Сюжетно-ролевая игра «Библиотека»</vt:lpstr>
      <vt:lpstr>Слайд 21</vt:lpstr>
      <vt:lpstr>Слайд 22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119</cp:revision>
  <dcterms:modified xsi:type="dcterms:W3CDTF">2015-01-19T07:43:03Z</dcterms:modified>
</cp:coreProperties>
</file>