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4" r:id="rId1"/>
  </p:sldMasterIdLst>
  <p:notesMasterIdLst>
    <p:notesMasterId r:id="rId17"/>
  </p:notesMasterIdLst>
  <p:sldIdLst>
    <p:sldId id="282" r:id="rId2"/>
    <p:sldId id="287" r:id="rId3"/>
    <p:sldId id="275" r:id="rId4"/>
    <p:sldId id="273" r:id="rId5"/>
    <p:sldId id="276" r:id="rId6"/>
    <p:sldId id="277" r:id="rId7"/>
    <p:sldId id="283" r:id="rId8"/>
    <p:sldId id="278" r:id="rId9"/>
    <p:sldId id="280" r:id="rId10"/>
    <p:sldId id="286" r:id="rId11"/>
    <p:sldId id="288" r:id="rId12"/>
    <p:sldId id="279" r:id="rId13"/>
    <p:sldId id="289" r:id="rId14"/>
    <p:sldId id="281" r:id="rId15"/>
    <p:sldId id="28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0000"/>
    <a:srgbClr val="000000"/>
    <a:srgbClr val="CCECFF"/>
    <a:srgbClr val="EBFC4E"/>
    <a:srgbClr val="FFFF99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20" autoAdjust="0"/>
  </p:normalViewPr>
  <p:slideViewPr>
    <p:cSldViewPr>
      <p:cViewPr varScale="1">
        <p:scale>
          <a:sx n="71" d="100"/>
          <a:sy n="71" d="100"/>
        </p:scale>
        <p:origin x="-1686" y="-10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A55B82-ABA6-4181-B8D5-DA67C4B97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063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A55B82-ABA6-4181-B8D5-DA67C4B97D3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805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/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/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/>
              <a:pPr eaLnBrk="1" hangingPunct="1">
                <a:spcBef>
                  <a:spcPct val="0"/>
                </a:spcBef>
              </a:pPr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/>
              <a:pPr eaLnBrk="1" hangingPunct="1">
                <a:spcBef>
                  <a:spcPct val="0"/>
                </a:spcBef>
              </a:pPr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F67B9EC-AC7B-4C08-9688-FB9C284E2E12}" type="slidenum">
              <a:rPr lang="ru-RU" altLang="ru-RU" smtClean="0"/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7D29D5-AEEF-43BD-ACDB-24D0C987E3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F97BD-4198-40CF-A731-D57C0BD262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5605C-40B3-47D4-B8DB-0BA86ABFC5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4DA3F6F-582D-4D3E-B2F3-D906AD56A9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6B3CC-7860-4793-9673-4E21F6A85B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BD5E82-9E5E-4EAD-B22E-8402FE64F5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3351F-1B02-4F34-AFDD-E6DE314304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82D49-6BD8-4338-97D6-1F5CB863D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EA3DA-FC57-44AC-BC85-6833A41747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B67766B-F824-469B-9469-DA6B827146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F5E7AD-B679-4E37-9866-A3013EDA48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FA6D09-A22E-43C5-BDE1-E629B2FC33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transition>
    <p:pull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90800" y="4800600"/>
            <a:ext cx="6324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МОУ «Гимназия №34»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Анисимова И.В.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533400"/>
            <a:ext cx="80590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МАТЕМАТИКА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 КЛАСС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(Система </a:t>
            </a:r>
            <a:r>
              <a:rPr lang="ru-RU" sz="5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Л.В.Занкова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)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506063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WordArt 17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7086600" cy="27273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3600" b="1" i="1" kern="10" dirty="0">
              <a:ln w="1270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457200" y="1981200"/>
            <a:ext cx="8686800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Arial" charset="0"/>
              </a:rPr>
              <a:t>       </a:t>
            </a:r>
            <a:r>
              <a:rPr lang="ru-RU" altLang="ru-RU" sz="4400" b="1" i="1" u="sng" dirty="0" smtClean="0">
                <a:solidFill>
                  <a:srgbClr val="002060"/>
                </a:solidFill>
                <a:latin typeface="Arial" charset="0"/>
              </a:rPr>
              <a:t>Перевод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i="1" u="sng" dirty="0" smtClean="0">
                <a:solidFill>
                  <a:srgbClr val="002060"/>
                </a:solidFill>
                <a:latin typeface="Arial" charset="0"/>
              </a:rPr>
              <a:t>одних единиц объёма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 b="1" i="1" u="sng" dirty="0" smtClean="0">
                <a:solidFill>
                  <a:srgbClr val="002060"/>
                </a:solidFill>
                <a:latin typeface="Arial" charset="0"/>
              </a:rPr>
              <a:t>в  другие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3600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0000"/>
                </a:solidFill>
                <a:latin typeface="Arial" charset="0"/>
              </a:rPr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0647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4800" y="381000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1</a:t>
            </a:r>
            <a:r>
              <a:rPr lang="ru-RU" sz="3600" dirty="0">
                <a:solidFill>
                  <a:srgbClr val="002060"/>
                </a:solidFill>
                <a:latin typeface="Times New Roman"/>
                <a:cs typeface="Times New Roman"/>
              </a:rPr>
              <a:t>) Вспомнить таблицу соотношения единиц объёма.</a:t>
            </a:r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3600" dirty="0">
                <a:solidFill>
                  <a:srgbClr val="002060"/>
                </a:solidFill>
                <a:latin typeface="Times New Roman"/>
                <a:cs typeface="Times New Roman"/>
              </a:rPr>
              <a:t>) Вспомнить: если выражаем в более крупных единицах, то надо разделить, в более мелких – умножить.</a:t>
            </a:r>
            <a:endParaRPr lang="ru-RU" sz="3600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3</a:t>
            </a:r>
            <a:r>
              <a:rPr lang="ru-RU" sz="3600" dirty="0">
                <a:solidFill>
                  <a:srgbClr val="002060"/>
                </a:solidFill>
                <a:latin typeface="Times New Roman"/>
                <a:cs typeface="Times New Roman"/>
              </a:rPr>
              <a:t>) Записать ответ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82117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WordArt 17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7086600" cy="27273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endParaRPr lang="ru-RU" sz="3600" b="1" i="1" kern="10" dirty="0">
              <a:ln w="1270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447800" y="1219199"/>
            <a:ext cx="54102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Arial" charset="0"/>
              </a:rPr>
              <a:t>             </a:t>
            </a:r>
            <a:r>
              <a:rPr lang="ru-RU" altLang="ru-RU" b="1" dirty="0" smtClean="0">
                <a:solidFill>
                  <a:srgbClr val="FF0000"/>
                </a:solidFill>
                <a:latin typeface="Arial" charset="0"/>
              </a:rPr>
              <a:t>ПРОВЕРЯЙ !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smtClean="0">
                <a:solidFill>
                  <a:srgbClr val="002060"/>
                </a:solidFill>
                <a:latin typeface="Arial" charset="0"/>
              </a:rPr>
              <a:t>28 м  </a:t>
            </a: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=  28 000 </a:t>
            </a:r>
            <a:r>
              <a:rPr lang="ru-RU" altLang="ru-RU" sz="3600" b="1" dirty="0" err="1" smtClean="0">
                <a:solidFill>
                  <a:srgbClr val="002060"/>
                </a:solidFill>
                <a:latin typeface="Arial" charset="0"/>
              </a:rPr>
              <a:t>дм</a:t>
            </a:r>
            <a:endParaRPr lang="ru-RU" altLang="ru-RU" sz="3600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618 см  = 618 000 мм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2 700 см = 2 </a:t>
            </a:r>
            <a:r>
              <a:rPr lang="ru-RU" altLang="ru-RU" sz="3600" b="1" dirty="0" err="1" smtClean="0">
                <a:solidFill>
                  <a:srgbClr val="002060"/>
                </a:solidFill>
                <a:latin typeface="Arial" charset="0"/>
              </a:rPr>
              <a:t>дм</a:t>
            </a: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 700 см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8 530 мм = 8 см 530 мм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4 </a:t>
            </a:r>
            <a:r>
              <a:rPr lang="ru-RU" altLang="ru-RU" sz="3600" b="1" dirty="0" err="1" smtClean="0">
                <a:solidFill>
                  <a:srgbClr val="002060"/>
                </a:solidFill>
                <a:latin typeface="Arial" charset="0"/>
              </a:rPr>
              <a:t>дм</a:t>
            </a: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 19 см = 4 019 см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 b="1" dirty="0" smtClean="0">
                <a:solidFill>
                  <a:srgbClr val="002060"/>
                </a:solidFill>
                <a:latin typeface="Arial" charset="0"/>
              </a:rPr>
              <a:t>3 570 дм = 3 м 570 дм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0000"/>
                </a:solidFill>
                <a:latin typeface="Arial" charset="0"/>
              </a:rPr>
              <a:t>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6600" y="2743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2286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1600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3800" y="3886200"/>
            <a:ext cx="31290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2800" y="3352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38400" y="3886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6600" y="4419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4419600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4419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8400" y="3962400"/>
            <a:ext cx="312906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3352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6800" y="3276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0" y="2743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0600" y="2743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9800" y="2209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38800" y="16764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665342"/>
              </p:ext>
            </p:extLst>
          </p:nvPr>
        </p:nvGraphicFramePr>
        <p:xfrm>
          <a:off x="1600199" y="457201"/>
          <a:ext cx="7239000" cy="5070966"/>
        </p:xfrm>
        <a:graphic>
          <a:graphicData uri="http://schemas.openxmlformats.org/drawingml/2006/table">
            <a:tbl>
              <a:tblPr firstRow="1" firstCol="1" bandRow="1"/>
              <a:tblGrid>
                <a:gridCol w="2412748"/>
                <a:gridCol w="2412748"/>
                <a:gridCol w="2413504"/>
              </a:tblGrid>
              <a:tr h="688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+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-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Я был активен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Внимательно слушал ответы одноклассников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7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Понял тему урока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u="none" strike="noStrike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Могу самостоятельно использовать алгоритм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strike="noStrike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51709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304800" y="1219199"/>
            <a:ext cx="9040754" cy="1092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Arial" charset="0"/>
              </a:rPr>
              <a:t>Домашнее </a:t>
            </a:r>
            <a:r>
              <a:rPr lang="ru-RU" altLang="ru-RU" b="1" dirty="0" smtClean="0">
                <a:solidFill>
                  <a:srgbClr val="FF0000"/>
                </a:solidFill>
                <a:latin typeface="Arial" charset="0"/>
              </a:rPr>
              <a:t>задание</a:t>
            </a:r>
            <a:r>
              <a:rPr lang="ru-RU" altLang="ru-RU" b="1" dirty="0" smtClean="0">
                <a:solidFill>
                  <a:srgbClr val="002060"/>
                </a:solidFill>
                <a:latin typeface="Arial" charset="0"/>
              </a:rPr>
              <a:t>: на стр. 34 выбрать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Arial" charset="0"/>
              </a:rPr>
              <a:t>н</a:t>
            </a:r>
            <a:r>
              <a:rPr lang="ru-RU" altLang="ru-RU" b="1" dirty="0" smtClean="0">
                <a:solidFill>
                  <a:srgbClr val="002060"/>
                </a:solidFill>
                <a:latin typeface="Arial" charset="0"/>
              </a:rPr>
              <a:t>омер, который больше всего подходит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Arial" charset="0"/>
              </a:rPr>
              <a:t>к</a:t>
            </a:r>
            <a:r>
              <a:rPr lang="ru-RU" altLang="ru-RU" b="1" dirty="0" smtClean="0">
                <a:solidFill>
                  <a:srgbClr val="002060"/>
                </a:solidFill>
                <a:latin typeface="Arial" charset="0"/>
              </a:rPr>
              <a:t> теме урока. Какой из фигур на форзаце учебника удобнее измерить объём песочницы?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 smtClean="0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0000"/>
                </a:solidFill>
                <a:latin typeface="Arial" charset="0"/>
              </a:rPr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3236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66800" y="2362200"/>
            <a:ext cx="711964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!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236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867400"/>
          </a:xfrm>
        </p:spPr>
        <p:txBody>
          <a:bodyPr>
            <a:normAutofit fontScale="25000" lnSpcReduction="20000"/>
          </a:bodyPr>
          <a:lstStyle/>
          <a:p>
            <a:r>
              <a:rPr lang="ru-RU" sz="3300" b="1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</a:rPr>
              <a:t>Цель</a:t>
            </a:r>
            <a:r>
              <a:rPr lang="ru-RU" sz="8000" b="1" dirty="0">
                <a:solidFill>
                  <a:srgbClr val="0070C0"/>
                </a:solidFill>
                <a:latin typeface="Times New Roman"/>
                <a:ea typeface="Calibri"/>
              </a:rPr>
              <a:t>: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 создать условия для формирования знаний перевода одних единиц объёма в другие</a:t>
            </a:r>
            <a:endParaRPr lang="ru-RU" sz="8000" dirty="0">
              <a:solidFill>
                <a:srgbClr val="0070C0"/>
              </a:solidFill>
            </a:endParaRPr>
          </a:p>
          <a:p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</a:rPr>
              <a:t>Тип урока</a:t>
            </a:r>
            <a:r>
              <a:rPr lang="ru-RU" sz="8000" b="1" dirty="0">
                <a:solidFill>
                  <a:srgbClr val="0070C0"/>
                </a:solidFill>
                <a:latin typeface="Times New Roman"/>
                <a:ea typeface="Calibri"/>
              </a:rPr>
              <a:t>: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урок открытия нового знания</a:t>
            </a:r>
            <a:endParaRPr lang="ru-RU" sz="8000" dirty="0">
              <a:solidFill>
                <a:srgbClr val="0070C0"/>
              </a:solidFill>
            </a:endParaRPr>
          </a:p>
          <a:p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</a:rPr>
              <a:t>Задачи: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вычислять объём предметов и объектов, имеющих форму прямоугольной призмы; представлять величины в разных единицах измерения; решать задачи повышенной трудности</a:t>
            </a:r>
            <a:endParaRPr lang="ru-RU" sz="8000" dirty="0">
              <a:solidFill>
                <a:srgbClr val="0070C0"/>
              </a:solidFill>
            </a:endParaRPr>
          </a:p>
          <a:p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</a:rPr>
              <a:t>Формируемые УУД: </a:t>
            </a:r>
            <a:endParaRPr lang="ru-RU" sz="8000" u="sng" dirty="0">
              <a:solidFill>
                <a:srgbClr val="00206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Регулятивные: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умение</a:t>
            </a:r>
            <a:r>
              <a:rPr lang="ru-RU" sz="80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ставить цель, учебную задачу; осуществлять контроль по образцу.</a:t>
            </a:r>
            <a:endParaRPr lang="ru-RU" sz="8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</a:rPr>
              <a:t>Познавательные</a:t>
            </a:r>
            <a:r>
              <a:rPr lang="ru-RU" sz="8000" b="1" u="sng" dirty="0" smtClean="0">
                <a:solidFill>
                  <a:srgbClr val="002060"/>
                </a:solidFill>
                <a:latin typeface="Times New Roman"/>
                <a:ea typeface="Calibri"/>
              </a:rPr>
              <a:t>:</a:t>
            </a:r>
            <a:r>
              <a:rPr lang="ru-RU" sz="8000" u="sng" dirty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осуществлять  поиск и выделение необходимой информации для выполнения учебных </a:t>
            </a:r>
            <a:r>
              <a:rPr lang="ru-RU" sz="8000" dirty="0" smtClean="0">
                <a:solidFill>
                  <a:srgbClr val="0070C0"/>
                </a:solidFill>
                <a:latin typeface="Times New Roman"/>
                <a:ea typeface="Calibri"/>
              </a:rPr>
              <a:t>заданий; уметь применять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знания перевода одних единиц объёма в другие; </a:t>
            </a:r>
            <a:r>
              <a:rPr lang="ru-RU" sz="8000" dirty="0" smtClean="0">
                <a:solidFill>
                  <a:srgbClr val="0070C0"/>
                </a:solidFill>
                <a:latin typeface="Times New Roman"/>
                <a:ea typeface="Calibri"/>
              </a:rPr>
              <a:t>уметь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</a:rPr>
              <a:t>применять новые знания в решении </a:t>
            </a:r>
            <a:r>
              <a:rPr lang="ru-RU" sz="8000" dirty="0" smtClean="0">
                <a:solidFill>
                  <a:srgbClr val="0070C0"/>
                </a:solidFill>
                <a:latin typeface="Times New Roman"/>
                <a:ea typeface="Calibri"/>
              </a:rPr>
              <a:t>задач.</a:t>
            </a:r>
            <a:endParaRPr lang="ru-RU" sz="8000" dirty="0">
              <a:solidFill>
                <a:srgbClr val="0070C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Коммуникативные</a:t>
            </a:r>
            <a:r>
              <a:rPr lang="ru-RU" sz="80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: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планирование и осуществление учебного сотрудничества с учителем и сверстниками; уметь слушать других, умение задавать учебные вопросы; владение монологической , диалогической и </a:t>
            </a:r>
            <a:r>
              <a:rPr lang="ru-RU" sz="8000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полилогической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формами речи;</a:t>
            </a:r>
            <a:endParaRPr lang="ru-RU" sz="8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b="1" u="sng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Личностные:</a:t>
            </a:r>
            <a:r>
              <a:rPr lang="ru-RU" sz="8000" u="sng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80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оценивание собственной учебной деятельности по   критериям, определенным совместно с </a:t>
            </a:r>
            <a:r>
              <a:rPr lang="ru-RU" sz="80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учителем; повышение учебной мотивации</a:t>
            </a:r>
            <a:endParaRPr lang="ru-RU" sz="8000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113397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5263"/>
            <a:ext cx="2058988" cy="239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8600"/>
            <a:ext cx="29686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2400"/>
            <a:ext cx="1905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20589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63" y="3581400"/>
            <a:ext cx="25082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50" y="3581400"/>
            <a:ext cx="31178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57647" y="2743756"/>
            <a:ext cx="1734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Эвкалипт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25" name="TextBox 7"/>
          <p:cNvSpPr txBox="1">
            <a:spLocks noChangeArrowheads="1"/>
          </p:cNvSpPr>
          <p:nvPr/>
        </p:nvSpPr>
        <p:spPr bwMode="auto">
          <a:xfrm>
            <a:off x="381000" y="2743756"/>
            <a:ext cx="4766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70C0"/>
                </a:solidFill>
              </a:rPr>
              <a:t>1</a:t>
            </a:r>
            <a:r>
              <a:rPr lang="ru-RU" altLang="ru-RU" dirty="0" smtClean="0">
                <a:solidFill>
                  <a:srgbClr val="0070C0"/>
                </a:solidFill>
              </a:rPr>
              <a:t>.</a:t>
            </a:r>
            <a:endParaRPr lang="ru-RU" altLang="ru-RU" dirty="0">
              <a:solidFill>
                <a:srgbClr val="0070C0"/>
              </a:solidFill>
            </a:endParaRPr>
          </a:p>
        </p:txBody>
      </p:sp>
      <p:sp>
        <p:nvSpPr>
          <p:cNvPr id="5126" name="TextBox 8"/>
          <p:cNvSpPr txBox="1">
            <a:spLocks noChangeArrowheads="1"/>
          </p:cNvSpPr>
          <p:nvPr/>
        </p:nvSpPr>
        <p:spPr bwMode="auto">
          <a:xfrm>
            <a:off x="2819400" y="2743200"/>
            <a:ext cx="1104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 smtClean="0">
                <a:solidFill>
                  <a:srgbClr val="0070C0"/>
                </a:solidFill>
              </a:rPr>
              <a:t>  2</a:t>
            </a:r>
            <a:r>
              <a:rPr lang="ru-RU" altLang="ru-RU" dirty="0">
                <a:solidFill>
                  <a:srgbClr val="0070C0"/>
                </a:solidFill>
              </a:rPr>
              <a:t>.(Имя</a:t>
            </a:r>
            <a:r>
              <a:rPr lang="ru-RU" altLang="ru-RU" dirty="0" smtClean="0">
                <a:solidFill>
                  <a:srgbClr val="0070C0"/>
                </a:solidFill>
              </a:rPr>
              <a:t>)</a:t>
            </a:r>
            <a:endParaRPr lang="ru-RU" altLang="ru-RU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4300" y="2743200"/>
            <a:ext cx="952500" cy="369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Витус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5562601" y="2743200"/>
            <a:ext cx="457199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 smtClean="0">
                <a:solidFill>
                  <a:srgbClr val="0070C0"/>
                </a:solidFill>
              </a:rPr>
              <a:t>3.</a:t>
            </a:r>
            <a:endParaRPr lang="ru-RU" altLang="ru-RU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743756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Расы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29" name="TextBox 11"/>
          <p:cNvSpPr txBox="1">
            <a:spLocks noChangeArrowheads="1"/>
          </p:cNvSpPr>
          <p:nvPr/>
        </p:nvSpPr>
        <p:spPr bwMode="auto">
          <a:xfrm>
            <a:off x="381000" y="3200400"/>
            <a:ext cx="1258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70C0"/>
                </a:solidFill>
              </a:rPr>
              <a:t>4.(Собор</a:t>
            </a:r>
            <a:r>
              <a:rPr lang="ru-RU" altLang="ru-RU" dirty="0" smtClean="0">
                <a:solidFill>
                  <a:srgbClr val="0070C0"/>
                </a:solidFill>
              </a:rPr>
              <a:t>)</a:t>
            </a:r>
            <a:endParaRPr lang="ru-RU" alt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3200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Исаакиевский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30" name="TextBox 13"/>
          <p:cNvSpPr txBox="1">
            <a:spLocks noChangeArrowheads="1"/>
          </p:cNvSpPr>
          <p:nvPr/>
        </p:nvSpPr>
        <p:spPr bwMode="auto">
          <a:xfrm>
            <a:off x="3429000" y="3200400"/>
            <a:ext cx="515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 smtClean="0">
                <a:solidFill>
                  <a:srgbClr val="0070C0"/>
                </a:solidFill>
              </a:rPr>
              <a:t>  5.</a:t>
            </a:r>
            <a:endParaRPr lang="ru-RU" altLang="ru-RU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3200400"/>
            <a:ext cx="1828800" cy="369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Кенгуру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133" name="TextBox 16"/>
          <p:cNvSpPr txBox="1">
            <a:spLocks noChangeArrowheads="1"/>
          </p:cNvSpPr>
          <p:nvPr/>
        </p:nvSpPr>
        <p:spPr bwMode="auto">
          <a:xfrm>
            <a:off x="5638800" y="3200400"/>
            <a:ext cx="1558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0070C0"/>
                </a:solidFill>
              </a:rPr>
              <a:t>6. (Материк)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62800" y="3200400"/>
            <a:ext cx="1558925" cy="369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Австралия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9" grpId="0"/>
      <p:bldP spid="4" grpId="0"/>
      <p:bldP spid="1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609600" y="457200"/>
            <a:ext cx="6781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9600" b="1" dirty="0">
                <a:solidFill>
                  <a:srgbClr val="FF0000"/>
                </a:solidFill>
              </a:rPr>
              <a:t>    Эврика!</a:t>
            </a:r>
          </a:p>
        </p:txBody>
      </p:sp>
      <p:pic>
        <p:nvPicPr>
          <p:cNvPr id="6147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209800"/>
            <a:ext cx="28575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0487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-228600" y="381000"/>
            <a:ext cx="71628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9600" b="1" dirty="0">
                <a:solidFill>
                  <a:srgbClr val="FF0000"/>
                </a:solidFill>
              </a:rPr>
              <a:t>    </a:t>
            </a:r>
            <a:r>
              <a:rPr lang="ru-RU" altLang="ru-RU" sz="9600" b="1" dirty="0" smtClean="0">
                <a:solidFill>
                  <a:srgbClr val="002060"/>
                </a:solidFill>
              </a:rPr>
              <a:t>Искать!</a:t>
            </a:r>
            <a:endParaRPr lang="ru-RU" altLang="ru-RU" sz="9600" b="1" dirty="0">
              <a:solidFill>
                <a:srgbClr val="002060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228600" y="2286000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9600" b="1" dirty="0">
                <a:solidFill>
                  <a:srgbClr val="FF0000"/>
                </a:solidFill>
              </a:rPr>
              <a:t>    </a:t>
            </a:r>
            <a:r>
              <a:rPr lang="ru-RU" altLang="ru-RU" sz="9600" b="1" dirty="0" smtClean="0">
                <a:solidFill>
                  <a:schemeClr val="accent6">
                    <a:lumMod val="50000"/>
                  </a:schemeClr>
                </a:solidFill>
              </a:rPr>
              <a:t>Находить!</a:t>
            </a:r>
            <a:endParaRPr lang="ru-RU" altLang="ru-RU" sz="9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914400" y="4343400"/>
            <a:ext cx="8229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9600" b="1" dirty="0">
                <a:solidFill>
                  <a:srgbClr val="FF0000"/>
                </a:solidFill>
              </a:rPr>
              <a:t>    </a:t>
            </a:r>
            <a:r>
              <a:rPr lang="ru-RU" altLang="ru-RU" sz="9600" b="1" dirty="0" smtClean="0">
                <a:solidFill>
                  <a:srgbClr val="002060"/>
                </a:solidFill>
              </a:rPr>
              <a:t>Узнавать!</a:t>
            </a:r>
            <a:endParaRPr lang="ru-RU" altLang="ru-RU" sz="9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66800" y="457200"/>
            <a:ext cx="91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168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          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270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360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400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820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457200"/>
            <a:ext cx="60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О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Б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Ъ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Ё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>
                <a:solidFill>
                  <a:srgbClr val="FFC000"/>
                </a:solidFill>
              </a:rPr>
              <a:t>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457200"/>
            <a:ext cx="99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5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82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100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1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457200"/>
            <a:ext cx="53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Д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Л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И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Н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>
                <a:solidFill>
                  <a:srgbClr val="FFC000"/>
                </a:solidFill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8200" y="457200"/>
            <a:ext cx="838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2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9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36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9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10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0" y="457200"/>
            <a:ext cx="609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Ш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И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Р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И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Н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>
                <a:solidFill>
                  <a:srgbClr val="FFC000"/>
                </a:solidFill>
              </a:rPr>
              <a:t>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57200"/>
            <a:ext cx="88174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10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4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6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28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1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810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7200" y="457200"/>
            <a:ext cx="68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В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Ы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С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О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 smtClean="0">
                <a:solidFill>
                  <a:srgbClr val="FFC000"/>
                </a:solidFill>
              </a:rPr>
              <a:t>Т</a:t>
            </a:r>
          </a:p>
          <a:p>
            <a:endParaRPr lang="ru-RU" sz="3200" dirty="0" smtClean="0">
              <a:solidFill>
                <a:srgbClr val="FFC000"/>
              </a:solidFill>
            </a:endParaRPr>
          </a:p>
          <a:p>
            <a:r>
              <a:rPr lang="ru-RU" sz="3200" dirty="0">
                <a:solidFill>
                  <a:srgbClr val="FFC000"/>
                </a:solidFill>
              </a:rPr>
              <a:t>А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0200" y="2590800"/>
            <a:ext cx="61067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V = a  b  c</a:t>
            </a:r>
            <a:endParaRPr lang="ru-RU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6800" y="2438400"/>
            <a:ext cx="47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.</a:t>
            </a:r>
            <a:endParaRPr lang="ru-RU" sz="8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400" y="2514601"/>
            <a:ext cx="60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</a:rPr>
              <a:t>.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83584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1143000"/>
            <a:ext cx="914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168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          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270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360</a:t>
            </a:r>
          </a:p>
          <a:p>
            <a:endParaRPr lang="ru-RU" sz="3200" dirty="0" smtClean="0"/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1066800"/>
            <a:ext cx="99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5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>
                <a:solidFill>
                  <a:srgbClr val="002060"/>
                </a:solidFill>
              </a:rPr>
              <a:t>1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8200" y="1143000"/>
            <a:ext cx="838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2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9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36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1143000"/>
            <a:ext cx="88174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10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6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28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524000" y="1524000"/>
            <a:ext cx="13716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352800" y="1676400"/>
            <a:ext cx="1219200" cy="1676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181600" y="1600200"/>
            <a:ext cx="1295400" cy="2590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600200" y="1524000"/>
            <a:ext cx="12192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352800" y="1524000"/>
            <a:ext cx="1295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105400" y="2514600"/>
            <a:ext cx="13716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676400" y="3429000"/>
            <a:ext cx="12954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3429000" y="3429000"/>
            <a:ext cx="1219200" cy="1828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334000" y="1676400"/>
            <a:ext cx="1219200" cy="1752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0487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2600" y="2590800"/>
            <a:ext cx="3810000" cy="990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71800" y="3810000"/>
            <a:ext cx="3733800" cy="1066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5105400"/>
            <a:ext cx="3733800" cy="1066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00845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1554</TotalTime>
  <Words>428</Words>
  <Application>Microsoft Office PowerPoint</Application>
  <PresentationFormat>Экран (4:3)</PresentationFormat>
  <Paragraphs>225</Paragraphs>
  <Slides>15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Ирина Васильевна</cp:lastModifiedBy>
  <cp:revision>104</cp:revision>
  <cp:lastPrinted>1601-01-01T00:00:00Z</cp:lastPrinted>
  <dcterms:created xsi:type="dcterms:W3CDTF">2010-10-31T05:56:39Z</dcterms:created>
  <dcterms:modified xsi:type="dcterms:W3CDTF">2018-01-29T19:33:54Z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