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</a:rPr>
              <a:t>Технология </a:t>
            </a:r>
            <a:br>
              <a:rPr lang="ru-RU" sz="9600" b="1" dirty="0" smtClean="0">
                <a:solidFill>
                  <a:srgbClr val="0070C0"/>
                </a:solidFill>
              </a:rPr>
            </a:br>
            <a:r>
              <a:rPr lang="ru-RU" sz="9600" b="1" dirty="0" smtClean="0">
                <a:solidFill>
                  <a:srgbClr val="0070C0"/>
                </a:solidFill>
              </a:rPr>
              <a:t>написания </a:t>
            </a:r>
            <a:br>
              <a:rPr lang="ru-RU" sz="9600" b="1" dirty="0" smtClean="0">
                <a:solidFill>
                  <a:srgbClr val="0070C0"/>
                </a:solidFill>
              </a:rPr>
            </a:br>
            <a:r>
              <a:rPr lang="ru-RU" sz="9600" b="1" dirty="0" smtClean="0">
                <a:solidFill>
                  <a:srgbClr val="0070C0"/>
                </a:solidFill>
              </a:rPr>
              <a:t>эссе</a:t>
            </a:r>
            <a:endParaRPr lang="ru-RU" sz="9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32" cy="691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32"/>
              </a:tblGrid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Шаг 4 </a:t>
                      </a:r>
                    </a:p>
                    <a:p>
                      <a:pPr lvl="0"/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Пишем второй абзац, третий абзац</a:t>
                      </a:r>
                    </a:p>
                    <a:p>
                      <a:pPr lvl="0"/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Подтверждаем  проблему, выдвигаем </a:t>
                      </a:r>
                      <a:r>
                        <a:rPr lang="ru-RU" sz="3200" b="1" u="sng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тезисы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приводим </a:t>
                      </a:r>
                      <a:r>
                        <a:rPr lang="ru-RU" sz="3200" b="1" u="sng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аргументы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</a:t>
                      </a:r>
                      <a:r>
                        <a:rPr lang="ru-RU" sz="3200" b="1" u="sng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примеры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</a:p>
                    <a:p>
                      <a:pPr lvl="0"/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Искать их нужно в истории, литературе, общественной жизни, в собственном жизненном опыте</a:t>
                      </a:r>
                    </a:p>
                    <a:p>
                      <a:pPr lvl="0"/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Используем понятия</a:t>
                      </a:r>
                    </a:p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КЛИШЕ</a:t>
                      </a:r>
                    </a:p>
                    <a:p>
                      <a:endParaRPr lang="ru-RU" sz="32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Во-первых, ... </a:t>
                      </a:r>
                    </a:p>
                    <a:p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Во-вторых, ... </a:t>
                      </a:r>
                    </a:p>
                    <a:p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В-третьих, ...</a:t>
                      </a:r>
                    </a:p>
                    <a:p>
                      <a:endParaRPr lang="ru-RU" sz="32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Рассмотрим несколько подходов... Например,...</a:t>
                      </a:r>
                    </a:p>
                    <a:p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С одной стороны,... </a:t>
                      </a:r>
                    </a:p>
                    <a:p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</a:t>
                      </a:r>
                      <a:r>
                        <a:rPr lang="ru-RU" sz="32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другой стороны, ... </a:t>
                      </a:r>
                    </a:p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18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44"/>
                <a:gridCol w="5429256"/>
              </a:tblGrid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Шаг 5 </a:t>
                      </a:r>
                    </a:p>
                    <a:p>
                      <a:pPr lvl="0"/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Переходим к выводу, итогу, заключению.</a:t>
                      </a:r>
                    </a:p>
                    <a:p>
                      <a:pPr lvl="0"/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забудьте вернуться к проблеме.</a:t>
                      </a:r>
                    </a:p>
                    <a:p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КЛИШЕ</a:t>
                      </a:r>
                    </a:p>
                    <a:p>
                      <a:r>
                        <a:rPr lang="ru-RU" sz="4000" b="1" i="1" u="sng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Заключение</a:t>
                      </a:r>
                      <a:endParaRPr lang="ru-RU" sz="40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-Таким образом,...</a:t>
                      </a:r>
                    </a:p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-Подведем общий итог рассуждению... </a:t>
                      </a:r>
                    </a:p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-Именно поэтому я не могу согласиться с автором высказывания... </a:t>
                      </a:r>
                    </a:p>
                    <a:p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6858000">
                <a:tc>
                  <a:txBody>
                    <a:bodyPr/>
                    <a:lstStyle/>
                    <a:p>
                      <a:pPr lvl="0"/>
                      <a:r>
                        <a:rPr lang="ru-RU" sz="5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Шаг 6 </a:t>
                      </a:r>
                    </a:p>
                    <a:p>
                      <a:pPr lvl="0"/>
                      <a:r>
                        <a:rPr lang="ru-RU" sz="5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Проверяем работу.</a:t>
                      </a:r>
                    </a:p>
                    <a:p>
                      <a:pPr lvl="0"/>
                      <a:r>
                        <a:rPr lang="ru-RU" sz="5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Посмотрите логические переходы между абзацами и частями.</a:t>
                      </a:r>
                    </a:p>
                    <a:p>
                      <a:pPr lvl="0"/>
                      <a:r>
                        <a:rPr lang="ru-RU" sz="5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Если необходимо, перестройте эссе.</a:t>
                      </a:r>
                    </a:p>
                    <a:p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8869"/>
                <a:gridCol w="5445131"/>
              </a:tblGrid>
              <a:tr h="16317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1.Что 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такое эссе.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Эссе по обществознанию – это сочинение-рассуждение на заданную тему.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878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2.Особенности объема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Как правило, это небольшая работа.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188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3.Индивидуальность работы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</a:rPr>
                        <a:t>Субъективные, личные впечатления и соображения на заданную тему.</a:t>
                      </a:r>
                      <a:endParaRPr lang="ru-RU" sz="2800" dirty="0"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0878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4. Особенности стиля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Образность, афористичность, свободный разговорный стиль.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317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5. Особенности композиции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Композиция свободная, на усмотрение автора, но она есть.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0733"/>
                <a:gridCol w="6953267"/>
              </a:tblGrid>
              <a:tr h="685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Структура 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эссе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latin typeface="Times New Roman"/>
                          <a:ea typeface="Calibri"/>
                          <a:cs typeface="Times New Roman"/>
                        </a:rPr>
                        <a:t>Вступление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раскрыть смысл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 высказывания своими словами 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свое отношение к 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нему, сформулировать проблему)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latin typeface="Times New Roman"/>
                          <a:ea typeface="Calibri"/>
                          <a:cs typeface="Times New Roman"/>
                        </a:rPr>
                        <a:t>Основная </a:t>
                      </a:r>
                      <a:r>
                        <a:rPr lang="ru-RU" sz="3200" b="1" u="sng" dirty="0" smtClean="0">
                          <a:latin typeface="Times New Roman"/>
                          <a:ea typeface="Calibri"/>
                          <a:cs typeface="Times New Roman"/>
                        </a:rPr>
                        <a:t>часть 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свои мысли по поводу 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высказывания (</a:t>
                      </a: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тезисы)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аргументы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 в их доказательства,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примеры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 из своего жизненного опыта,  СМИ, истории, литературы, и др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. при 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этом использовать обществоведческие 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понятия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.)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latin typeface="Times New Roman"/>
                          <a:ea typeface="Calibri"/>
                          <a:cs typeface="Times New Roman"/>
                        </a:rPr>
                        <a:t>Заключение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 (вывод, обобщение).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6362"/>
                <a:gridCol w="6397638"/>
              </a:tblGrid>
              <a:tr h="6858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Calibri"/>
                          <a:cs typeface="Times New Roman"/>
                        </a:rPr>
                        <a:t>7.Тезисы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3600" dirty="0">
                          <a:latin typeface="Times New Roman"/>
                          <a:ea typeface="Calibri"/>
                          <a:cs typeface="Times New Roman"/>
                        </a:rPr>
                        <a:t>аргументы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b="1" u="sng" dirty="0">
                          <a:latin typeface="Times New Roman"/>
                          <a:ea typeface="Calibri"/>
                          <a:cs typeface="Times New Roman"/>
                        </a:rPr>
                        <a:t>Тезис</a:t>
                      </a:r>
                      <a:r>
                        <a:rPr lang="ru-RU" sz="4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– кратко </a:t>
                      </a:r>
                      <a:r>
                        <a:rPr lang="ru-RU" sz="4000" dirty="0" smtClean="0">
                          <a:latin typeface="Times New Roman"/>
                          <a:ea typeface="Calibri"/>
                          <a:cs typeface="Times New Roman"/>
                        </a:rPr>
                        <a:t>сформулированная основная мысль, положение, </a:t>
                      </a: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точное суждение, </a:t>
                      </a:r>
                      <a:r>
                        <a:rPr lang="ru-RU" sz="4000" dirty="0" smtClean="0">
                          <a:latin typeface="Times New Roman"/>
                          <a:ea typeface="Calibri"/>
                          <a:cs typeface="Times New Roman"/>
                        </a:rPr>
                        <a:t>которое обосновывается</a:t>
                      </a:r>
                      <a:r>
                        <a:rPr lang="ru-RU" sz="40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4000" b="1" u="sng" dirty="0">
                          <a:latin typeface="Times New Roman"/>
                          <a:ea typeface="Calibri"/>
                          <a:cs typeface="Times New Roman"/>
                        </a:rPr>
                        <a:t>аргументом</a:t>
                      </a:r>
                      <a:r>
                        <a:rPr lang="ru-RU" sz="4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(подтверждение, </a:t>
                      </a:r>
                      <a:r>
                        <a:rPr lang="ru-RU" sz="4000" dirty="0" smtClean="0">
                          <a:latin typeface="Times New Roman"/>
                          <a:ea typeface="Calibri"/>
                          <a:cs typeface="Times New Roman"/>
                        </a:rPr>
                        <a:t>доказательство)</a:t>
                      </a:r>
                      <a:endParaRPr lang="ru-RU" sz="4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«Налоги - это та цена,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которую мы платим,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чтобы жить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0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60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цивилизованном обществе».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(О.У. Холмс)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62120917"/>
              </p:ext>
            </p:extLst>
          </p:nvPr>
        </p:nvGraphicFramePr>
        <p:xfrm>
          <a:off x="-285784" y="-214338"/>
          <a:ext cx="9429784" cy="7246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29784"/>
              </a:tblGrid>
              <a:tr h="7246646">
                <a:tc>
                  <a:txBody>
                    <a:bodyPr/>
                    <a:lstStyle/>
                    <a:p>
                      <a:pPr lvl="0" algn="ctr"/>
                      <a:r>
                        <a:rPr lang="ru-RU" sz="4800" b="1" u="sng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Шаг 1 </a:t>
                      </a:r>
                    </a:p>
                    <a:p>
                      <a:pPr lvl="0" algn="ctr"/>
                      <a:r>
                        <a:rPr lang="ru-RU" sz="4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Выбрать тему, исходя из своих возможностей (она интересна вам, вам есть, что сказать, вы знаете термины, можете привести примеры, имеете личный опыт,  вы понимаете смысл этого высказывания)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6858000">
                <a:tc>
                  <a:txBody>
                    <a:bodyPr/>
                    <a:lstStyle/>
                    <a:p>
                      <a:pPr lvl="0"/>
                      <a:r>
                        <a:rPr lang="ru-RU" sz="4800" b="1" u="sng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Шаг 2</a:t>
                      </a:r>
                      <a:r>
                        <a:rPr lang="ru-RU" sz="4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lvl="0"/>
                      <a:r>
                        <a:rPr lang="ru-RU" sz="4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Найти проблему в выбранной теме</a:t>
                      </a:r>
                    </a:p>
                    <a:p>
                      <a:pPr lvl="0"/>
                      <a:r>
                        <a:rPr lang="ru-RU" sz="4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Выберите понятия</a:t>
                      </a:r>
                    </a:p>
                    <a:p>
                      <a:pPr lvl="0"/>
                      <a:r>
                        <a:rPr lang="ru-RU" sz="4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Попытайтесь увидеть логическую цепочку, которая может их связать. </a:t>
                      </a:r>
                    </a:p>
                    <a:p>
                      <a:endParaRPr lang="ru-RU" sz="4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14313"/>
          <a:ext cx="9144000" cy="6500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6996"/>
                <a:gridCol w="5207004"/>
              </a:tblGrid>
              <a:tr h="6500835">
                <a:tc>
                  <a:txBody>
                    <a:bodyPr/>
                    <a:lstStyle/>
                    <a:p>
                      <a:pPr lvl="0"/>
                      <a:r>
                        <a:rPr lang="ru-RU" sz="2800" b="1" u="sng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Шаг 3 </a:t>
                      </a:r>
                    </a:p>
                    <a:p>
                      <a:pPr lvl="0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Пишем первый абзац</a:t>
                      </a:r>
                    </a:p>
                    <a:p>
                      <a:pPr lvl="0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нем раскрываем смысл высказывания своими словами, описываем поставленную проблему. </a:t>
                      </a:r>
                    </a:p>
                    <a:p>
                      <a:pPr lvl="0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Выражаем свое отношение к ней (согласие, несогласие, частичное согласие).</a:t>
                      </a:r>
                    </a:p>
                    <a:p>
                      <a:pPr lvl="0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Можно дать определение ключевого понятия.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КЛИШЕ</a:t>
                      </a:r>
                    </a:p>
                    <a:p>
                      <a:r>
                        <a:rPr lang="ru-RU" sz="2800" b="1" i="1" u="sng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Вступление: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-Мое внимание привлекло высказывание …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-Для меня эта фраза является ключом к пониманию...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-Выбор данной темы продиктован следующими соображениями... 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-Никогда не думал, что меня заденет за живое идея о том, что... </a:t>
                      </a:r>
                    </a:p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-Поразительный простор для мысли  открывает это высказывание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685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КЛИШЕ</a:t>
                      </a:r>
                    </a:p>
                    <a:p>
                      <a:r>
                        <a:rPr lang="ru-RU" sz="4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-Я полностью согласен с мнением автора …</a:t>
                      </a:r>
                    </a:p>
                    <a:p>
                      <a:endParaRPr lang="ru-RU" sz="48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4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-Я не разделяю мнение </a:t>
                      </a:r>
                    </a:p>
                    <a:p>
                      <a:r>
                        <a:rPr lang="ru-RU" sz="4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автора …</a:t>
                      </a:r>
                    </a:p>
                    <a:p>
                      <a:endParaRPr lang="ru-RU" sz="48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4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-Я частично согласен </a:t>
                      </a:r>
                    </a:p>
                    <a:p>
                      <a:r>
                        <a:rPr lang="ru-RU" sz="4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автором …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462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Технология  написания  эссе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 написания  эссе</dc:title>
  <cp:lastModifiedBy>Алексей</cp:lastModifiedBy>
  <cp:revision>34</cp:revision>
  <dcterms:modified xsi:type="dcterms:W3CDTF">2016-02-29T16:17:05Z</dcterms:modified>
</cp:coreProperties>
</file>