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025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 panose="05020102010507070707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21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 panose="05020102010507070707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4110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 panose="05000000000000000000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185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 panose="05040102010807070707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59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665" indent="-182880" algn="l" rtl="0" eaLnBrk="1" latinLnBrk="0" hangingPunct="1">
        <a:spcBef>
          <a:spcPct val="20000"/>
        </a:spcBef>
        <a:buClr>
          <a:schemeClr val="tx1"/>
        </a:buClr>
        <a:buFont typeface="Wingdings 3" panose="05040102010807070707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255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550" indent="-182880" algn="l" rtl="0" eaLnBrk="1" latinLnBrk="0" hangingPunct="1">
        <a:spcBef>
          <a:spcPct val="20000"/>
        </a:spcBef>
        <a:buClr>
          <a:schemeClr val="tx1"/>
        </a:buClr>
        <a:buFont typeface="Wingdings 2" panose="05020102010507070707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hyperlink" Target="https://ru.wikipedia.org/wiki/%D0%A2%D0%B0%D0%B9%D0%B1%D1%8D%D0%B9" TargetMode="External"/><Relationship Id="rId8" Type="http://schemas.openxmlformats.org/officeDocument/2006/relationships/hyperlink" Target="https://ru.wikipedia.org/wiki/%D0%97%D0%B8%D0%BC%D0%BD%D0%B8%D0%B9_%D0%B5%D0%B2%D1%80%D0%BE%D0%BF%D0%B5%D0%B9%D1%81%D0%BA%D0%B8%D0%B9_%D1%8E%D0%BD%D0%BE%D1%88%D0%B5%D1%81%D0%BA%D0%B8%D0%B9_%D0%9E%D0%BB%D0%B8%D0%BC%D0%BF%D0%B8%D0%B9%D1%81%D0%BA%D0%B8%D0%B9_%D1%84%D0%B5%D1%81%D1%82%D0%B8%D0%B2%D0%B0%D0%BB%D1%8C_2017" TargetMode="External"/><Relationship Id="rId7" Type="http://schemas.openxmlformats.org/officeDocument/2006/relationships/hyperlink" Target="https://ru.wikipedia.org/wiki/%D0%A2%D1%83%D1%80%D1%86%D0%B8%D1%8F" TargetMode="External"/><Relationship Id="rId6" Type="http://schemas.openxmlformats.org/officeDocument/2006/relationships/hyperlink" Target="https://ru.wikipedia.org/wiki/%D0%A7%D0%B5%D0%BC%D0%BF%D0%B8%D0%BE%D0%BD%D0%B0%D1%82_%D0%A0%D0%BE%D1%81%D1%81%D0%B8%D0%B8_%D0%BF%D0%BE_%D1%84%D0%B8%D0%B3%D1%83%D1%80%D0%BD%D0%BE%D0%BC%D1%83_%D0%BA%D0%B0%D1%82%D0%B0%D0%BD%D0%B8%D1%8E_2017" TargetMode="External"/><Relationship Id="rId5" Type="http://schemas.openxmlformats.org/officeDocument/2006/relationships/hyperlink" Target="https://ru.wikipedia.org/wiki/%D0%A4%D0%B8%D0%BD%D0%B0%D0%BB_%D0%93%D1%80%D0%B0%D0%BD-%D0%BF%D1%80%D0%B8_%D0%BF%D0%BE_%D1%84%D0%B8%D0%B3%D1%83%D1%80%D0%BD%D0%BE%D0%BC%D1%83_%D0%BA%D0%B0%D1%82%D0%B0%D0%BD%D0%B8%D1%8E_2016/2017" TargetMode="External"/><Relationship Id="rId4" Type="http://schemas.openxmlformats.org/officeDocument/2006/relationships/hyperlink" Target="https://ru.wikipedia.org/wiki/%D0%9C%D0%B0%D1%80%D1%81%D0%B5%D0%BB%D1%8C" TargetMode="External"/><Relationship Id="rId3" Type="http://schemas.openxmlformats.org/officeDocument/2006/relationships/hyperlink" Target="https://ru.wikipedia.org/wiki/%D0%97%D0%B0%D0%B3%D0%B8%D1%82%D0%BE%D0%B2%D0%B0,_%D0%90%D0%BB%D0%B8%D0%BD%D0%B0_%D0%98%D0%BB%D1%8C%D0%BD%D0%B0%D0%B7%D0%BE%D0%B2%D0%BD%D0%B0" TargetMode="External"/><Relationship Id="rId2" Type="http://schemas.openxmlformats.org/officeDocument/2006/relationships/hyperlink" Target="https://ru.wikipedia.org/wiki/2016_%D0%B3%D0%BE%D0%B4" TargetMode="External"/><Relationship Id="rId11" Type="http://schemas.openxmlformats.org/officeDocument/2006/relationships/slideLayout" Target="../slideLayouts/slideLayout2.xml"/><Relationship Id="rId10" Type="http://schemas.openxmlformats.org/officeDocument/2006/relationships/hyperlink" Target="https://ru.wikipedia.org/wiki/%D0%A7%D0%B5%D0%BC%D0%BF%D0%B8%D0%BE%D0%BD%D0%B0%D1%82_%D0%BC%D0%B8%D1%80%D0%B0_%D0%BF%D0%BE_%D1%84%D0%B8%D0%B3%D1%83%D1%80%D0%BD%D0%BE%D0%BC%D1%83_%D0%BA%D0%B0%D1%82%D0%B0%D0%BD%D0%B8%D1%8E_%D1%81%D1%80%D0%B5%D0%B4%D0%B8_%D1%8E%D0%BD%D0%B8%D0%BE%D1%80%D0%BE%D0%B2_2017" TargetMode="Externa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8229600" cy="1828800"/>
          </a:xfrm>
        </p:spPr>
        <p:txBody>
          <a:bodyPr/>
          <a:lstStyle/>
          <a:p>
            <a:r>
              <a:rPr lang="ru-RU" dirty="0" smtClean="0"/>
              <a:t>Фигурное Катание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Алина </a:t>
            </a:r>
            <a:r>
              <a:rPr lang="ru-RU" dirty="0" err="1" smtClean="0"/>
              <a:t>Ильназовна</a:t>
            </a:r>
            <a:r>
              <a:rPr lang="ru-RU" dirty="0" smtClean="0"/>
              <a:t> </a:t>
            </a:r>
            <a:r>
              <a:rPr lang="ru-RU" dirty="0" err="1" smtClean="0"/>
              <a:t>Загитова</a:t>
            </a:r>
            <a:endParaRPr lang="ru-RU" dirty="0" smtClean="0"/>
          </a:p>
          <a:p>
            <a:r>
              <a:rPr lang="ru-RU" dirty="0" smtClean="0"/>
              <a:t>Евгения </a:t>
            </a:r>
            <a:r>
              <a:rPr lang="ru-RU" dirty="0" err="1" smtClean="0"/>
              <a:t>Армановна</a:t>
            </a:r>
            <a:r>
              <a:rPr lang="ru-RU" dirty="0" smtClean="0"/>
              <a:t> Медведева</a:t>
            </a:r>
            <a:endParaRPr lang="ru-RU" dirty="0"/>
          </a:p>
        </p:txBody>
      </p:sp>
      <p:pic>
        <p:nvPicPr>
          <p:cNvPr id="4" name="Содержимое 3" descr="169748.jpg"/>
          <p:cNvPicPr>
            <a:picLocks noGrp="1"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445" y="4331335"/>
            <a:ext cx="4464685" cy="2524760"/>
          </a:xfrm>
          <a:prstGeom prst="rect">
            <a:avLst/>
          </a:prstGeom>
        </p:spPr>
      </p:pic>
      <p:pic>
        <p:nvPicPr>
          <p:cNvPr id="5" name="Содержимое 3" descr="535847_1512827875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69130" y="4330700"/>
            <a:ext cx="4670425" cy="25253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886n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107504" y="1052736"/>
            <a:ext cx="3766820" cy="4708525"/>
          </a:xfrm>
        </p:spPr>
      </p:pic>
      <p:sp>
        <p:nvSpPr>
          <p:cNvPr id="5" name="Прямоугольник 4"/>
          <p:cNvSpPr/>
          <p:nvPr/>
        </p:nvSpPr>
        <p:spPr>
          <a:xfrm>
            <a:off x="3923928" y="548680"/>
            <a:ext cx="50223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 сентябре 2017 года в новом олимпийском сезоне Алина на первом же взрослом соревновании (</a:t>
            </a:r>
            <a:r>
              <a:rPr lang="ru-RU" sz="1600" dirty="0" err="1" smtClean="0"/>
              <a:t>Lombardia</a:t>
            </a:r>
            <a:r>
              <a:rPr lang="ru-RU" sz="1600" dirty="0" smtClean="0"/>
              <a:t> </a:t>
            </a:r>
            <a:r>
              <a:rPr lang="ru-RU" sz="1600" dirty="0" err="1" smtClean="0"/>
              <a:t>Trophy</a:t>
            </a:r>
            <a:r>
              <a:rPr lang="ru-RU" sz="1600" dirty="0" smtClean="0"/>
              <a:t> 2017) взяла «золото»[17]. При этом она улучшила все свои прежние достижения. Через два месяца она дебютировала на китайском этапе серии Гран-при в Пекине, где финишировала первой, опередив </a:t>
            </a:r>
            <a:r>
              <a:rPr lang="ru-RU" sz="1600" dirty="0" err="1" smtClean="0"/>
              <a:t>Вакабу</a:t>
            </a:r>
            <a:r>
              <a:rPr lang="ru-RU" sz="1600" dirty="0" smtClean="0"/>
              <a:t> </a:t>
            </a:r>
            <a:r>
              <a:rPr lang="ru-RU" sz="1600" dirty="0" err="1" smtClean="0"/>
              <a:t>Хигути</a:t>
            </a:r>
            <a:r>
              <a:rPr lang="ru-RU" sz="1600" dirty="0" smtClean="0"/>
              <a:t> и Елену </a:t>
            </a:r>
            <a:r>
              <a:rPr lang="ru-RU" sz="1600" dirty="0" err="1" smtClean="0"/>
              <a:t>Радионову</a:t>
            </a:r>
            <a:r>
              <a:rPr lang="ru-RU" sz="1600" dirty="0" smtClean="0"/>
              <a:t>[18]. Через две недели после дебюта на </a:t>
            </a:r>
            <a:r>
              <a:rPr lang="ru-RU" sz="1600" dirty="0" err="1" smtClean="0"/>
              <a:t>Гран-При</a:t>
            </a:r>
            <a:r>
              <a:rPr lang="ru-RU" sz="1600" dirty="0" smtClean="0"/>
              <a:t> Алина выступила на пятом этапе гран-при во Франции, где после короткой программы шла только пятой. Произвольную программу исполнила чисто, в итоге стала первой[19]. В финале </a:t>
            </a:r>
            <a:r>
              <a:rPr lang="ru-RU" sz="1600" dirty="0" err="1" smtClean="0"/>
              <a:t>Гран-При</a:t>
            </a:r>
            <a:r>
              <a:rPr lang="ru-RU" sz="1600" dirty="0" smtClean="0"/>
              <a:t> одержала убедительную победу[20]. 21-24 декабря 2017 года участвовала на чемпионате России. Допустив не особо значительную ошибку в короткой, заняла промежуточное первое место. Произвольную выполнила блестяще и уверенно стала чемпионкой России[21]. На проходящем в Москве чемпионате Европы 2018 года, заняла первое место, опередив двукратную чемпионку мира Евгению Медведеву[22].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Евгения </a:t>
            </a:r>
            <a:r>
              <a:rPr lang="ru-RU" dirty="0" err="1" smtClean="0"/>
              <a:t>Армановна</a:t>
            </a:r>
            <a:r>
              <a:rPr lang="ru-RU" dirty="0" smtClean="0"/>
              <a:t> Медведева</a:t>
            </a:r>
            <a:endParaRPr lang="ru-RU" dirty="0"/>
          </a:p>
        </p:txBody>
      </p:sp>
      <p:pic>
        <p:nvPicPr>
          <p:cNvPr id="4" name="Содержимое 3" descr="169748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457200" y="1627769"/>
            <a:ext cx="8229600" cy="46533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709160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 smtClean="0"/>
              <a:t>Евге́ния</a:t>
            </a:r>
            <a:r>
              <a:rPr lang="ru-RU" dirty="0" smtClean="0"/>
              <a:t> </a:t>
            </a:r>
            <a:r>
              <a:rPr lang="ru-RU" dirty="0" err="1" smtClean="0"/>
              <a:t>Арма́новна</a:t>
            </a:r>
            <a:r>
              <a:rPr lang="ru-RU" dirty="0" smtClean="0"/>
              <a:t> </a:t>
            </a:r>
            <a:r>
              <a:rPr lang="ru-RU" dirty="0" err="1" smtClean="0"/>
              <a:t>Медве́дева</a:t>
            </a:r>
            <a:r>
              <a:rPr lang="ru-RU" dirty="0" smtClean="0"/>
              <a:t> (род. 19 ноября 1999, Москва, Россия) — российская фигуристка, выступающая в женском одиночном катании. Воспитанница московской школы фигурного катания, отделение «Хрустальный» (Москва) Центра спорта и образования «Самбо-70» </a:t>
            </a:r>
            <a:r>
              <a:rPr lang="ru-RU" dirty="0" err="1" smtClean="0"/>
              <a:t>Москомспорта</a:t>
            </a:r>
            <a:r>
              <a:rPr lang="ru-RU" dirty="0" smtClean="0"/>
              <a:t>. Двукратная чемпионка мира 2016 и 2017 годов, двукратная чемпионка Европы 2016 и 2017 годов, серебряный призёр чемпионата Европы 2018, двукратная победительница финалов Гран-при 2015 и 2016 годов, серебряный призёр Командного кубка мира 2017 года. Двукратная чемпионка России 2016 и 2017 годов. Заслуженный мастер спорта России[4], обладательница мировых рекордов в короткой и произвольной программах, а также по сумме баллов.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Евгения занимается фигурным катанием с трёх с половиной лет. В секцию её привела мама, которая является бывшей фигуристкой. Занималась Евгения у Любови Яковлевой в </a:t>
            </a:r>
            <a:r>
              <a:rPr lang="ru-RU" sz="3200" dirty="0" err="1" smtClean="0"/>
              <a:t>цска</a:t>
            </a:r>
            <a:r>
              <a:rPr lang="ru-RU" dirty="0" smtClean="0"/>
              <a:t>, а после её ухода — в группе Елены Селивановой. Спустя сезон (в 2007 году) родители Евгении приняли решение перевести ребёнка в группу Этери </a:t>
            </a:r>
            <a:r>
              <a:rPr lang="ru-RU" dirty="0" err="1" smtClean="0"/>
              <a:t>Тутберидзе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2015_Grand_Prix_of_Figure_Skating_Final_Evgenia_Medvedeva_IMG_8667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323528" y="476672"/>
            <a:ext cx="3798570" cy="5688359"/>
          </a:xfrm>
        </p:spPr>
      </p:pic>
      <p:sp>
        <p:nvSpPr>
          <p:cNvPr id="8" name="Прямоугольник 7"/>
          <p:cNvSpPr/>
          <p:nvPr/>
        </p:nvSpPr>
        <p:spPr>
          <a:xfrm>
            <a:off x="4283968" y="692696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сезоне 2014—2015 Женя победила на двух этапах юниорского Гран-при, что обеспечило ей участие в финале Гран-при[17]. В середине августа она уверенно (с личным рекордом в произвольной программе) победила в </a:t>
            </a:r>
            <a:r>
              <a:rPr lang="ru-RU" dirty="0" err="1" smtClean="0"/>
              <a:t>Куршавеле</a:t>
            </a:r>
            <a:r>
              <a:rPr lang="ru-RU" dirty="0" smtClean="0"/>
              <a:t>[18]. В финале юниорского Гран-при в Барселоне она оказалась первой, выиграв обе программы[19]. На чемпионате России 2015 года она впервые выиграла медаль (бронзовую)[20], а на первенстве России среди юниоров финишировала на первом месте, что позволило ей отобраться на свой второй мировой юниорский чемпионат. В начале марта в </a:t>
            </a:r>
            <a:r>
              <a:rPr lang="ru-RU" dirty="0" err="1" smtClean="0"/>
              <a:t>Таллине</a:t>
            </a:r>
            <a:r>
              <a:rPr lang="ru-RU" dirty="0" smtClean="0"/>
              <a:t> она в сложной борьбе сумела взять золотую медаль. При этом были незначительно улучшены спортивные достижения во всех видах[21].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fHHjBFWIAAXhZN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0" y="1484784"/>
            <a:ext cx="4620835" cy="4320480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0" y="980728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Новый олимпийский сезон 2017-2018 российская фигуристка начала в Братиславе, где на турнире Мемориал </a:t>
            </a:r>
            <a:r>
              <a:rPr lang="ru-RU" dirty="0" err="1" smtClean="0"/>
              <a:t>Ондрея</a:t>
            </a:r>
            <a:r>
              <a:rPr lang="ru-RU" dirty="0" smtClean="0"/>
              <a:t> </a:t>
            </a:r>
            <a:r>
              <a:rPr lang="ru-RU" dirty="0" err="1" smtClean="0"/>
              <a:t>Непелы</a:t>
            </a:r>
            <a:r>
              <a:rPr lang="ru-RU" dirty="0" smtClean="0"/>
              <a:t>, она финишировала с золотой медалью[37]. Через три недели она выступила в серии Гран-при на домашнем этапе, где фигуристка финишировала победителем[38]. Спустя ещё три недели стартовала на японском этапе серии Гран-при, где финишировала победителем[39]. По результатам участия в Гран-при она уверенно вышла в Финал Гран-при, однако из-за травмы ей пришлось сняться с финала[40]. На проходящем в Москве чемпионате Европы 2018 года, заняла второе место, уступив Алине </a:t>
            </a:r>
            <a:r>
              <a:rPr lang="ru-RU" dirty="0" err="1" smtClean="0"/>
              <a:t>Загитовой</a:t>
            </a:r>
            <a:r>
              <a:rPr lang="ru-RU" dirty="0" smtClean="0"/>
              <a:t>[41].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Алина </a:t>
            </a:r>
            <a:r>
              <a:rPr lang="ru-RU" dirty="0" err="1" smtClean="0"/>
              <a:t>Ильназовна</a:t>
            </a:r>
            <a:r>
              <a:rPr lang="ru-RU" dirty="0" smtClean="0"/>
              <a:t> </a:t>
            </a:r>
            <a:r>
              <a:rPr lang="ru-RU" dirty="0" err="1" smtClean="0"/>
              <a:t>Загитова</a:t>
            </a:r>
            <a:endParaRPr lang="ru-RU" dirty="0"/>
          </a:p>
        </p:txBody>
      </p:sp>
      <p:pic>
        <p:nvPicPr>
          <p:cNvPr id="4" name="Содержимое 3" descr="535847_1512827875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1041736" y="1612265"/>
            <a:ext cx="7059258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709160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Али́на</a:t>
            </a:r>
            <a:r>
              <a:rPr lang="ru-RU" dirty="0" smtClean="0"/>
              <a:t> </a:t>
            </a:r>
            <a:r>
              <a:rPr lang="ru-RU" dirty="0" err="1" smtClean="0"/>
              <a:t>Ильна́зовна</a:t>
            </a:r>
            <a:r>
              <a:rPr lang="ru-RU" dirty="0" smtClean="0"/>
              <a:t> </a:t>
            </a:r>
            <a:r>
              <a:rPr lang="ru-RU" dirty="0" err="1" smtClean="0"/>
              <a:t>Заги́това</a:t>
            </a:r>
            <a:r>
              <a:rPr lang="ru-RU" dirty="0" smtClean="0"/>
              <a:t> (род. 18 мая 2002 года, Ижевск, Россия) — российская фигуристка, выступающая в женском одиночном катании. Чемпионка Европы 2018 года. Победительница Финала Гран-при 2017 года. Чемпионка мира среди юниоров (2017 год)[2]. Чемпионка России 2018 года. Мастер спорта России международного класса (2017)[3].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 состоянию на 21 января 2018 года </a:t>
            </a:r>
            <a:r>
              <a:rPr lang="ru-RU" dirty="0" err="1" smtClean="0"/>
              <a:t>Загитова</a:t>
            </a:r>
            <a:r>
              <a:rPr lang="ru-RU" dirty="0" smtClean="0"/>
              <a:t> занимает 4-е место в рейтинге Международного союза конькобежцев (ИСУ)[4].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0" dirty="0" smtClean="0"/>
            </a:br>
            <a:endParaRPr lang="ru-RU" dirty="0"/>
          </a:p>
        </p:txBody>
      </p:sp>
      <p:pic>
        <p:nvPicPr>
          <p:cNvPr id="14" name="Содержимое 13" descr="Alina-Zagitova.jpg"/>
          <p:cNvPicPr>
            <a:picLocks noGrp="1" noChangeAspect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>
          <a:xfrm>
            <a:off x="1835696" y="3158077"/>
            <a:ext cx="5688632" cy="3699923"/>
          </a:xfrm>
        </p:spPr>
      </p:pic>
      <p:sp>
        <p:nvSpPr>
          <p:cNvPr id="1026" name="AutoShape 2" descr="https://goldenskate.com/wp-content/uploads/2017/05/Alina-Zagitov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1028" name="AutoShape 4" descr="https://goldenskate.com/wp-content/uploads/2017/05/Alina-Zagitov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1030" name="AutoShape 6" descr="https://goldenskate.com/wp-content/uploads/2017/05/Alina-Zagitov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1032" name="AutoShape 8" descr="https://goldenskate.com/wp-content/uploads/2017/05/Alina-Zagitov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1034" name="AutoShape 10" descr="https://www.tulup.ru/photo/media/galleries/2017-11-05.gp_cup_of_china/4_nov_ladies_mix/normal/DSC_61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971600" y="116632"/>
            <a:ext cx="69127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В феврале </a:t>
            </a:r>
            <a:r>
              <a:rPr lang="ru-RU" sz="1200" dirty="0" smtClean="0">
                <a:hlinkClick r:id="rId2" tooltip="2016 год"/>
              </a:rPr>
              <a:t>2016 года</a:t>
            </a:r>
            <a:r>
              <a:rPr lang="ru-RU" sz="1200" dirty="0" smtClean="0"/>
              <a:t> она дебютировала на первенстве России, где финишировала в конце десятки. В августе она дебютировала на юниорском этапах Гран-при во Франции, который, к удивлению многих, выиграла</a:t>
            </a:r>
            <a:r>
              <a:rPr lang="ru-RU" sz="1200" baseline="30000" dirty="0" smtClean="0">
                <a:hlinkClick r:id="rId3"/>
              </a:rPr>
              <a:t>[8]</a:t>
            </a:r>
            <a:r>
              <a:rPr lang="ru-RU" sz="1200" dirty="0" smtClean="0"/>
              <a:t>. Правда, её постигла относительная неудача в сентябре на этапе в Словении, где она финишировала с бронзой</a:t>
            </a:r>
            <a:r>
              <a:rPr lang="ru-RU" sz="1200" baseline="30000" dirty="0" smtClean="0">
                <a:hlinkClick r:id="rId3"/>
              </a:rPr>
              <a:t>[9]</a:t>
            </a:r>
            <a:r>
              <a:rPr lang="ru-RU" sz="1200" dirty="0" smtClean="0"/>
              <a:t>. Однако это не помешало ей выйти в юниорский финал Гран-при. В декабре в </a:t>
            </a:r>
            <a:r>
              <a:rPr lang="ru-RU" sz="1200" dirty="0" smtClean="0">
                <a:hlinkClick r:id="rId4" tooltip="Марсель"/>
              </a:rPr>
              <a:t>Марселе</a:t>
            </a:r>
            <a:r>
              <a:rPr lang="ru-RU" sz="1200" dirty="0" smtClean="0"/>
              <a:t> она не оставила шансов соперницам</a:t>
            </a:r>
            <a:r>
              <a:rPr lang="ru-RU" sz="1200" baseline="30000" dirty="0" smtClean="0">
                <a:hlinkClick r:id="rId3"/>
              </a:rPr>
              <a:t>[10]</a:t>
            </a:r>
            <a:r>
              <a:rPr lang="ru-RU" sz="1200" dirty="0" smtClean="0"/>
              <a:t>. На </a:t>
            </a:r>
            <a:r>
              <a:rPr lang="ru-RU" sz="1200" dirty="0" smtClean="0">
                <a:hlinkClick r:id="rId5" tooltip="Финал Гран-при по фигурному катанию 2016/2017"/>
              </a:rPr>
              <a:t>юниорском финале</a:t>
            </a:r>
            <a:r>
              <a:rPr lang="ru-RU" sz="1200" dirty="0" smtClean="0"/>
              <a:t> она стала обладательницей трёх мировых рекордов по сумме баллов в юниорских соревнованиях — в короткой (70.92), произвольной программе (136.51) и итоговой сумме (207.43)</a:t>
            </a:r>
            <a:r>
              <a:rPr lang="ru-RU" sz="1200" baseline="30000" dirty="0" smtClean="0">
                <a:hlinkClick r:id="rId3"/>
              </a:rPr>
              <a:t>[11]</a:t>
            </a:r>
            <a:r>
              <a:rPr lang="ru-RU" sz="1200" dirty="0" smtClean="0"/>
              <a:t>. В конце года проходил </a:t>
            </a:r>
            <a:r>
              <a:rPr lang="ru-RU" sz="1200" dirty="0" smtClean="0">
                <a:hlinkClick r:id="rId6" tooltip="Чемпионат России по фигурному катанию 2017"/>
              </a:rPr>
              <a:t>национальный чемпионат</a:t>
            </a:r>
            <a:r>
              <a:rPr lang="ru-RU" sz="1200" dirty="0" smtClean="0"/>
              <a:t>, где, к удивлению многих специалистов, Алина в упорной борьбе выиграла серебряную медаль</a:t>
            </a:r>
            <a:r>
              <a:rPr lang="ru-RU" sz="1200" baseline="30000" dirty="0" smtClean="0">
                <a:hlinkClick r:id="rId3"/>
              </a:rPr>
              <a:t>[12]</a:t>
            </a:r>
            <a:r>
              <a:rPr lang="ru-RU" sz="1200" dirty="0" smtClean="0"/>
              <a:t>. В начале февраля 2017 года Алина уверенно выиграла первенство России среди юниоров</a:t>
            </a:r>
            <a:r>
              <a:rPr lang="ru-RU" sz="1200" baseline="30000" dirty="0" smtClean="0">
                <a:hlinkClick r:id="rId3"/>
              </a:rPr>
              <a:t>[13]</a:t>
            </a:r>
            <a:r>
              <a:rPr lang="ru-RU" sz="1200" dirty="0" smtClean="0"/>
              <a:t>. Вскоре была отправлена в </a:t>
            </a:r>
            <a:r>
              <a:rPr lang="ru-RU" sz="1200" dirty="0" smtClean="0">
                <a:hlinkClick r:id="rId7" tooltip="Турция"/>
              </a:rPr>
              <a:t>Турцию</a:t>
            </a:r>
            <a:r>
              <a:rPr lang="ru-RU" sz="1200" dirty="0" smtClean="0"/>
              <a:t> на </a:t>
            </a:r>
            <a:r>
              <a:rPr lang="ru-RU" sz="1200" dirty="0" smtClean="0">
                <a:hlinkClick r:id="rId8" tooltip="Зимний европейский юношеский Олимпийский фестиваль 2017"/>
              </a:rPr>
              <a:t>Европейский юношеский Олимпийский фестиваль</a:t>
            </a:r>
            <a:r>
              <a:rPr lang="ru-RU" sz="1200" dirty="0" smtClean="0"/>
              <a:t>, который она выиграла</a:t>
            </a:r>
            <a:r>
              <a:rPr lang="ru-RU" sz="1200" baseline="30000" dirty="0" smtClean="0">
                <a:hlinkClick r:id="rId3"/>
              </a:rPr>
              <a:t>[14]</a:t>
            </a:r>
            <a:r>
              <a:rPr lang="ru-RU" sz="1200" dirty="0" smtClean="0"/>
              <a:t>. В середине марта она выступала в </a:t>
            </a:r>
            <a:r>
              <a:rPr lang="ru-RU" sz="1200" dirty="0" err="1" smtClean="0">
                <a:hlinkClick r:id="rId9" tooltip="Тайбэй"/>
              </a:rPr>
              <a:t>Тайбэе</a:t>
            </a:r>
            <a:r>
              <a:rPr lang="ru-RU" sz="1200" dirty="0" smtClean="0"/>
              <a:t> на </a:t>
            </a:r>
            <a:r>
              <a:rPr lang="ru-RU" sz="1200" dirty="0" smtClean="0">
                <a:hlinkClick r:id="rId10" tooltip="Чемпионат мира по фигурному катанию среди юниоров 2017"/>
              </a:rPr>
              <a:t>юниорском мировом чемпионате</a:t>
            </a:r>
            <a:r>
              <a:rPr lang="ru-RU" sz="1200" dirty="0" smtClean="0"/>
              <a:t>, где в сложной борьбе с японскими фигуристками она сумела занять первое место</a:t>
            </a:r>
            <a:r>
              <a:rPr lang="ru-RU" sz="1200" baseline="30000" dirty="0" smtClean="0">
                <a:hlinkClick r:id="rId3"/>
              </a:rPr>
              <a:t>[15]</a:t>
            </a:r>
            <a:r>
              <a:rPr lang="ru-RU" sz="1200" dirty="0" smtClean="0"/>
              <a:t>. При этом она улучшила свои прежние спортивные достижения в сумме и произвольной программе.</a:t>
            </a:r>
            <a:endParaRPr lang="ru-RU" sz="1200" dirty="0" smtClean="0"/>
          </a:p>
          <a:p>
            <a:r>
              <a:rPr lang="ru-RU" sz="1200" dirty="0" smtClean="0"/>
              <a:t>По версии журнала «ЮНИОР СПОРТ» признана «Юниором 2017 года»</a:t>
            </a:r>
            <a:r>
              <a:rPr lang="ru-RU" sz="1200" baseline="30000" dirty="0" smtClean="0">
                <a:hlinkClick r:id="rId3"/>
              </a:rPr>
              <a:t>[16]</a:t>
            </a:r>
            <a:r>
              <a:rPr lang="ru-RU" sz="1200" dirty="0" smtClean="0"/>
              <a:t>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5064</Words>
  <Application>WPS Presentation</Application>
  <PresentationFormat>Экран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SimSun</vt:lpstr>
      <vt:lpstr>Wingdings</vt:lpstr>
      <vt:lpstr>Wingdings 2</vt:lpstr>
      <vt:lpstr>Wingdings</vt:lpstr>
      <vt:lpstr>Wingdings 3</vt:lpstr>
      <vt:lpstr>Microsoft YaHei</vt:lpstr>
      <vt:lpstr/>
      <vt:lpstr>Arial Unicode MS</vt:lpstr>
      <vt:lpstr>Calibri</vt:lpstr>
      <vt:lpstr>Апекс</vt:lpstr>
      <vt:lpstr>Фигурное Катание</vt:lpstr>
      <vt:lpstr>Евгения Армановна Медведева</vt:lpstr>
      <vt:lpstr>PowerPoint 演示文稿</vt:lpstr>
      <vt:lpstr>PowerPoint 演示文稿</vt:lpstr>
      <vt:lpstr>PowerPoint 演示文稿</vt:lpstr>
      <vt:lpstr>PowerPoint 演示文稿</vt:lpstr>
      <vt:lpstr>Алина Ильназовна Загитова</vt:lpstr>
      <vt:lpstr>PowerPoint 演示文稿</vt:lpstr>
      <vt:lpstr>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Фигурное Катание</dc:title>
  <dc:creator>123</dc:creator>
  <cp:lastModifiedBy>user</cp:lastModifiedBy>
  <cp:revision>6</cp:revision>
  <dcterms:created xsi:type="dcterms:W3CDTF">2018-01-23T18:07:00Z</dcterms:created>
  <dcterms:modified xsi:type="dcterms:W3CDTF">2018-01-29T09:04:33Z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1033-10.2.0.5971</vt:lpwstr>
  </property>
</Properties>
</file>