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  <p:sldMasterId id="2147483732" r:id="rId3"/>
  </p:sldMasterIdLst>
  <p:notesMasterIdLst>
    <p:notesMasterId r:id="rId19"/>
  </p:notesMasterIdLst>
  <p:sldIdLst>
    <p:sldId id="256" r:id="rId4"/>
    <p:sldId id="264" r:id="rId5"/>
    <p:sldId id="265" r:id="rId6"/>
    <p:sldId id="259" r:id="rId7"/>
    <p:sldId id="261" r:id="rId8"/>
    <p:sldId id="257" r:id="rId9"/>
    <p:sldId id="268" r:id="rId10"/>
    <p:sldId id="269" r:id="rId11"/>
    <p:sldId id="271" r:id="rId12"/>
    <p:sldId id="273" r:id="rId13"/>
    <p:sldId id="275" r:id="rId14"/>
    <p:sldId id="276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4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094" y="-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BFDD4-6F3C-4698-8BE5-605C8191E73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5534E-A2FC-4C18-9CBF-75BCD69C8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465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553F-2E67-4F09-B389-9BFD40D55398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821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0148-7C94-4175-92A1-44A5F926FADF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83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E342-C782-4B66-8335-6EF9D34EA168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46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3E18-16FA-400F-9B55-04432A3C4B16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418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3B4D6-2A16-401D-AD83-DE95591C5677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810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6B73-6F88-4BE9-9266-A1443162EEDE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86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C0B8-E08C-4C85-A53E-F80DE7D7D034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04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6903-E3AE-4964-8400-417799096D3C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55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FE29-BEF2-419E-96EB-C3C4729F2EFC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8945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CB46-0D77-4A54-AC7E-81A27A0EAFF8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2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C307-565A-482D-905C-E059F7A9B7F4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095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4553F-2E67-4F09-B389-9BFD40D55398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9130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10148-7C94-4175-92A1-44A5F926FADF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2791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FE342-C782-4B66-8335-6EF9D34EA168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1397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3E18-16FA-400F-9B55-04432A3C4B16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48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3B4D6-2A16-401D-AD83-DE95591C5677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4327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6B73-6F88-4BE9-9266-A1443162EEDE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57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BC0B8-E08C-4C85-A53E-F80DE7D7D034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608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6903-E3AE-4964-8400-417799096D3C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965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5FE29-BEF2-419E-96EB-C3C4729F2EFC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281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CB46-0D77-4A54-AC7E-81A27A0EAFF8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5085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5C307-565A-482D-905C-E059F7A9B7F4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72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2383A2D-7D1F-415C-8D09-4627CC53A02F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DF224F9-2B22-4B8A-A737-C58ABA17A5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64762D-5861-4537-8424-D49FC6109F4A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25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64762D-5861-4537-8424-D49FC6109F4A}" type="slidenum">
              <a:rPr lang="ru-RU" altLang="ru-RU" smtClean="0">
                <a:solidFill>
                  <a:srgbClr val="9E8E5C">
                    <a:lumMod val="60000"/>
                    <a:lumOff val="4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9E8E5C">
                  <a:lumMod val="60000"/>
                  <a:lumOff val="4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14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tayniymir.com/" TargetMode="Externa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tayniymir.com/" TargetMode="Externa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МАГИЧЕСКИЕ КВАДРАТЫ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6 класс (внеурочная деятельность)</a:t>
            </a:r>
            <a:endParaRPr lang="en-US" sz="1600" dirty="0" smtClean="0"/>
          </a:p>
          <a:p>
            <a:r>
              <a:rPr lang="ru-RU" sz="1600" dirty="0" smtClean="0"/>
              <a:t>Автор работы:</a:t>
            </a:r>
          </a:p>
          <a:p>
            <a:pPr>
              <a:lnSpc>
                <a:spcPct val="100000"/>
              </a:lnSpc>
            </a:pPr>
            <a:r>
              <a:rPr lang="ru-RU" sz="1600" dirty="0" smtClean="0"/>
              <a:t> группа обучающихся, Аракелян И., Гончарова Е., Пономарева Я.</a:t>
            </a:r>
          </a:p>
          <a:p>
            <a:pPr>
              <a:lnSpc>
                <a:spcPct val="100000"/>
              </a:lnSpc>
            </a:pPr>
            <a:r>
              <a:rPr lang="ru-RU" sz="1600" dirty="0" smtClean="0"/>
              <a:t>Руководитель: Чумакова Л.Г., учитель математики МБОУ Петровская СОШ</a:t>
            </a:r>
          </a:p>
          <a:p>
            <a:r>
              <a:rPr lang="ru-RU" sz="1600" dirty="0" smtClean="0"/>
              <a:t>2017-18 </a:t>
            </a:r>
            <a:r>
              <a:rPr lang="ru-RU" sz="1600" dirty="0" err="1" smtClean="0"/>
              <a:t>уч.год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90019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1371600" y="2209800"/>
            <a:ext cx="1066800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1371600" y="4343400"/>
            <a:ext cx="1066800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30" name="Rectangle 34"/>
          <p:cNvSpPr>
            <a:spLocks noChangeArrowheads="1"/>
          </p:cNvSpPr>
          <p:nvPr/>
        </p:nvSpPr>
        <p:spPr bwMode="auto">
          <a:xfrm>
            <a:off x="2438400" y="3276600"/>
            <a:ext cx="1066800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3505200" y="2209800"/>
            <a:ext cx="1066800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34" name="Rectangle 38"/>
          <p:cNvSpPr>
            <a:spLocks noChangeArrowheads="1"/>
          </p:cNvSpPr>
          <p:nvPr/>
        </p:nvSpPr>
        <p:spPr bwMode="auto">
          <a:xfrm>
            <a:off x="3505200" y="4343400"/>
            <a:ext cx="1066800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23" name="Rectangle 27"/>
          <p:cNvSpPr>
            <a:spLocks noChangeArrowheads="1"/>
          </p:cNvSpPr>
          <p:nvPr/>
        </p:nvSpPr>
        <p:spPr bwMode="auto">
          <a:xfrm>
            <a:off x="2438400" y="54102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4572000" y="32766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20" name="Rectangle 24"/>
          <p:cNvSpPr>
            <a:spLocks noChangeArrowheads="1"/>
          </p:cNvSpPr>
          <p:nvPr/>
        </p:nvSpPr>
        <p:spPr bwMode="auto">
          <a:xfrm>
            <a:off x="2438400" y="11430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auto">
          <a:xfrm>
            <a:off x="304800" y="3276600"/>
            <a:ext cx="1066800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33" name="Rectangle 37"/>
          <p:cNvSpPr>
            <a:spLocks noChangeArrowheads="1"/>
          </p:cNvSpPr>
          <p:nvPr/>
        </p:nvSpPr>
        <p:spPr bwMode="auto">
          <a:xfrm>
            <a:off x="2438400" y="5410200"/>
            <a:ext cx="1066800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35" name="Rectangle 39"/>
          <p:cNvSpPr>
            <a:spLocks noChangeArrowheads="1"/>
          </p:cNvSpPr>
          <p:nvPr/>
        </p:nvSpPr>
        <p:spPr bwMode="auto">
          <a:xfrm>
            <a:off x="4572000" y="3276600"/>
            <a:ext cx="1066800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2438400" y="1143000"/>
            <a:ext cx="1066800" cy="1066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371600" y="2209800"/>
            <a:ext cx="3200400" cy="32004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1371600" y="22098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2438400" y="22098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3505200" y="22098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3505200" y="32766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2438400" y="32766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1371600" y="32766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1371600" y="43434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2438400" y="43434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3505200" y="43434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304800" y="3276600"/>
            <a:ext cx="10668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136" name="Text Box 40"/>
          <p:cNvSpPr txBox="1">
            <a:spLocks noChangeArrowheads="1"/>
          </p:cNvSpPr>
          <p:nvPr/>
        </p:nvSpPr>
        <p:spPr bwMode="auto">
          <a:xfrm>
            <a:off x="609600" y="35052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</a:t>
            </a: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1676400" y="23622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</a:t>
            </a: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2743200" y="12954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</a:t>
            </a:r>
          </a:p>
        </p:txBody>
      </p:sp>
      <p:sp>
        <p:nvSpPr>
          <p:cNvPr id="4139" name="Text Box 43"/>
          <p:cNvSpPr txBox="1">
            <a:spLocks noChangeArrowheads="1"/>
          </p:cNvSpPr>
          <p:nvPr/>
        </p:nvSpPr>
        <p:spPr bwMode="auto">
          <a:xfrm>
            <a:off x="1676400" y="44958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4</a:t>
            </a:r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2743200" y="34290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5</a:t>
            </a:r>
          </a:p>
        </p:txBody>
      </p: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3810000" y="23622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6</a:t>
            </a: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2743200" y="56388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7</a:t>
            </a:r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3810000" y="44958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8</a:t>
            </a:r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4876800" y="34290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9</a:t>
            </a:r>
          </a:p>
        </p:txBody>
      </p:sp>
      <p:sp>
        <p:nvSpPr>
          <p:cNvPr id="4160" name="Text Box 64"/>
          <p:cNvSpPr txBox="1">
            <a:spLocks noChangeArrowheads="1"/>
          </p:cNvSpPr>
          <p:nvPr/>
        </p:nvSpPr>
        <p:spPr bwMode="auto">
          <a:xfrm>
            <a:off x="3856037" y="1149919"/>
            <a:ext cx="411795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2060"/>
                </a:solidFill>
                <a:latin typeface="Arial" charset="0"/>
              </a:rPr>
              <a:t>1. Добавим внешние квадраты в средний столбец и в среднюю строку.</a:t>
            </a:r>
          </a:p>
        </p:txBody>
      </p:sp>
      <p:sp>
        <p:nvSpPr>
          <p:cNvPr id="4161" name="Text Box 65"/>
          <p:cNvSpPr txBox="1">
            <a:spLocks noChangeArrowheads="1"/>
          </p:cNvSpPr>
          <p:nvPr/>
        </p:nvSpPr>
        <p:spPr bwMode="auto">
          <a:xfrm>
            <a:off x="4865059" y="2010609"/>
            <a:ext cx="340042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2060"/>
                </a:solidFill>
                <a:latin typeface="Arial" charset="0"/>
              </a:rPr>
              <a:t>2. Выделим по диагоналям клетки, которые мы заполним числами.</a:t>
            </a:r>
          </a:p>
        </p:txBody>
      </p:sp>
      <p:sp>
        <p:nvSpPr>
          <p:cNvPr id="4162" name="Text Box 66"/>
          <p:cNvSpPr txBox="1">
            <a:spLocks noChangeArrowheads="1"/>
          </p:cNvSpPr>
          <p:nvPr/>
        </p:nvSpPr>
        <p:spPr bwMode="auto">
          <a:xfrm>
            <a:off x="5688113" y="2933939"/>
            <a:ext cx="282011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2060"/>
                </a:solidFill>
                <a:latin typeface="Arial" charset="0"/>
              </a:rPr>
              <a:t>3. Запишем в выделенные клетки числа от 1 до 9.</a:t>
            </a:r>
          </a:p>
        </p:txBody>
      </p:sp>
      <p:sp>
        <p:nvSpPr>
          <p:cNvPr id="4163" name="Text Box 67"/>
          <p:cNvSpPr txBox="1">
            <a:spLocks noChangeArrowheads="1"/>
          </p:cNvSpPr>
          <p:nvPr/>
        </p:nvSpPr>
        <p:spPr bwMode="auto">
          <a:xfrm>
            <a:off x="5652572" y="4161472"/>
            <a:ext cx="285565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2060"/>
                </a:solidFill>
                <a:latin typeface="Arial" charset="0"/>
              </a:rPr>
              <a:t>4. Перенесем числа из внешних квадратов во внутреннюю часть квадрата, как показано на рисунке</a:t>
            </a:r>
            <a:r>
              <a:rPr lang="ru-RU" altLang="ru-RU" dirty="0" smtClean="0">
                <a:solidFill>
                  <a:prstClr val="black"/>
                </a:solidFill>
                <a:latin typeface="Arial" charset="0"/>
              </a:rPr>
              <a:t>.</a:t>
            </a:r>
          </a:p>
        </p:txBody>
      </p:sp>
      <p:sp>
        <p:nvSpPr>
          <p:cNvPr id="4164" name="Text Box 68"/>
          <p:cNvSpPr txBox="1">
            <a:spLocks noChangeArrowheads="1"/>
          </p:cNvSpPr>
          <p:nvPr/>
        </p:nvSpPr>
        <p:spPr bwMode="auto">
          <a:xfrm>
            <a:off x="4276725" y="6293643"/>
            <a:ext cx="3048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FFFF00"/>
                </a:solidFill>
                <a:latin typeface="Arial" charset="0"/>
              </a:rPr>
              <a:t>5. Квадрат готов.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07904" y="780587"/>
            <a:ext cx="3651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Правило     Баше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83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Где используются магические квадраты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204864"/>
            <a:ext cx="6400800" cy="3048001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Выдающиеся математики посвятили  многие свои труды магическим </a:t>
            </a:r>
            <a:r>
              <a:rPr lang="ru-RU" b="1" i="1" dirty="0">
                <a:solidFill>
                  <a:srgbClr val="002060"/>
                </a:solidFill>
              </a:rPr>
              <a:t>квадратам, этим оказали 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влияние на развитие математики.  Например, квадрат «3 на 3» соответствует планете Солнечной системе, Сатурну; «4 на 4» планете Юпитер;  «5 на 5»- Марсу;  «6 на 6»- Солнцу;  «7 на 7»-Венере.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2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993" y="1412776"/>
            <a:ext cx="698477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E8C2E"/>
              </a:buClr>
              <a:buSzPct val="85000"/>
            </a:pPr>
            <a:r>
              <a:rPr lang="ru-RU" sz="2000" b="1" i="1" dirty="0">
                <a:solidFill>
                  <a:srgbClr val="002060"/>
                </a:solidFill>
                <a:latin typeface="Calibri"/>
              </a:rPr>
              <a:t>Великий ученый </a:t>
            </a:r>
            <a:r>
              <a:rPr lang="ru-RU" sz="2000" b="1" i="1" dirty="0">
                <a:solidFill>
                  <a:srgbClr val="C00000"/>
                </a:solidFill>
                <a:latin typeface="Calibri"/>
              </a:rPr>
              <a:t>Пифагор</a:t>
            </a:r>
            <a:r>
              <a:rPr lang="ru-RU" sz="2000" b="1" i="1" dirty="0">
                <a:solidFill>
                  <a:srgbClr val="002060"/>
                </a:solidFill>
                <a:latin typeface="Calibri"/>
              </a:rPr>
              <a:t>, основавший религиозно – философское учение, провозгласившее количественные отношения основой сущности вещей, считал, что сущность человека заключается тоже в числе – дате рождения. </a:t>
            </a:r>
            <a:endParaRPr lang="ru-RU" sz="2000" b="1" i="1" dirty="0" smtClean="0">
              <a:solidFill>
                <a:srgbClr val="002060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Clr>
                <a:srgbClr val="FE8C2E"/>
              </a:buClr>
              <a:buSzPct val="85000"/>
            </a:pPr>
            <a:r>
              <a:rPr lang="ru-RU" sz="2000" b="1" i="1" dirty="0" smtClean="0">
                <a:solidFill>
                  <a:srgbClr val="002060"/>
                </a:solidFill>
                <a:latin typeface="Calibri"/>
              </a:rPr>
              <a:t>Поэтому </a:t>
            </a:r>
            <a:r>
              <a:rPr lang="ru-RU" sz="2000" b="1" i="1" dirty="0">
                <a:solidFill>
                  <a:srgbClr val="002060"/>
                </a:solidFill>
                <a:latin typeface="Calibri"/>
              </a:rPr>
              <a:t>с помощью </a:t>
            </a:r>
            <a:r>
              <a:rPr lang="ru-RU" sz="2000" b="1" i="1" dirty="0">
                <a:solidFill>
                  <a:srgbClr val="C00000"/>
                </a:solidFill>
                <a:latin typeface="Calibri"/>
              </a:rPr>
              <a:t>магического квадрата Пифагора </a:t>
            </a:r>
            <a:r>
              <a:rPr lang="ru-RU" sz="2000" b="1" i="1" dirty="0">
                <a:solidFill>
                  <a:srgbClr val="002060"/>
                </a:solidFill>
                <a:latin typeface="Calibri"/>
              </a:rPr>
              <a:t>можно познать характер человека, степень отпущенного здоровья и его потенциальные возможности, раскрыть достоинства и недостатки и тем самым выявить, что следует предпринять для его совершенствования. </a:t>
            </a:r>
            <a:endParaRPr lang="ru-RU" sz="2000" b="1" i="1" dirty="0" smtClean="0">
              <a:solidFill>
                <a:srgbClr val="002060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Clr>
                <a:srgbClr val="FE8C2E"/>
              </a:buClr>
              <a:buSzPct val="85000"/>
            </a:pPr>
            <a:r>
              <a:rPr lang="ru-RU" sz="2000" b="1" i="1" dirty="0" smtClean="0">
                <a:solidFill>
                  <a:srgbClr val="002060"/>
                </a:solidFill>
                <a:latin typeface="Calibri"/>
              </a:rPr>
              <a:t>Правило расчета смотрите по ссылке: </a:t>
            </a:r>
            <a:r>
              <a:rPr lang="en-US" sz="2000" b="1" i="1" dirty="0">
                <a:solidFill>
                  <a:srgbClr val="002060"/>
                </a:solidFill>
                <a:latin typeface="Calibri"/>
                <a:hlinkClick r:id="rId2"/>
              </a:rPr>
              <a:t>https://tayniymir.com</a:t>
            </a:r>
            <a:r>
              <a:rPr lang="en-US" sz="2000" b="1" i="1" dirty="0" smtClean="0">
                <a:solidFill>
                  <a:srgbClr val="002060"/>
                </a:solidFill>
                <a:latin typeface="Calibri"/>
                <a:hlinkClick r:id="rId2"/>
              </a:rPr>
              <a:t>/</a:t>
            </a:r>
            <a:endParaRPr lang="ru-RU" sz="2000" b="1" i="1" dirty="0" smtClean="0">
              <a:solidFill>
                <a:srgbClr val="002060"/>
              </a:solidFill>
              <a:latin typeface="Calibri"/>
            </a:endParaRPr>
          </a:p>
          <a:p>
            <a:pPr marL="342900" lvl="0" indent="-342900">
              <a:spcBef>
                <a:spcPct val="20000"/>
              </a:spcBef>
              <a:buClr>
                <a:srgbClr val="FE8C2E"/>
              </a:buClr>
              <a:buSzPct val="85000"/>
            </a:pPr>
            <a:endParaRPr lang="ru-RU" sz="2000" b="1" i="1" dirty="0">
              <a:solidFill>
                <a:srgbClr val="00206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758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err="1" smtClean="0">
                <a:solidFill>
                  <a:srgbClr val="C00000"/>
                </a:solidFill>
              </a:rPr>
              <a:t>судоку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7416824" cy="3528392"/>
          </a:xfrm>
        </p:spPr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</a:rPr>
              <a:t>Эту игру, также известную как магический квадрат, придумал в 1783 году швейцарский математик Леонард Эйлер. Игровое поле СУДОКУ состоит из  квадрата 9 на 9 клеток, разделенного на меньшие квадраты 3 на 3. У головоломки одно правило: игроку необходимо заполнить клетки цифрами от 1 до 9, таким образом, чтобы в каждой строке, в каждом столбце и в каждом квадрате 3 на 3 каждая цифра встречалась только один раз.</a:t>
            </a:r>
          </a:p>
          <a:p>
            <a:r>
              <a:rPr lang="ru-RU" sz="1600" b="1" i="1" dirty="0" smtClean="0">
                <a:solidFill>
                  <a:srgbClr val="002060"/>
                </a:solidFill>
              </a:rPr>
              <a:t>В середине 20-го века такие головоломки популярны в США, из Америки попали в Японию и получили широкую популярность в 80-е годы 20-го века. С 2005 года началось триумфальное шествие игры по Европе.</a:t>
            </a:r>
            <a:endParaRPr lang="ru-RU" sz="1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2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заключение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344816" cy="36004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В результате работы на проектом мы узнали много 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нового , интересного. </a:t>
            </a:r>
          </a:p>
          <a:p>
            <a:pPr>
              <a:lnSpc>
                <a:spcPct val="100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Сделали </a:t>
            </a:r>
            <a:r>
              <a:rPr lang="ru-RU" b="1" i="1" dirty="0" smtClean="0">
                <a:solidFill>
                  <a:srgbClr val="C00000"/>
                </a:solidFill>
              </a:rPr>
              <a:t>такие выводы:</a:t>
            </a:r>
          </a:p>
          <a:p>
            <a:pPr>
              <a:lnSpc>
                <a:spcPct val="100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Магические квадраты-это нечто удивительное, увлекательное.</a:t>
            </a:r>
          </a:p>
          <a:p>
            <a:pPr>
              <a:lnSpc>
                <a:spcPct val="100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Чтобы заполнить квадраты, необходимо знать некоторые правила.</a:t>
            </a:r>
          </a:p>
          <a:p>
            <a:pPr>
              <a:lnSpc>
                <a:spcPct val="100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Нам было интересно составлять магические квадраты.</a:t>
            </a:r>
          </a:p>
          <a:p>
            <a:pPr>
              <a:lnSpc>
                <a:spcPct val="100000"/>
              </a:lnSpc>
            </a:pPr>
            <a:r>
              <a:rPr lang="ru-RU" b="1" i="1" dirty="0" smtClean="0">
                <a:solidFill>
                  <a:srgbClr val="002060"/>
                </a:solidFill>
              </a:rPr>
              <a:t>Мы думаем, что наш материал можно использовать в работе математических кружков, факультативов, на внеурочных занятиях потому, что развивается логическое мышление, наблюдательность, смекалка и математика становится интереснее.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18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Источник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Интернет-ресурсы:</a:t>
            </a:r>
          </a:p>
          <a:p>
            <a:pPr marL="342900" lvl="0" indent="-342900">
              <a:lnSpc>
                <a:spcPct val="100000"/>
              </a:lnSpc>
              <a:buClr>
                <a:srgbClr val="FE8C2E"/>
              </a:buClr>
              <a:buSzPct val="85000"/>
              <a:buNone/>
            </a:pPr>
            <a:r>
              <a:rPr lang="en-US" sz="2000" b="1" i="1" dirty="0">
                <a:solidFill>
                  <a:srgbClr val="002060"/>
                </a:solidFill>
                <a:latin typeface="Calibri"/>
                <a:hlinkClick r:id="rId2"/>
              </a:rPr>
              <a:t>https://tayniymir.com/</a:t>
            </a:r>
            <a:endParaRPr lang="ru-RU" sz="2000" b="1" i="1" dirty="0">
              <a:solidFill>
                <a:srgbClr val="002060"/>
              </a:solidFill>
              <a:latin typeface="Calibri"/>
            </a:endParaRPr>
          </a:p>
          <a:p>
            <a:r>
              <a:rPr lang="en-US" b="1" i="1" dirty="0" smtClean="0">
                <a:solidFill>
                  <a:srgbClr val="002060"/>
                </a:solidFill>
              </a:rPr>
              <a:t>ru.wikipedia.org </a:t>
            </a:r>
          </a:p>
          <a:p>
            <a:r>
              <a:rPr lang="en-US" b="1" i="1" dirty="0" smtClean="0">
                <a:solidFill>
                  <a:srgbClr val="002060"/>
                </a:solidFill>
              </a:rPr>
              <a:t>Genius.pstu.ru</a:t>
            </a:r>
          </a:p>
          <a:p>
            <a:r>
              <a:rPr lang="en-US" b="1" i="1" dirty="0" smtClean="0">
                <a:solidFill>
                  <a:srgbClr val="002060"/>
                </a:solidFill>
              </a:rPr>
              <a:t>Nado.znate.ru</a:t>
            </a:r>
          </a:p>
          <a:p>
            <a:r>
              <a:rPr lang="en-US" b="1" i="1" dirty="0" smtClean="0">
                <a:solidFill>
                  <a:srgbClr val="002060"/>
                </a:solidFill>
              </a:rPr>
              <a:t>Pandia.ru</a:t>
            </a:r>
          </a:p>
          <a:p>
            <a:r>
              <a:rPr lang="en-US" b="1" i="1" dirty="0" smtClean="0">
                <a:solidFill>
                  <a:srgbClr val="002060"/>
                </a:solidFill>
              </a:rPr>
              <a:t>Wp.wiki-wiki.ru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83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содержание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060848"/>
            <a:ext cx="6400800" cy="367240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     1. Введение. История математических квадратов .</a:t>
            </a:r>
          </a:p>
          <a:p>
            <a:pPr indent="0"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      2. Виды магических квадратов.</a:t>
            </a:r>
          </a:p>
          <a:p>
            <a:pPr indent="0"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       3. Некоторые секреты решения магических   квадратов.</a:t>
            </a:r>
          </a:p>
          <a:p>
            <a:pPr indent="0"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       4. Где используются магические квадраты.</a:t>
            </a:r>
          </a:p>
          <a:p>
            <a:pPr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         5.Заключение. Выводы.</a:t>
            </a:r>
          </a:p>
          <a:p>
            <a:pPr indent="0">
              <a:buNone/>
            </a:pP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         6. </a:t>
            </a:r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Источники.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1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История магических квадратов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4955115"/>
              </p:ext>
            </p:extLst>
          </p:nvPr>
        </p:nvGraphicFramePr>
        <p:xfrm>
          <a:off x="5436096" y="2420888"/>
          <a:ext cx="2664297" cy="2646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1056118"/>
                <a:gridCol w="888099"/>
              </a:tblGrid>
              <a:tr h="882261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>
                          <a:solidFill>
                            <a:srgbClr val="002060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4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882261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3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5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/>
                </a:tc>
              </a:tr>
              <a:tr h="882261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8</a:t>
                      </a:r>
                      <a:endParaRPr lang="ru-RU" sz="40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</a:t>
                      </a:r>
                      <a:endParaRPr lang="ru-RU" sz="4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6</a:t>
                      </a:r>
                      <a:endParaRPr lang="ru-RU" sz="40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27584" y="220486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       </a:t>
            </a:r>
            <a:r>
              <a:rPr lang="ru-RU" b="1" i="1" dirty="0" smtClean="0">
                <a:solidFill>
                  <a:srgbClr val="C00000"/>
                </a:solidFill>
              </a:rPr>
              <a:t>Магический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>
                <a:solidFill>
                  <a:srgbClr val="002060"/>
                </a:solidFill>
              </a:rPr>
              <a:t>, или волшебный, </a:t>
            </a:r>
            <a:r>
              <a:rPr lang="ru-RU" b="1" i="1" dirty="0">
                <a:solidFill>
                  <a:srgbClr val="C00000"/>
                </a:solidFill>
              </a:rPr>
              <a:t>квадрат</a:t>
            </a:r>
            <a:r>
              <a:rPr lang="ru-RU" i="1" dirty="0">
                <a:solidFill>
                  <a:srgbClr val="002060"/>
                </a:solidFill>
              </a:rPr>
              <a:t>- это квадратная таблица, заполненная числами таким образом, что сумма чисел в каждой строке, каждом столбце и на обеих диагоналях одинакова.  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i="1" dirty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   Эта </a:t>
            </a:r>
            <a:r>
              <a:rPr lang="ru-RU" i="1" dirty="0">
                <a:solidFill>
                  <a:srgbClr val="002060"/>
                </a:solidFill>
              </a:rPr>
              <a:t>сумма называется </a:t>
            </a:r>
            <a:r>
              <a:rPr lang="ru-RU" i="1" dirty="0">
                <a:solidFill>
                  <a:srgbClr val="C00000"/>
                </a:solidFill>
              </a:rPr>
              <a:t>магической </a:t>
            </a:r>
            <a:r>
              <a:rPr lang="ru-RU" i="1" dirty="0">
                <a:solidFill>
                  <a:srgbClr val="002060"/>
                </a:solidFill>
              </a:rPr>
              <a:t>константой. Количество строк </a:t>
            </a:r>
            <a:r>
              <a:rPr lang="ru-RU" i="1" dirty="0" smtClean="0">
                <a:solidFill>
                  <a:srgbClr val="002060"/>
                </a:solidFill>
              </a:rPr>
              <a:t>( или столбцов</a:t>
            </a:r>
            <a:r>
              <a:rPr lang="ru-RU" i="1" dirty="0">
                <a:solidFill>
                  <a:srgbClr val="002060"/>
                </a:solidFill>
              </a:rPr>
              <a:t>) в таблице называется </a:t>
            </a:r>
            <a:r>
              <a:rPr lang="ru-RU" i="1" dirty="0">
                <a:solidFill>
                  <a:srgbClr val="C00000"/>
                </a:solidFill>
              </a:rPr>
              <a:t>порядком </a:t>
            </a:r>
            <a:r>
              <a:rPr lang="ru-RU" i="1" dirty="0">
                <a:solidFill>
                  <a:srgbClr val="002060"/>
                </a:solidFill>
              </a:rPr>
              <a:t>магического квадрата. </a:t>
            </a:r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Так</a:t>
            </a:r>
            <a:r>
              <a:rPr lang="ru-RU" i="1" dirty="0">
                <a:solidFill>
                  <a:srgbClr val="002060"/>
                </a:solidFill>
              </a:rPr>
              <a:t>, магический квадрат </a:t>
            </a:r>
            <a:r>
              <a:rPr lang="ru-RU" i="1" dirty="0" smtClean="0">
                <a:solidFill>
                  <a:srgbClr val="002060"/>
                </a:solidFill>
              </a:rPr>
              <a:t>3х3 -</a:t>
            </a:r>
            <a:r>
              <a:rPr lang="ru-RU" i="1" dirty="0">
                <a:solidFill>
                  <a:srgbClr val="002060"/>
                </a:solidFill>
              </a:rPr>
              <a:t>квадрат </a:t>
            </a:r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3-го </a:t>
            </a:r>
            <a:r>
              <a:rPr lang="ru-RU" i="1" dirty="0">
                <a:solidFill>
                  <a:srgbClr val="002060"/>
                </a:solidFill>
              </a:rPr>
              <a:t>порядка.</a:t>
            </a:r>
          </a:p>
        </p:txBody>
      </p:sp>
    </p:spTree>
    <p:extLst>
      <p:ext uri="{BB962C8B-B14F-4D97-AF65-F5344CB8AC3E}">
        <p14:creationId xmlns:p14="http://schemas.microsoft.com/office/powerpoint/2010/main" val="17472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Легенда появления магического квадрата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2420888"/>
            <a:ext cx="321524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16016" y="2274838"/>
            <a:ext cx="35283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Во времена правления китайского императора  Ю (около 2200 г. до н.э.) на берег реки   Хуан- </a:t>
            </a:r>
            <a:r>
              <a:rPr lang="ru-RU" i="1" dirty="0" err="1" smtClean="0">
                <a:solidFill>
                  <a:srgbClr val="002060"/>
                </a:solidFill>
              </a:rPr>
              <a:t>Хе</a:t>
            </a:r>
            <a:r>
              <a:rPr lang="ru-RU" i="1" dirty="0" smtClean="0">
                <a:solidFill>
                  <a:srgbClr val="002060"/>
                </a:solidFill>
              </a:rPr>
              <a:t> (Желтая река) выползла черепаха, на  панцире  которой были изображены  узоры  из черных и белых кружков. Сообразительный император  сразу  понял смысл  этого рисунка.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86916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i="1" dirty="0">
                <a:solidFill>
                  <a:srgbClr val="002060"/>
                </a:solidFill>
              </a:rPr>
              <a:t>Черными кружками изображены (женские) четные числа, белыми – нечетные (мужские) числа.</a:t>
            </a:r>
          </a:p>
        </p:txBody>
      </p:sp>
    </p:spTree>
    <p:extLst>
      <p:ext uri="{BB962C8B-B14F-4D97-AF65-F5344CB8AC3E}">
        <p14:creationId xmlns:p14="http://schemas.microsoft.com/office/powerpoint/2010/main" val="336441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268760"/>
            <a:ext cx="6400800" cy="3048001"/>
          </a:xfrm>
        </p:spPr>
        <p:txBody>
          <a:bodyPr>
            <a:normAutofit fontScale="25000" lnSpcReduction="20000"/>
          </a:bodyPr>
          <a:lstStyle/>
          <a:p>
            <a:pPr indent="0">
              <a:buNone/>
            </a:pPr>
            <a:r>
              <a:rPr lang="ru-RU" sz="7000" b="1" i="1" dirty="0" smtClean="0">
                <a:solidFill>
                  <a:srgbClr val="002060"/>
                </a:solidFill>
              </a:rPr>
              <a:t>      Символ,  </a:t>
            </a:r>
            <a:r>
              <a:rPr lang="ru-RU" sz="7000" b="1" i="1" dirty="0">
                <a:solidFill>
                  <a:srgbClr val="002060"/>
                </a:solidFill>
              </a:rPr>
              <a:t>изображенный на </a:t>
            </a:r>
            <a:r>
              <a:rPr lang="ru-RU" sz="7000" b="1" i="1" dirty="0" smtClean="0">
                <a:solidFill>
                  <a:srgbClr val="002060"/>
                </a:solidFill>
              </a:rPr>
              <a:t> черепахе</a:t>
            </a:r>
            <a:r>
              <a:rPr lang="ru-RU" sz="7000" b="1" i="1" dirty="0">
                <a:solidFill>
                  <a:srgbClr val="002060"/>
                </a:solidFill>
              </a:rPr>
              <a:t>, китайцы называли Ло Шу (в книге эпохи Мин) и считали магическим - он использовался при заклинаниях. </a:t>
            </a:r>
            <a:r>
              <a:rPr lang="ru-RU" sz="7000" b="1" i="1" dirty="0" smtClean="0">
                <a:solidFill>
                  <a:srgbClr val="002060"/>
                </a:solidFill>
              </a:rPr>
              <a:t>        Поэтому </a:t>
            </a:r>
            <a:r>
              <a:rPr lang="ru-RU" sz="7000" b="1" i="1" dirty="0">
                <a:solidFill>
                  <a:srgbClr val="002060"/>
                </a:solidFill>
              </a:rPr>
              <a:t>квадратные таблицы чисел с </a:t>
            </a:r>
            <a:r>
              <a:rPr lang="ru-RU" sz="7000" b="1" i="1" dirty="0" smtClean="0">
                <a:solidFill>
                  <a:srgbClr val="002060"/>
                </a:solidFill>
              </a:rPr>
              <a:t> тех  пор </a:t>
            </a:r>
            <a:r>
              <a:rPr lang="ru-RU" sz="7000" b="1" i="1" dirty="0">
                <a:solidFill>
                  <a:srgbClr val="002060"/>
                </a:solidFill>
              </a:rPr>
              <a:t>называют магическими квадратами.</a:t>
            </a:r>
          </a:p>
          <a:p>
            <a:pPr indent="0">
              <a:buNone/>
            </a:pPr>
            <a:r>
              <a:rPr lang="ru-RU" sz="7000" b="1" i="1" dirty="0" smtClean="0">
                <a:solidFill>
                  <a:srgbClr val="002060"/>
                </a:solidFill>
              </a:rPr>
              <a:t>                      Что </a:t>
            </a:r>
            <a:r>
              <a:rPr lang="ru-RU" sz="7000" b="1" i="1" dirty="0">
                <a:solidFill>
                  <a:srgbClr val="002060"/>
                </a:solidFill>
              </a:rPr>
              <a:t>же в нем </a:t>
            </a:r>
            <a:r>
              <a:rPr lang="ru-RU" sz="7000" b="1" i="1" dirty="0" smtClean="0">
                <a:solidFill>
                  <a:srgbClr val="002060"/>
                </a:solidFill>
              </a:rPr>
              <a:t>магического?</a:t>
            </a:r>
          </a:p>
          <a:p>
            <a:pPr indent="0">
              <a:buNone/>
            </a:pPr>
            <a:r>
              <a:rPr lang="ru-RU" sz="7000" b="1" i="1" dirty="0">
                <a:solidFill>
                  <a:srgbClr val="002060"/>
                </a:solidFill>
              </a:rPr>
              <a:t> </a:t>
            </a:r>
            <a:r>
              <a:rPr lang="ru-RU" sz="7000" b="1" i="1" dirty="0" smtClean="0">
                <a:solidFill>
                  <a:srgbClr val="002060"/>
                </a:solidFill>
              </a:rPr>
              <a:t>   Девять </a:t>
            </a:r>
            <a:r>
              <a:rPr lang="ru-RU" sz="7000" b="1" i="1" dirty="0">
                <a:solidFill>
                  <a:srgbClr val="002060"/>
                </a:solidFill>
              </a:rPr>
              <a:t>порядковых чисел размещены в девяти клетках квадрата так, что суммы чисел вдоль каждой строки, каждого столбца и каждой из двух диагоналей одинаковы </a:t>
            </a:r>
            <a:r>
              <a:rPr lang="ru-RU" sz="7000" b="1" i="1" dirty="0" smtClean="0">
                <a:solidFill>
                  <a:srgbClr val="002060"/>
                </a:solidFill>
              </a:rPr>
              <a:t>– это  </a:t>
            </a:r>
            <a:r>
              <a:rPr lang="ru-RU" sz="7000" b="1" i="1" dirty="0">
                <a:solidFill>
                  <a:srgbClr val="C00000"/>
                </a:solidFill>
              </a:rPr>
              <a:t>основное </a:t>
            </a:r>
            <a:r>
              <a:rPr lang="ru-RU" sz="7000" b="1" i="1" dirty="0" smtClean="0">
                <a:solidFill>
                  <a:srgbClr val="C00000"/>
                </a:solidFill>
              </a:rPr>
              <a:t> свойство  </a:t>
            </a:r>
            <a:r>
              <a:rPr lang="ru-RU" sz="7000" b="1" i="1" dirty="0" smtClean="0">
                <a:solidFill>
                  <a:srgbClr val="002060"/>
                </a:solidFill>
              </a:rPr>
              <a:t>волшебного </a:t>
            </a:r>
            <a:r>
              <a:rPr lang="ru-RU" sz="7000" b="1" i="1" dirty="0">
                <a:solidFill>
                  <a:srgbClr val="002060"/>
                </a:solidFill>
              </a:rPr>
              <a:t>квадрата.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9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Виды магических квадратов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88840"/>
            <a:ext cx="7344816" cy="3816424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Первым волшебным квадратом считается  квадрат ЛО ШУ ( 9 клеток , 3 на 3). Известен китайский квадрат (6 на 6) Ян </a:t>
            </a:r>
            <a:r>
              <a:rPr lang="ru-RU" i="1" dirty="0" err="1" smtClean="0">
                <a:solidFill>
                  <a:srgbClr val="002060"/>
                </a:solidFill>
              </a:rPr>
              <a:t>Хуэя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Следующим в 11 веке в Индии был обнаружен магический квадрат в городе </a:t>
            </a:r>
            <a:r>
              <a:rPr lang="ru-RU" i="1" dirty="0" err="1" smtClean="0">
                <a:solidFill>
                  <a:srgbClr val="002060"/>
                </a:solidFill>
              </a:rPr>
              <a:t>Кхаджурахо</a:t>
            </a:r>
            <a:r>
              <a:rPr lang="ru-RU" i="1" dirty="0" smtClean="0">
                <a:solidFill>
                  <a:srgbClr val="002060"/>
                </a:solidFill>
              </a:rPr>
              <a:t> (4 на 4), он относится к 1 веку н.э.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В 15 веке  Европу с магическими квадратами знакомит византийский писатель Э. </a:t>
            </a:r>
            <a:r>
              <a:rPr lang="ru-RU" i="1" dirty="0" err="1" smtClean="0">
                <a:solidFill>
                  <a:srgbClr val="002060"/>
                </a:solidFill>
              </a:rPr>
              <a:t>Мосхопулос</a:t>
            </a:r>
            <a:r>
              <a:rPr lang="ru-RU" i="1" dirty="0" smtClean="0">
                <a:solidFill>
                  <a:srgbClr val="002060"/>
                </a:solidFill>
              </a:rPr>
              <a:t>. В начале 16 века на гравюре «Меланхолия» А. Дюрер изобразил квадрат (4на4). Год создания гравюры читается в двух </a:t>
            </a:r>
            <a:r>
              <a:rPr lang="ru-RU" i="1" dirty="0">
                <a:solidFill>
                  <a:srgbClr val="002060"/>
                </a:solidFill>
              </a:rPr>
              <a:t>нижних центральных квадратах (1514). В 16 веке Корнелий </a:t>
            </a:r>
            <a:r>
              <a:rPr lang="ru-RU" i="1" dirty="0" err="1">
                <a:solidFill>
                  <a:srgbClr val="002060"/>
                </a:solidFill>
              </a:rPr>
              <a:t>Агриппа</a:t>
            </a:r>
            <a:r>
              <a:rPr lang="ru-RU" i="1" dirty="0">
                <a:solidFill>
                  <a:srgbClr val="002060"/>
                </a:solidFill>
              </a:rPr>
              <a:t> построил квадраты 3-го, </a:t>
            </a:r>
            <a:r>
              <a:rPr lang="ru-RU" i="1" dirty="0" smtClean="0">
                <a:solidFill>
                  <a:srgbClr val="002060"/>
                </a:solidFill>
              </a:rPr>
              <a:t>4-го, 5-го, </a:t>
            </a:r>
            <a:r>
              <a:rPr lang="ru-RU" i="1" dirty="0">
                <a:solidFill>
                  <a:srgbClr val="002060"/>
                </a:solidFill>
              </a:rPr>
              <a:t>6-го, 7-го, 8-го, 9-го порядка, которые </a:t>
            </a:r>
            <a:r>
              <a:rPr lang="ru-RU" i="1" dirty="0" smtClean="0">
                <a:solidFill>
                  <a:srgbClr val="002060"/>
                </a:solidFill>
              </a:rPr>
              <a:t> связал </a:t>
            </a:r>
            <a:r>
              <a:rPr lang="ru-RU" i="1" dirty="0">
                <a:solidFill>
                  <a:srgbClr val="002060"/>
                </a:solidFill>
              </a:rPr>
              <a:t>с астрологией семи планет. </a:t>
            </a:r>
            <a:r>
              <a:rPr lang="ru-RU" i="1" dirty="0" smtClean="0">
                <a:solidFill>
                  <a:srgbClr val="002060"/>
                </a:solidFill>
              </a:rPr>
              <a:t>В 16 веке в Японии магическим квадратам посвящена обширная литература. Пополнил копилку квадратов и 20-й век (квадраты Генри Э. </a:t>
            </a:r>
            <a:r>
              <a:rPr lang="ru-RU" i="1" dirty="0" err="1" smtClean="0">
                <a:solidFill>
                  <a:srgbClr val="002060"/>
                </a:solidFill>
              </a:rPr>
              <a:t>Дьюдени</a:t>
            </a:r>
            <a:r>
              <a:rPr lang="ru-RU" i="1" dirty="0" smtClean="0">
                <a:solidFill>
                  <a:srgbClr val="002060"/>
                </a:solidFill>
              </a:rPr>
              <a:t> и </a:t>
            </a:r>
            <a:r>
              <a:rPr lang="ru-RU" i="1" dirty="0" err="1" smtClean="0">
                <a:solidFill>
                  <a:srgbClr val="002060"/>
                </a:solidFill>
              </a:rPr>
              <a:t>Аллана</a:t>
            </a:r>
            <a:r>
              <a:rPr lang="ru-RU" i="1" dirty="0" smtClean="0">
                <a:solidFill>
                  <a:srgbClr val="002060"/>
                </a:solidFill>
              </a:rPr>
              <a:t> У. Джонсона – </a:t>
            </a:r>
            <a:r>
              <a:rPr lang="ru-RU" i="1" dirty="0" err="1" smtClean="0">
                <a:solidFill>
                  <a:srgbClr val="002060"/>
                </a:solidFill>
              </a:rPr>
              <a:t>младш</a:t>
            </a:r>
            <a:r>
              <a:rPr lang="ru-RU" i="1" dirty="0" smtClean="0">
                <a:solidFill>
                  <a:srgbClr val="002060"/>
                </a:solidFill>
              </a:rPr>
              <a:t>.).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94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846618"/>
              </p:ext>
            </p:extLst>
          </p:nvPr>
        </p:nvGraphicFramePr>
        <p:xfrm>
          <a:off x="941840" y="2325073"/>
          <a:ext cx="3672706" cy="2948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79"/>
                <a:gridCol w="936179"/>
                <a:gridCol w="936179"/>
                <a:gridCol w="864169"/>
              </a:tblGrid>
              <a:tr h="845056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7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12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14</a:t>
                      </a:r>
                      <a:endParaRPr lang="ru-RU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13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8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11</a:t>
                      </a:r>
                      <a:endParaRPr lang="ru-RU" sz="4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16</a:t>
                      </a:r>
                      <a:endParaRPr lang="ru-RU" sz="40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3</a:t>
                      </a:r>
                      <a:endParaRPr lang="ru-RU" sz="40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10</a:t>
                      </a:r>
                      <a:endParaRPr lang="ru-RU" sz="40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5</a:t>
                      </a:r>
                      <a:endParaRPr lang="ru-RU" sz="40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9</a:t>
                      </a:r>
                      <a:endParaRPr lang="ru-RU" sz="4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6</a:t>
                      </a:r>
                      <a:endParaRPr lang="ru-RU" sz="4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15</a:t>
                      </a:r>
                      <a:endParaRPr lang="ru-RU" sz="4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4</a:t>
                      </a:r>
                      <a:endParaRPr lang="ru-RU" sz="4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387469"/>
              </p:ext>
            </p:extLst>
          </p:nvPr>
        </p:nvGraphicFramePr>
        <p:xfrm>
          <a:off x="5043428" y="2323411"/>
          <a:ext cx="3024336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84"/>
                <a:gridCol w="756084"/>
                <a:gridCol w="756084"/>
                <a:gridCol w="756084"/>
              </a:tblGrid>
              <a:tr h="756084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</a:t>
                      </a:r>
                      <a:endParaRPr lang="ru-RU" sz="4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14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15</a:t>
                      </a:r>
                      <a:endParaRPr lang="ru-RU" sz="40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4</a:t>
                      </a:r>
                      <a:endParaRPr lang="ru-RU" sz="4000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12</a:t>
                      </a:r>
                      <a:endParaRPr lang="ru-RU" sz="4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7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6</a:t>
                      </a:r>
                      <a:endParaRPr lang="ru-RU" sz="40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9</a:t>
                      </a:r>
                      <a:endParaRPr lang="ru-RU" sz="4000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8</a:t>
                      </a:r>
                      <a:endParaRPr lang="ru-RU" sz="4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11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10</a:t>
                      </a:r>
                      <a:endParaRPr lang="ru-RU" sz="40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5</a:t>
                      </a:r>
                      <a:endParaRPr lang="ru-RU" sz="4000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13</a:t>
                      </a:r>
                      <a:endParaRPr lang="ru-RU" sz="4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2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3</a:t>
                      </a:r>
                      <a:endParaRPr lang="ru-RU" sz="40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16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35416" y="126876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Древнеиндийский квадрат, 1 в н.э.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124744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C00000"/>
                </a:solidFill>
              </a:rPr>
              <a:t>Магический квадрат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г.</a:t>
            </a:r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err="1">
                <a:solidFill>
                  <a:srgbClr val="C00000"/>
                </a:solidFill>
              </a:rPr>
              <a:t>Кхаджурахо</a:t>
            </a:r>
            <a:endParaRPr lang="ru-RU" sz="2400" b="1" i="1" dirty="0">
              <a:solidFill>
                <a:srgbClr val="C00000"/>
              </a:solidFill>
            </a:endParaRPr>
          </a:p>
          <a:p>
            <a:pPr lvl="0"/>
            <a:endParaRPr lang="ru-RU" sz="2400" b="1" i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53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96752"/>
            <a:ext cx="6400800" cy="685800"/>
          </a:xfrm>
        </p:spPr>
        <p:txBody>
          <a:bodyPr>
            <a:noAutofit/>
          </a:bodyPr>
          <a:lstStyle/>
          <a:p>
            <a:pPr algn="r"/>
            <a:r>
              <a:rPr lang="ru-RU" sz="2800" b="1" i="1" cap="none" spc="0" dirty="0">
                <a:solidFill>
                  <a:srgbClr val="C00000"/>
                </a:solidFill>
                <a:ea typeface="+mn-ea"/>
                <a:cs typeface="+mn-cs"/>
              </a:rPr>
              <a:t>16 </a:t>
            </a:r>
            <a:r>
              <a:rPr lang="ru-RU" sz="2800" b="1" i="1" cap="none" spc="0" dirty="0" smtClean="0">
                <a:solidFill>
                  <a:srgbClr val="C00000"/>
                </a:solidFill>
                <a:ea typeface="+mn-ea"/>
                <a:cs typeface="+mn-cs"/>
              </a:rPr>
              <a:t>век, гравюра </a:t>
            </a:r>
            <a:r>
              <a:rPr lang="ru-RU" sz="2800" b="1" i="1" cap="none" spc="0" dirty="0">
                <a:solidFill>
                  <a:srgbClr val="C00000"/>
                </a:solidFill>
                <a:ea typeface="+mn-ea"/>
                <a:cs typeface="+mn-cs"/>
              </a:rPr>
              <a:t>«Меланхолия» </a:t>
            </a:r>
            <a:r>
              <a:rPr lang="ru-RU" sz="2800" b="1" i="1" cap="none" spc="0" dirty="0" smtClean="0">
                <a:solidFill>
                  <a:srgbClr val="C00000"/>
                </a:solidFill>
                <a:ea typeface="+mn-ea"/>
                <a:cs typeface="+mn-cs"/>
              </a:rPr>
              <a:t/>
            </a:r>
            <a:br>
              <a:rPr lang="ru-RU" sz="2800" b="1" i="1" cap="none" spc="0" dirty="0" smtClean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ru-RU" sz="2800" b="1" i="1" cap="none" spc="0" dirty="0" err="1" smtClean="0">
                <a:solidFill>
                  <a:srgbClr val="C00000"/>
                </a:solidFill>
                <a:ea typeface="+mn-ea"/>
                <a:cs typeface="+mn-cs"/>
              </a:rPr>
              <a:t>А.Дюрера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Администратор.BEST-KOWUUPJTA1.000\Desktop\4627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2808312" cy="366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истратор.BEST-KOWUUPJTA1.000\Desktop\квадрат Дюрер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820" y="2564904"/>
            <a:ext cx="3024336" cy="284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6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484784"/>
            <a:ext cx="6400800" cy="6858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Некоторые секреты построения и решения квадратов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564904"/>
            <a:ext cx="6400800" cy="2232248"/>
          </a:xfrm>
        </p:spPr>
        <p:txBody>
          <a:bodyPr>
            <a:normAutofit/>
          </a:bodyPr>
          <a:lstStyle/>
          <a:p>
            <a:pPr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ЗАДАЧА.</a:t>
            </a:r>
            <a:r>
              <a:rPr lang="ru-RU" altLang="ru-RU" b="1" i="1" dirty="0">
                <a:solidFill>
                  <a:srgbClr val="002060"/>
                </a:solidFill>
                <a:latin typeface="Arial" charset="0"/>
              </a:rPr>
              <a:t> Квадрат разделен на 9 равных клеток. Расставьте в этих клетках числа 1, 2, 3, 4, 5, 6, 7, 8, 9 так, чтобы сумма чисел в каждой строке и в каждом столбике равнялась 15. </a:t>
            </a:r>
          </a:p>
        </p:txBody>
      </p:sp>
    </p:spTree>
    <p:extLst>
      <p:ext uri="{BB962C8B-B14F-4D97-AF65-F5344CB8AC3E}">
        <p14:creationId xmlns:p14="http://schemas.microsoft.com/office/powerpoint/2010/main" val="400847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465</TotalTime>
  <Words>965</Words>
  <Application>Microsoft Office PowerPoint</Application>
  <PresentationFormat>Экран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Кутюр</vt:lpstr>
      <vt:lpstr>3_Кутюр</vt:lpstr>
      <vt:lpstr>4_Кутюр</vt:lpstr>
      <vt:lpstr>МАГИЧЕСКИЕ КВАДРАТЫ</vt:lpstr>
      <vt:lpstr>содержание</vt:lpstr>
      <vt:lpstr>История магических квадратов</vt:lpstr>
      <vt:lpstr>Легенда появления магического квадрата</vt:lpstr>
      <vt:lpstr>Презентация PowerPoint</vt:lpstr>
      <vt:lpstr>Виды магических квадратов</vt:lpstr>
      <vt:lpstr>Презентация PowerPoint</vt:lpstr>
      <vt:lpstr>16 век, гравюра «Меланхолия»  А.Дюрера</vt:lpstr>
      <vt:lpstr>Некоторые секреты построения и решения квадратов</vt:lpstr>
      <vt:lpstr>Презентация PowerPoint</vt:lpstr>
      <vt:lpstr>Где используются магические квадраты</vt:lpstr>
      <vt:lpstr>Презентация PowerPoint</vt:lpstr>
      <vt:lpstr>судоку</vt:lpstr>
      <vt:lpstr>заключение</vt:lpstr>
      <vt:lpstr>Источник</vt:lpstr>
    </vt:vector>
  </TitlesOfParts>
  <Company>*Питер-Company*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МАГИЧЕСКИЕ КВАДРАТЫ</dc:title>
  <dc:creator>Дмитрий Каленюк</dc:creator>
  <cp:lastModifiedBy>Дмитрий Каленюк</cp:lastModifiedBy>
  <cp:revision>46</cp:revision>
  <dcterms:created xsi:type="dcterms:W3CDTF">2017-12-07T20:18:17Z</dcterms:created>
  <dcterms:modified xsi:type="dcterms:W3CDTF">2018-01-29T13:56:10Z</dcterms:modified>
</cp:coreProperties>
</file>