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7"/>
  </p:notesMasterIdLst>
  <p:sldIdLst>
    <p:sldId id="256" r:id="rId2"/>
    <p:sldId id="257" r:id="rId3"/>
    <p:sldId id="263" r:id="rId4"/>
    <p:sldId id="258" r:id="rId5"/>
    <p:sldId id="268" r:id="rId6"/>
    <p:sldId id="259" r:id="rId7"/>
    <p:sldId id="261" r:id="rId8"/>
    <p:sldId id="264" r:id="rId9"/>
    <p:sldId id="272" r:id="rId10"/>
    <p:sldId id="266" r:id="rId11"/>
    <p:sldId id="262" r:id="rId12"/>
    <p:sldId id="273" r:id="rId13"/>
    <p:sldId id="265" r:id="rId14"/>
    <p:sldId id="267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F0F5F7-2886-4AE2-B7E3-54E932AC7C3F}" type="datetimeFigureOut">
              <a:rPr lang="ru-RU" smtClean="0"/>
              <a:pPr/>
              <a:t>29.01.2018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746AC5-7836-4BD2-9033-D54ECFC504F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32597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746AC5-7836-4BD2-9033-D54ECFC504F9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71621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F3C6DFB5-5B69-47CC-9F79-A5543B21FE72}" type="datetimeFigureOut">
              <a:rPr lang="ru-RU" smtClean="0"/>
              <a:pPr/>
              <a:t>29.01.2018</a:t>
            </a:fld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9E3E0B5-6571-4EF4-8B7A-78D25BD9A45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C6DFB5-5B69-47CC-9F79-A5543B21FE72}" type="datetimeFigureOut">
              <a:rPr lang="ru-RU" smtClean="0"/>
              <a:pPr/>
              <a:t>29.01.2018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E3E0B5-6571-4EF4-8B7A-78D25BD9A45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C6DFB5-5B69-47CC-9F79-A5543B21FE72}" type="datetimeFigureOut">
              <a:rPr lang="ru-RU" smtClean="0"/>
              <a:pPr/>
              <a:t>29.01.2018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E3E0B5-6571-4EF4-8B7A-78D25BD9A45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C6DFB5-5B69-47CC-9F79-A5543B21FE72}" type="datetimeFigureOut">
              <a:rPr lang="ru-RU" smtClean="0"/>
              <a:pPr/>
              <a:t>29.01.2018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E3E0B5-6571-4EF4-8B7A-78D25BD9A45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F3C6DFB5-5B69-47CC-9F79-A5543B21FE72}" type="datetimeFigureOut">
              <a:rPr lang="ru-RU" smtClean="0"/>
              <a:pPr/>
              <a:t>29.01.2018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9E3E0B5-6571-4EF4-8B7A-78D25BD9A45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C6DFB5-5B69-47CC-9F79-A5543B21FE72}" type="datetimeFigureOut">
              <a:rPr lang="ru-RU" smtClean="0"/>
              <a:pPr/>
              <a:t>29.01.2018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9E3E0B5-6571-4EF4-8B7A-78D25BD9A45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C6DFB5-5B69-47CC-9F79-A5543B21FE72}" type="datetimeFigureOut">
              <a:rPr lang="ru-RU" smtClean="0"/>
              <a:pPr/>
              <a:t>29.01.2018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9E3E0B5-6571-4EF4-8B7A-78D25BD9A45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C6DFB5-5B69-47CC-9F79-A5543B21FE72}" type="datetimeFigureOut">
              <a:rPr lang="ru-RU" smtClean="0"/>
              <a:pPr/>
              <a:t>29.01.2018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E3E0B5-6571-4EF4-8B7A-78D25BD9A45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C6DFB5-5B69-47CC-9F79-A5543B21FE72}" type="datetimeFigureOut">
              <a:rPr lang="ru-RU" smtClean="0"/>
              <a:pPr/>
              <a:t>29.01.2018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E3E0B5-6571-4EF4-8B7A-78D25BD9A45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F3C6DFB5-5B69-47CC-9F79-A5543B21FE72}" type="datetimeFigureOut">
              <a:rPr lang="ru-RU" smtClean="0"/>
              <a:pPr/>
              <a:t>29.01.2018</a:t>
            </a:fld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9E3E0B5-6571-4EF4-8B7A-78D25BD9A45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F3C6DFB5-5B69-47CC-9F79-A5543B21FE72}" type="datetimeFigureOut">
              <a:rPr lang="ru-RU" smtClean="0"/>
              <a:pPr/>
              <a:t>29.01.2018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9E3E0B5-6571-4EF4-8B7A-78D25BD9A45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F3C6DFB5-5B69-47CC-9F79-A5543B21FE72}" type="datetimeFigureOut">
              <a:rPr lang="ru-RU" smtClean="0"/>
              <a:pPr/>
              <a:t>29.01.2018</a:t>
            </a:fld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C9E3E0B5-6571-4EF4-8B7A-78D25BD9A45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5"/>
            <a:ext cx="7772400" cy="24757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ПРОЕКТ </a:t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 smtClean="0">
                <a:solidFill>
                  <a:srgbClr val="FF0000"/>
                </a:solidFill>
              </a:rPr>
              <a:t>Неделя    </a:t>
            </a:r>
            <a:r>
              <a:rPr lang="ru-RU" dirty="0" smtClean="0">
                <a:solidFill>
                  <a:srgbClr val="FFFF00"/>
                </a:solidFill>
              </a:rPr>
              <a:t>безопасности 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в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00B050"/>
                </a:solidFill>
              </a:rPr>
              <a:t>детском саду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087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ХУДОЖЕСТВЕННОЕ ТВОРЧЕСТВО. ТЕМА:    «Эти знаки знать мы должны».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6016" y="260648"/>
            <a:ext cx="8075240" cy="423103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                                                                         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smtClean="0"/>
              <a:t>Выставка рисунков.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700808"/>
            <a:ext cx="2349613" cy="17622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789040"/>
            <a:ext cx="2726621" cy="20449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07504" y="980728"/>
            <a:ext cx="1368152" cy="13751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149080"/>
            <a:ext cx="2800364" cy="21002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201295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532440" cy="1642194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rgbClr val="FFC000"/>
                </a:solidFill>
              </a:rPr>
              <a:t>            </a:t>
            </a:r>
            <a:r>
              <a:rPr lang="ru-RU" sz="3200" b="1" dirty="0" smtClean="0">
                <a:solidFill>
                  <a:srgbClr val="00B050"/>
                </a:solidFill>
              </a:rPr>
              <a:t>СЮЖЕТНО </a:t>
            </a:r>
            <a:r>
              <a:rPr lang="ru-RU" sz="3200" b="1" dirty="0" smtClean="0">
                <a:solidFill>
                  <a:srgbClr val="00B050"/>
                </a:solidFill>
              </a:rPr>
              <a:t>– РОЛЕВЫЕ ИГРЫ ПО ПРАВИЛАМ ДОРОЖНОЙ БЕЗОПАСНОСТИ</a:t>
            </a:r>
            <a:endParaRPr lang="ru-RU" sz="3200" b="1" dirty="0">
              <a:solidFill>
                <a:srgbClr val="00B05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5596" y="1844824"/>
            <a:ext cx="2562932" cy="34172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140968"/>
            <a:ext cx="3744416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189893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915000" cy="11430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ДИДАКТИЧЕСКИЕ</a:t>
            </a:r>
            <a:r>
              <a:rPr lang="en-US" sz="3200" b="1" dirty="0" smtClean="0">
                <a:solidFill>
                  <a:srgbClr val="00B050"/>
                </a:solidFill>
              </a:rPr>
              <a:t>,</a:t>
            </a:r>
            <a:r>
              <a:rPr lang="ru-RU" sz="3200" b="1" dirty="0" smtClean="0">
                <a:solidFill>
                  <a:srgbClr val="00B050"/>
                </a:solidFill>
              </a:rPr>
              <a:t> </a:t>
            </a:r>
            <a:br>
              <a:rPr lang="ru-RU" sz="3200" b="1" dirty="0" smtClean="0">
                <a:solidFill>
                  <a:srgbClr val="00B050"/>
                </a:solidFill>
              </a:rPr>
            </a:br>
            <a:r>
              <a:rPr lang="ru-RU" sz="3200" b="1" dirty="0" smtClean="0">
                <a:solidFill>
                  <a:srgbClr val="00B050"/>
                </a:solidFill>
              </a:rPr>
              <a:t>НАСТОЛЬНО – ПЕЧАТНЫЕ ИГРЫ</a:t>
            </a:r>
            <a:endParaRPr lang="ru-RU" sz="3200" b="1" dirty="0">
              <a:solidFill>
                <a:srgbClr val="00B050"/>
              </a:solidFill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16832"/>
            <a:ext cx="1963472" cy="2055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844824"/>
            <a:ext cx="2739438" cy="3652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467544" y="4653136"/>
            <a:ext cx="1368152" cy="13751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8133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20" y="188640"/>
            <a:ext cx="8229600" cy="108012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           </a:t>
            </a:r>
            <a:r>
              <a:rPr lang="ru-RU" sz="3100" b="1" dirty="0" smtClean="0">
                <a:solidFill>
                  <a:srgbClr val="002060"/>
                </a:solidFill>
              </a:rPr>
              <a:t>САМОСТОЯТЕЛЬНАЯ </a:t>
            </a:r>
            <a:r>
              <a:rPr lang="ru-RU" sz="3100" b="1" dirty="0" smtClean="0">
                <a:solidFill>
                  <a:srgbClr val="002060"/>
                </a:solidFill>
              </a:rPr>
              <a:t>ИГРОВАЯ </a:t>
            </a:r>
            <a:r>
              <a:rPr lang="ru-RU" sz="3100" b="1" dirty="0" smtClean="0">
                <a:solidFill>
                  <a:srgbClr val="002060"/>
                </a:solidFill>
              </a:rPr>
              <a:t>			       ДЕЯТЕЛЬНОСТЬ</a:t>
            </a:r>
            <a:endParaRPr lang="ru-RU" sz="3100" b="1" dirty="0">
              <a:solidFill>
                <a:srgbClr val="002060"/>
              </a:solidFill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185649" y="1887359"/>
            <a:ext cx="2569098" cy="21959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437112"/>
            <a:ext cx="2163762" cy="19732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04864"/>
            <a:ext cx="3275855" cy="24568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0" name="Picture 6" descr="http://sch89.minsk.edu.by/be/sm.aspx?guid=1660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060848"/>
            <a:ext cx="1191579" cy="1530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9898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25881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ЭТО МЫ ГУЛЯЕМ</a:t>
            </a:r>
            <a:endParaRPr lang="ru-RU" dirty="0"/>
          </a:p>
        </p:txBody>
      </p:sp>
      <p:pic>
        <p:nvPicPr>
          <p:cNvPr id="205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72816"/>
            <a:ext cx="1910911" cy="11929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429000"/>
            <a:ext cx="3990632" cy="29929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548680"/>
            <a:ext cx="3648405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59656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СПАСИБО ЗА ВНИМАНИЕ!</a:t>
            </a:r>
            <a:endParaRPr lang="ru-RU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6" descr="http://sch89.minsk.edu.by/be/sm.aspx?guid=1660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429000"/>
            <a:ext cx="1191579" cy="1530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4947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Bookman Old Style" panose="02050604050505020204" pitchFamily="18" charset="0"/>
                <a:cs typeface="Arial" panose="020B0604020202020204" pitchFamily="34" charset="0"/>
              </a:rPr>
              <a:t>АКТУАЛЬНОСТЬ ПРОБЛЕМЫ:</a:t>
            </a:r>
            <a:endParaRPr lang="ru-RU" sz="2400" b="1" dirty="0">
              <a:solidFill>
                <a:srgbClr val="FF0000"/>
              </a:solidFill>
              <a:latin typeface="Bookman Old Style" panose="02050604050505020204" pitchFamily="18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799"/>
            <a:ext cx="8352928" cy="41044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dirty="0"/>
              <a:t> </a:t>
            </a:r>
            <a:r>
              <a:rPr lang="ru-RU" sz="1600" dirty="0"/>
              <a:t>Р</a:t>
            </a:r>
            <a:r>
              <a:rPr lang="ru-RU" sz="1600" b="1" dirty="0"/>
              <a:t>ЕБЁНОК ПРИХОДИТ В ЭТОТ МИР ДЛЯ ДОЛГОЙ И СЧАСТЛИВОЙ ЖИЗНИ. </a:t>
            </a:r>
            <a:r>
              <a:rPr lang="ru-RU" sz="1600" dirty="0" smtClean="0"/>
              <a:t>Т</a:t>
            </a:r>
            <a:r>
              <a:rPr lang="ru-RU" sz="1600" b="1" dirty="0" smtClean="0"/>
              <a:t>АК     </a:t>
            </a:r>
            <a:r>
              <a:rPr lang="ru-RU" sz="1600" b="1" dirty="0"/>
              <a:t>ДОЛЖНО БЫТЬ, НО, К СОЖАЛЕНИЮ, НЕ ВСЕГДА БЫВАЕТ. </a:t>
            </a:r>
            <a:r>
              <a:rPr lang="ru-RU" sz="1600" dirty="0"/>
              <a:t>Н</a:t>
            </a:r>
            <a:r>
              <a:rPr lang="ru-RU" sz="1600" b="1" dirty="0"/>
              <a:t>АЧИНАЯ ПОЗНАВАТЬ ОКРУЖАЮЩИЙ МИР, МАЛЕНЬКИЙ ЧЕЛОВЕК МОЖЕТ СТОЛКНУТЬСЯ С МАССОЙ СИТУАЦИЙ, КОТОРЫЕ НАПРЯМУЮ ИЛИ КОСВЕННО НЕСУТ В СЕБЕ  УГРОЗУ ЕГО ЗДОРОВЬЮ И ДАЖЕ ЖИЗНИ. </a:t>
            </a:r>
            <a:r>
              <a:rPr lang="ru-RU" sz="1600" dirty="0"/>
              <a:t>П</a:t>
            </a:r>
            <a:r>
              <a:rPr lang="ru-RU" sz="1600" b="1" dirty="0"/>
              <a:t>ОЭТОМУ ОСНОВНАЯ ЗАДАЧА ВЗРОСЛЫХ – ПРИВИТЬ ДЕТЯМ КУЛЬТУРУ БЕЗОПАСНОГО ПОВЕДЕНИЯ.</a:t>
            </a:r>
          </a:p>
          <a:p>
            <a:pPr marL="0" indent="0">
              <a:buNone/>
            </a:pPr>
            <a:r>
              <a:rPr lang="ru-RU" sz="1600" b="1" dirty="0"/>
              <a:t>     </a:t>
            </a:r>
            <a:r>
              <a:rPr lang="ru-RU" sz="1600" dirty="0"/>
              <a:t>К</a:t>
            </a:r>
            <a:r>
              <a:rPr lang="ru-RU" sz="1600" b="1" dirty="0"/>
              <a:t>АК СДЕЛАТЬ ТАК, ЧТОБЫ И ВЗРОСЛЫЕ БЫЛИ СПОКОЙНЫ, И ДЕТИ                                 </a:t>
            </a:r>
            <a:r>
              <a:rPr lang="ru-RU" sz="1600" b="1" dirty="0" smtClean="0"/>
              <a:t>            НАХОДИЛИСЬ </a:t>
            </a:r>
            <a:r>
              <a:rPr lang="ru-RU" sz="1600" b="1" dirty="0"/>
              <a:t>В БЕЗОПАСНОСТИ?</a:t>
            </a:r>
          </a:p>
          <a:p>
            <a:pPr marL="0" indent="0">
              <a:buFont typeface="Wingdings" pitchFamily="2" charset="2"/>
              <a:buChar char="v"/>
            </a:pPr>
            <a:r>
              <a:rPr lang="ru-RU" sz="1600" b="1" dirty="0"/>
              <a:t> </a:t>
            </a:r>
            <a:r>
              <a:rPr lang="ru-RU" sz="1600" b="1" dirty="0" smtClean="0"/>
              <a:t> </a:t>
            </a:r>
            <a:r>
              <a:rPr lang="ru-RU" sz="1600" dirty="0" smtClean="0"/>
              <a:t>С</a:t>
            </a:r>
            <a:r>
              <a:rPr lang="ru-RU" sz="1600" b="1" dirty="0" smtClean="0"/>
              <a:t> </a:t>
            </a:r>
            <a:r>
              <a:rPr lang="ru-RU" sz="1600" b="1" dirty="0"/>
              <a:t>ЭТОЙ ЦЕЛЬЮ  НЕОБХОДИМО ПРОВОДИТЬ  </a:t>
            </a:r>
            <a:r>
              <a:rPr lang="ru-RU" sz="1600" b="1" dirty="0" smtClean="0"/>
              <a:t>ПРОФИЛАКТИЧЕСКУЮ </a:t>
            </a:r>
            <a:r>
              <a:rPr lang="ru-RU" sz="1600" b="1" dirty="0"/>
              <a:t>РАБОТУ </a:t>
            </a:r>
            <a:r>
              <a:rPr lang="ru-RU" sz="1600" b="1" dirty="0" smtClean="0"/>
              <a:t> </a:t>
            </a:r>
            <a:r>
              <a:rPr lang="ru-RU" sz="1600" b="1" dirty="0" smtClean="0"/>
              <a:t>С </a:t>
            </a:r>
            <a:r>
              <a:rPr lang="ru-RU" sz="1600" b="1" dirty="0" smtClean="0"/>
              <a:t>ДЕТЬМИ  В </a:t>
            </a:r>
            <a:r>
              <a:rPr lang="ru-RU" sz="1600" b="1" dirty="0"/>
              <a:t>САМОЙ ПРИЕМЛЕМОЙ ДЛЯ НИХ ИГРОВОЙ ФОРМЕ, КОТОРАЯ </a:t>
            </a:r>
            <a:r>
              <a:rPr lang="ru-RU" sz="1600" b="1" dirty="0" smtClean="0"/>
              <a:t>	ТЕСНО  ПЕРЕПЛЕТАЕТСЯ </a:t>
            </a:r>
            <a:r>
              <a:rPr lang="ru-RU" sz="1600" b="1" dirty="0"/>
              <a:t>С ПОЗНАВАТЕЛЬНЫМ ПРОЦЕССОМ. </a:t>
            </a:r>
            <a:r>
              <a:rPr lang="ru-RU" sz="2000" dirty="0"/>
              <a:t>Д</a:t>
            </a:r>
            <a:r>
              <a:rPr lang="ru-RU" sz="1600" b="1" dirty="0" smtClean="0"/>
              <a:t>ЕТСКОМУ   </a:t>
            </a:r>
            <a:r>
              <a:rPr lang="ru-RU" sz="1600" b="1" dirty="0" smtClean="0"/>
              <a:t>	САДУ </a:t>
            </a:r>
            <a:r>
              <a:rPr lang="ru-RU" sz="1600" b="1" dirty="0"/>
              <a:t>И РОДИТЕЛЯМ НАДО ОБЪЕДЕНИТЬ УСИЛИЯ, ДЛЯ ТОГО, ЧТОБЫ </a:t>
            </a:r>
            <a:r>
              <a:rPr lang="ru-RU" sz="1600" b="1" dirty="0" smtClean="0"/>
              <a:t>УБЕРЕЧЬ </a:t>
            </a:r>
            <a:r>
              <a:rPr lang="ru-RU" sz="1600" b="1" dirty="0"/>
              <a:t>ДЕТЕЙ ОТ ВОЗМОЖНОЙ </a:t>
            </a:r>
            <a:r>
              <a:rPr lang="ru-RU" sz="1600" b="1" dirty="0" smtClean="0"/>
              <a:t>ТРАГЕДИИ. </a:t>
            </a:r>
            <a:r>
              <a:rPr lang="ru-RU" sz="2000" b="1" dirty="0" smtClean="0"/>
              <a:t>Н</a:t>
            </a:r>
            <a:r>
              <a:rPr lang="ru-RU" sz="1600" b="1" dirty="0" smtClean="0"/>
              <a:t>ЕОБХОДИМА ЦЕЛЕНАПРАВЛЕННАЯ </a:t>
            </a:r>
            <a:r>
              <a:rPr lang="ru-RU" sz="1600" b="1" dirty="0"/>
              <a:t>РАБОТА НАД  </a:t>
            </a:r>
            <a:r>
              <a:rPr lang="ru-RU" sz="1600" b="1" dirty="0" smtClean="0"/>
              <a:t>ФОРМИРОВАНИЕМ </a:t>
            </a:r>
            <a:r>
              <a:rPr lang="ru-RU" sz="1600" b="1" dirty="0"/>
              <a:t>У НИХ  КУЛЬТУРЫ </a:t>
            </a:r>
            <a:r>
              <a:rPr lang="ru-RU" sz="1600" b="1" dirty="0" smtClean="0"/>
              <a:t>БЕЗОПАСНОГО </a:t>
            </a:r>
            <a:r>
              <a:rPr lang="ru-RU" sz="1600" b="1" dirty="0"/>
              <a:t>ПОВЕДЕНИЯ.</a:t>
            </a:r>
            <a:endParaRPr lang="ru-RU" sz="1600" b="1" dirty="0" smtClean="0"/>
          </a:p>
          <a:p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xmlns="" val="34741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288032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</a:rPr>
              <a:t>                       ЦЕЛЬ </a:t>
            </a:r>
            <a:r>
              <a:rPr lang="ru-RU" sz="2800" b="1" dirty="0" smtClean="0">
                <a:solidFill>
                  <a:srgbClr val="FF0000"/>
                </a:solidFill>
              </a:rPr>
              <a:t>ПРОЕКТА: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sz="2900" b="1" dirty="0" smtClean="0"/>
              <a:t>ВООРУЖИТЬ ЗНАНИЯМИ</a:t>
            </a:r>
            <a:r>
              <a:rPr lang="en-US" sz="2900" b="1" dirty="0" smtClean="0"/>
              <a:t>,</a:t>
            </a:r>
            <a:r>
              <a:rPr lang="ru-RU" sz="2900" b="1" dirty="0" smtClean="0"/>
              <a:t> УМЕНИЯМИ И НАВЫКАМИ НЕОБХОДИМЫМИ ДЛЯ ДЕЙСТВИЯ В ЭКСТРЕМАЛЬНЫХ СИТУАЦИЯХ.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                                      </a:t>
            </a:r>
            <a:r>
              <a:rPr lang="ru-RU" sz="4000" b="1" dirty="0" smtClean="0">
                <a:solidFill>
                  <a:srgbClr val="FF0000"/>
                </a:solidFill>
              </a:rPr>
              <a:t>ЗАДАЧИ: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900" b="1" dirty="0" smtClean="0"/>
              <a:t>ФОРМИРОВАНИЕ ПРЕДСТАВЛЕНИЙ ОБ ОПАСНЫХ ДЛЯ ЧЕЛОВЕКА И ОКРУЖАЮЩЕГО МИРА ПРИРОДЫ СИТУАЦИЯХ И СПОСОБАХ ПОВЕДЕНИЯ В НИХ.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900" b="1" dirty="0" smtClean="0"/>
              <a:t>ПРИОБЩЕНИЕ К ПРАВИЛАМ БЕЗОПАСНОГО ДЛЯ ЧЕЛОВЕКА И ОКРУЖАЮЩЕГО МИРА ПРИРОДЫ ПОВЕДЕНИЯ.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900" b="1" dirty="0" smtClean="0"/>
              <a:t>ОБУЧЕНИЕ ДЕТЕЙ ОСНОВНЫМ ПРАВИЛАМ БЕЗОПАСНОГО ПОВЕДЕНИЯ: ПРЕДВИДЕТЬ ОПАСНОСТЬ</a:t>
            </a:r>
            <a:r>
              <a:rPr lang="en-US" sz="2900" b="1" dirty="0" smtClean="0"/>
              <a:t>,</a:t>
            </a:r>
            <a:r>
              <a:rPr lang="ru-RU" sz="2900" b="1" dirty="0" smtClean="0"/>
              <a:t> ПО ВОЗМОЖНОСТИ ИЗБЕГАТЬ ОПАСНОСТИ</a:t>
            </a:r>
            <a:r>
              <a:rPr lang="en-US" sz="2900" b="1" dirty="0" smtClean="0"/>
              <a:t>,</a:t>
            </a:r>
            <a:r>
              <a:rPr lang="ru-RU" sz="2900" b="1" dirty="0" smtClean="0"/>
              <a:t> ПРИ НЕОБХОДИМОСТИ – ДЕЙСТВОВАТЬ.</a:t>
            </a:r>
          </a:p>
          <a:p>
            <a:r>
              <a:rPr lang="ru-RU" sz="2900" b="1" dirty="0" smtClean="0"/>
              <a:t>ПОВЫШЕНИЕ РОДИТЕЛЬСКОЙ КОМПЕТЕНТНОСТИ В ВОПРОСАХ ДЕТСКОЙ БЕЗОПАСНОСТИ.</a:t>
            </a:r>
            <a:endParaRPr lang="ru-RU" sz="2900" b="1" dirty="0"/>
          </a:p>
        </p:txBody>
      </p:sp>
    </p:spTree>
    <p:extLst>
      <p:ext uri="{BB962C8B-B14F-4D97-AF65-F5344CB8AC3E}">
        <p14:creationId xmlns:p14="http://schemas.microsoft.com/office/powerpoint/2010/main" xmlns="" val="357919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943216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rgbClr val="002060"/>
                </a:solidFill>
              </a:rPr>
              <a:t>                    ПРИНЦИПЫ </a:t>
            </a:r>
            <a:r>
              <a:rPr lang="ru-RU" sz="2400" b="1" dirty="0" smtClean="0">
                <a:solidFill>
                  <a:srgbClr val="002060"/>
                </a:solidFill>
              </a:rPr>
              <a:t>РЕАЛИЗАЦИИ ПРОЕКТА: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301608" cy="464137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ru-RU" sz="1600" b="1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ru-RU" sz="1600" b="1" dirty="0" smtClean="0"/>
              <a:t>ЦЕЛЕНАПАВЛЕННОЕ </a:t>
            </a:r>
            <a:r>
              <a:rPr lang="ru-RU" sz="1600" b="1" dirty="0" smtClean="0"/>
              <a:t>ИЗУЧЕНИЕ ПРАВИЛ БЕЗОПАСНОГО ПОВЕДЕНИЯ НА  УЛИЦЕ</a:t>
            </a:r>
            <a:r>
              <a:rPr lang="en-US" sz="1600" b="1" dirty="0" smtClean="0"/>
              <a:t>,</a:t>
            </a:r>
            <a:r>
              <a:rPr lang="ru-RU" sz="1600" b="1" dirty="0" smtClean="0"/>
              <a:t> ДОМА</a:t>
            </a:r>
            <a:r>
              <a:rPr lang="en-US" sz="1600" b="1" dirty="0" smtClean="0"/>
              <a:t>,</a:t>
            </a:r>
            <a:r>
              <a:rPr lang="ru-RU" sz="1600" b="1" dirty="0" smtClean="0"/>
              <a:t> В ЛЕСУ</a:t>
            </a:r>
            <a:r>
              <a:rPr lang="en-US" sz="1600" b="1" dirty="0" smtClean="0"/>
              <a:t>,</a:t>
            </a:r>
            <a:r>
              <a:rPr lang="ru-RU" sz="1600" b="1" dirty="0" smtClean="0"/>
              <a:t> НА УЛИЦЕ В ЗИМНИЙ ПЕРИОД</a:t>
            </a:r>
            <a:r>
              <a:rPr lang="en-US" sz="1600" b="1" dirty="0" smtClean="0"/>
              <a:t>,</a:t>
            </a:r>
            <a:r>
              <a:rPr lang="ru-RU" sz="1600" b="1" dirty="0" smtClean="0"/>
              <a:t> ПРАВИЛ ДОРОЖНОГО ДВИЖЕНИЯ.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1600" b="1" dirty="0" smtClean="0"/>
              <a:t>ПРИНЦИП КРЕАТИВНОСТИ</a:t>
            </a:r>
            <a:r>
              <a:rPr lang="en-US" sz="1600" b="1" dirty="0" smtClean="0"/>
              <a:t>,</a:t>
            </a:r>
            <a:r>
              <a:rPr lang="ru-RU" sz="1600" b="1" dirty="0" smtClean="0"/>
              <a:t> ПОЗВОЛЯЮЩИЙ ФОРМИРОВАТЬ НОВЫЕ ЗНАНИЯ</a:t>
            </a:r>
            <a:r>
              <a:rPr lang="en-US" sz="1600" b="1" dirty="0" smtClean="0"/>
              <a:t>,</a:t>
            </a:r>
            <a:r>
              <a:rPr lang="ru-RU" sz="1600" b="1" dirty="0" smtClean="0"/>
              <a:t> УМЕНИЯ</a:t>
            </a:r>
            <a:r>
              <a:rPr lang="en-US" sz="1600" b="1" dirty="0" smtClean="0"/>
              <a:t>,</a:t>
            </a:r>
            <a:r>
              <a:rPr lang="ru-RU" sz="1600" b="1" dirty="0" smtClean="0"/>
              <a:t> НАВЫКИ В ОБЛАСТИ ЛИЧНОЙ БЕЗОПАСНОСТИ РЕБЁНКА НА БАЗЕ УЖЕ ИМЕЮЩИХСЯ.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1600" b="1" dirty="0" smtClean="0"/>
              <a:t>ПРИНЦИП ГУМАНИЗАЦИИ: ВО ГЛАВУ ПРОЕКТА ПОСТАВЛЕН РЕБЁНОК И ЗАБОТА О ЕГО ЗДОРОВЬЕ И БЕЗОПАСНОСТИ.</a:t>
            </a:r>
          </a:p>
          <a:p>
            <a:pPr marL="0" indent="0">
              <a:buNone/>
            </a:pPr>
            <a:endParaRPr lang="ru-RU" sz="16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sz="16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ВИД </a:t>
            </a:r>
            <a:r>
              <a:rPr lang="ru-RU" sz="1600" b="1" dirty="0" smtClean="0">
                <a:solidFill>
                  <a:srgbClr val="FF0000"/>
                </a:solidFill>
              </a:rPr>
              <a:t>ПРОЕКТА: </a:t>
            </a:r>
            <a:r>
              <a:rPr lang="ru-RU" sz="1600" b="1" dirty="0" smtClean="0">
                <a:solidFill>
                  <a:schemeClr val="accent1"/>
                </a:solidFill>
              </a:rPr>
              <a:t>ИНФОРМАЦИОННО – ПРАКТИКО – ОРИЕНТИРОВАННЫЙ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СУБЪЕКТЫ ПРОЕКТА: </a:t>
            </a:r>
            <a:r>
              <a:rPr lang="ru-RU" sz="1600" b="1" dirty="0" smtClean="0">
                <a:solidFill>
                  <a:srgbClr val="0070C0"/>
                </a:solidFill>
              </a:rPr>
              <a:t>ВОСПИТАТЕЛЬ</a:t>
            </a:r>
            <a:r>
              <a:rPr lang="en-US" sz="1600" b="1" dirty="0" smtClean="0">
                <a:solidFill>
                  <a:srgbClr val="0070C0"/>
                </a:solidFill>
              </a:rPr>
              <a:t>,</a:t>
            </a:r>
            <a:r>
              <a:rPr lang="ru-RU" sz="1600" b="1" dirty="0" smtClean="0">
                <a:solidFill>
                  <a:srgbClr val="0070C0"/>
                </a:solidFill>
              </a:rPr>
              <a:t> ДЕТИ СТАРШЕЙ ГРУППЫ № 7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СРОКИ РЕАЛИЗАЦИИ ПРОЕКТА: </a:t>
            </a:r>
            <a:r>
              <a:rPr lang="ru-RU" sz="1600" b="1" dirty="0" smtClean="0">
                <a:solidFill>
                  <a:srgbClr val="0070C0"/>
                </a:solidFill>
              </a:rPr>
              <a:t>КРАТКОСРОЧНЫЙ(ОДНА НЕДЕЛЯ)</a:t>
            </a:r>
          </a:p>
        </p:txBody>
      </p:sp>
    </p:spTree>
    <p:extLst>
      <p:ext uri="{BB962C8B-B14F-4D97-AF65-F5344CB8AC3E}">
        <p14:creationId xmlns:p14="http://schemas.microsoft.com/office/powerpoint/2010/main" xmlns="" val="204617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600" dirty="0" smtClean="0">
                <a:solidFill>
                  <a:srgbClr val="FF0000"/>
                </a:solidFill>
              </a:rPr>
              <a:t>                   Ожидаемый </a:t>
            </a:r>
            <a:r>
              <a:rPr lang="ru-RU" sz="3600" dirty="0" smtClean="0">
                <a:solidFill>
                  <a:srgbClr val="FF0000"/>
                </a:solidFill>
              </a:rPr>
              <a:t>результат: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2132856"/>
            <a:ext cx="6696744" cy="2160240"/>
          </a:xfrm>
          <a:noFill/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dirty="0" smtClean="0"/>
              <a:t>ОВЛАДЕНИЕ ДЕТЬМИ НАВЫКАМИ ПРАВИЛЬНЫХ ДЕЙСТВИЙ В СЛУЧАЕ ПОХОДА В ЛЕС</a:t>
            </a:r>
            <a:r>
              <a:rPr lang="en-US" sz="1800" dirty="0" smtClean="0"/>
              <a:t>,</a:t>
            </a:r>
            <a:r>
              <a:rPr lang="ru-RU" sz="1800" dirty="0" smtClean="0"/>
              <a:t> НА ЗИМНЮЮ ПРОГУЛКУ К ВОДОЁМУ</a:t>
            </a:r>
            <a:r>
              <a:rPr lang="en-US" sz="1800" dirty="0" smtClean="0"/>
              <a:t>,</a:t>
            </a:r>
            <a:r>
              <a:rPr lang="ru-RU" sz="1800" dirty="0" smtClean="0"/>
              <a:t> НА ЗИМНЮЮ ПРОГУЛКУ.</a:t>
            </a:r>
          </a:p>
          <a:p>
            <a:r>
              <a:rPr lang="ru-RU" sz="1800" dirty="0" smtClean="0"/>
              <a:t>ОВЛАДЕНИЕ ЗНАНИЯМИ ПРОСТЕЙШИХ ДОРОЖНЫХ ЗНАКОВ</a:t>
            </a:r>
            <a:r>
              <a:rPr lang="en-US" sz="1800" dirty="0" smtClean="0"/>
              <a:t>,</a:t>
            </a:r>
            <a:r>
              <a:rPr lang="ru-RU" sz="1800" dirty="0" smtClean="0"/>
              <a:t> ПРАВИЛ ДЛЯ ПЕШЕХОДА И ЗНАНИЙ СИГНАЛОВ СВЕТАФОРА ДО АВТОМАТИЗМА.</a:t>
            </a:r>
          </a:p>
        </p:txBody>
      </p:sp>
    </p:spTree>
    <p:extLst>
      <p:ext uri="{BB962C8B-B14F-4D97-AF65-F5344CB8AC3E}">
        <p14:creationId xmlns:p14="http://schemas.microsoft.com/office/powerpoint/2010/main" xmlns="" val="404033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648072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rgbClr val="FF0000"/>
                </a:solidFill>
              </a:rPr>
              <a:t>            РЕАЛИЗАЦИЯ </a:t>
            </a:r>
            <a:r>
              <a:rPr lang="ru-RU" sz="2800" dirty="0" smtClean="0">
                <a:solidFill>
                  <a:srgbClr val="FF0000"/>
                </a:solidFill>
              </a:rPr>
              <a:t>ПРОЕКТА НАЧАЛАСЬ: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БЕСЕДЫ:  </a:t>
            </a:r>
            <a:r>
              <a:rPr lang="ru-RU" sz="1800" dirty="0"/>
              <a:t>«Опасные </a:t>
            </a:r>
            <a:r>
              <a:rPr lang="ru-RU" sz="1800" dirty="0" smtClean="0"/>
              <a:t>ситуации»</a:t>
            </a:r>
            <a:r>
              <a:rPr lang="en-US" sz="1800" dirty="0" smtClean="0"/>
              <a:t>,</a:t>
            </a:r>
            <a:r>
              <a:rPr lang="ru-RU" sz="1800" dirty="0" smtClean="0"/>
              <a:t> «Азбука дорожного движения»</a:t>
            </a:r>
            <a:r>
              <a:rPr lang="en-US" sz="1800" dirty="0" smtClean="0"/>
              <a:t>,</a:t>
            </a:r>
            <a:r>
              <a:rPr lang="ru-RU" sz="1800" dirty="0" smtClean="0"/>
              <a:t> «Как вести </a:t>
            </a:r>
            <a:r>
              <a:rPr lang="ru-RU" sz="1800" dirty="0" smtClean="0"/>
              <a:t>себя </a:t>
            </a:r>
            <a:r>
              <a:rPr lang="ru-RU" sz="1800" dirty="0" smtClean="0"/>
              <a:t>зимой на водоёмах».</a:t>
            </a:r>
          </a:p>
          <a:p>
            <a:endParaRPr lang="ru-RU" sz="2400" dirty="0"/>
          </a:p>
        </p:txBody>
      </p:sp>
      <p:pic>
        <p:nvPicPr>
          <p:cNvPr id="1026" name="Picture 2" descr="C:\Users\HOME PC\Desktop\Фото 11111\P10302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48880"/>
            <a:ext cx="3049211" cy="22868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212976"/>
            <a:ext cx="2255779" cy="2703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36264" y="2636911"/>
            <a:ext cx="2544991" cy="19087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213312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24744"/>
            <a:ext cx="8229600" cy="1431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dirty="0" smtClean="0">
                <a:solidFill>
                  <a:srgbClr val="FF0000"/>
                </a:solidFill>
              </a:rPr>
              <a:t>ДЛЯ ОБОГАЩЕНИЯ ЗНАНИЙ ДЕТЕЙ О БЕЗОПАСНОСТИ  ПОВЕДЕНИЯ БЫЛИ ПОДОБРАНЫ МУЛЬТФИЛЬМЫ НА ЭТУ ТЕМУ.</a:t>
            </a:r>
            <a:r>
              <a:rPr lang="ru-RU" sz="3100" b="1" dirty="0">
                <a:solidFill>
                  <a:srgbClr val="FF0000"/>
                </a:solidFill>
              </a:rPr>
              <a:t/>
            </a:r>
            <a:br>
              <a:rPr lang="ru-RU" sz="3100" b="1" dirty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5816" y="3717032"/>
            <a:ext cx="5770984" cy="2409131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356992"/>
            <a:ext cx="3168352" cy="23762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1" y="1988840"/>
            <a:ext cx="3360373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293497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08920"/>
            <a:ext cx="4248472" cy="257829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> </a:t>
            </a:r>
            <a:r>
              <a:rPr lang="ru-RU" sz="3200" dirty="0" smtClean="0"/>
              <a:t>   </a:t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200" b="1" dirty="0" smtClean="0">
                <a:solidFill>
                  <a:srgbClr val="FF0000"/>
                </a:solidFill>
              </a:rPr>
              <a:t>ПОДОБРАНА           </a:t>
            </a:r>
            <a:r>
              <a:rPr lang="ru-RU" sz="2200" b="1" dirty="0" smtClean="0">
                <a:solidFill>
                  <a:srgbClr val="FF0000"/>
                </a:solidFill>
              </a:rPr>
              <a:t>ХУДОЖЕСТВЕННАЯ ЛИТЕРАТУРА СООТВЕТСТВУЮЩЕЙ ТЕМАТИКИ</a:t>
            </a:r>
            <a:r>
              <a:rPr lang="ru-RU" sz="2700" b="1" dirty="0" smtClean="0">
                <a:solidFill>
                  <a:srgbClr val="FF0000"/>
                </a:solidFill>
              </a:rPr>
              <a:t/>
            </a:r>
            <a:br>
              <a:rPr lang="ru-RU" sz="2700" b="1" dirty="0" smtClean="0">
                <a:solidFill>
                  <a:srgbClr val="FF0000"/>
                </a:solidFill>
              </a:rPr>
            </a:br>
            <a:r>
              <a:rPr lang="ru-RU" sz="2700" b="1" dirty="0">
                <a:solidFill>
                  <a:srgbClr val="FF0000"/>
                </a:solidFill>
              </a:rPr>
              <a:t/>
            </a:r>
            <a:br>
              <a:rPr lang="ru-RU" sz="2700" b="1" dirty="0">
                <a:solidFill>
                  <a:srgbClr val="FF0000"/>
                </a:solidFill>
              </a:rPr>
            </a:br>
            <a:r>
              <a:rPr lang="ru-RU" sz="2700" b="1" dirty="0" smtClean="0">
                <a:solidFill>
                  <a:srgbClr val="FF0000"/>
                </a:solidFill>
              </a:rPr>
              <a:t/>
            </a:r>
            <a:br>
              <a:rPr lang="ru-RU" sz="2700" b="1" dirty="0" smtClean="0">
                <a:solidFill>
                  <a:srgbClr val="FF0000"/>
                </a:solidFill>
              </a:rPr>
            </a:br>
            <a:r>
              <a:rPr lang="ru-RU" sz="2700" b="1" dirty="0">
                <a:solidFill>
                  <a:srgbClr val="FF0000"/>
                </a:solidFill>
              </a:rPr>
              <a:t/>
            </a:r>
            <a:br>
              <a:rPr lang="ru-RU" sz="2700" b="1" dirty="0">
                <a:solidFill>
                  <a:srgbClr val="FF0000"/>
                </a:solidFill>
              </a:rPr>
            </a:br>
            <a:r>
              <a:rPr lang="ru-RU" sz="2700" b="1" dirty="0" smtClean="0">
                <a:solidFill>
                  <a:srgbClr val="FF0000"/>
                </a:solidFill>
              </a:rPr>
              <a:t/>
            </a:r>
            <a:br>
              <a:rPr lang="ru-RU" sz="2700" b="1" dirty="0" smtClean="0">
                <a:solidFill>
                  <a:srgbClr val="FF0000"/>
                </a:solidFill>
              </a:rPr>
            </a:br>
            <a:r>
              <a:rPr lang="ru-RU" sz="2700" b="1" dirty="0">
                <a:solidFill>
                  <a:srgbClr val="FF0000"/>
                </a:solidFill>
              </a:rPr>
              <a:t/>
            </a:r>
            <a:br>
              <a:rPr lang="ru-RU" sz="2700" b="1" dirty="0">
                <a:solidFill>
                  <a:srgbClr val="FF0000"/>
                </a:solidFill>
              </a:rPr>
            </a:br>
            <a:r>
              <a:rPr lang="ru-RU" sz="2700" b="1" dirty="0" smtClean="0">
                <a:solidFill>
                  <a:srgbClr val="FF0000"/>
                </a:solidFill>
              </a:rPr>
              <a:t/>
            </a:r>
            <a:br>
              <a:rPr lang="ru-RU" sz="2700" b="1" dirty="0" smtClean="0">
                <a:solidFill>
                  <a:srgbClr val="FF0000"/>
                </a:solidFill>
              </a:rPr>
            </a:br>
            <a:r>
              <a:rPr lang="ru-RU" sz="2700" b="1" dirty="0">
                <a:solidFill>
                  <a:srgbClr val="FF0000"/>
                </a:solidFill>
              </a:rPr>
              <a:t/>
            </a:r>
            <a:br>
              <a:rPr lang="ru-RU" sz="2700" b="1" dirty="0">
                <a:solidFill>
                  <a:srgbClr val="FF0000"/>
                </a:solidFill>
              </a:rPr>
            </a:br>
            <a:r>
              <a:rPr lang="ru-RU" sz="2700" b="1" dirty="0" smtClean="0">
                <a:solidFill>
                  <a:srgbClr val="FF0000"/>
                </a:solidFill>
              </a:rPr>
              <a:t/>
            </a:r>
            <a:br>
              <a:rPr lang="ru-RU" sz="2700" b="1" dirty="0" smtClean="0">
                <a:solidFill>
                  <a:srgbClr val="FF0000"/>
                </a:solidFill>
              </a:rPr>
            </a:br>
            <a:r>
              <a:rPr lang="ru-RU" sz="2700" b="1" dirty="0" smtClean="0">
                <a:solidFill>
                  <a:srgbClr val="FF0000"/>
                </a:solidFill>
              </a:rPr>
              <a:t>                                                               </a:t>
            </a:r>
            <a:endParaRPr lang="ru-RU" sz="2700" b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620688"/>
            <a:ext cx="3600400" cy="2700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3501008"/>
            <a:ext cx="4104456" cy="2401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8" name="TextBox 7"/>
          <p:cNvSpPr txBox="1"/>
          <p:nvPr/>
        </p:nvSpPr>
        <p:spPr>
          <a:xfrm>
            <a:off x="5102900" y="3861048"/>
            <a:ext cx="39335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ОФОРМЛЕНИЕ  ВЫСТАВКИ:             	«Спецтехника»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468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8229600" cy="1584176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solidFill>
                  <a:srgbClr val="FF0000"/>
                </a:solidFill>
              </a:rPr>
              <a:t>        ЧТЕНИЕ </a:t>
            </a:r>
            <a:r>
              <a:rPr lang="ru-RU" sz="3600" b="1" dirty="0" smtClean="0">
                <a:solidFill>
                  <a:srgbClr val="FF0000"/>
                </a:solidFill>
              </a:rPr>
              <a:t>ХУДОЖЕСТВЕННОЙ </a:t>
            </a:r>
            <a:r>
              <a:rPr lang="ru-RU" sz="3600" b="1" dirty="0" smtClean="0">
                <a:solidFill>
                  <a:srgbClr val="FF0000"/>
                </a:solidFill>
              </a:rPr>
              <a:t>                             			ЛИТЕРАТУРЫ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492896"/>
            <a:ext cx="4392488" cy="36926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202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636</TotalTime>
  <Words>380</Words>
  <Application>Microsoft Office PowerPoint</Application>
  <PresentationFormat>Экран (4:3)</PresentationFormat>
  <Paragraphs>44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Литейная</vt:lpstr>
      <vt:lpstr>  ПРОЕКТ  «Неделя    безопасности  в детском саду»</vt:lpstr>
      <vt:lpstr>АКТУАЛЬНОСТЬ ПРОБЛЕМЫ:</vt:lpstr>
      <vt:lpstr>                       ЦЕЛЬ ПРОЕКТА:</vt:lpstr>
      <vt:lpstr>                    ПРИНЦИПЫ РЕАЛИЗАЦИИ ПРОЕКТА:</vt:lpstr>
      <vt:lpstr>                   Ожидаемый результат:</vt:lpstr>
      <vt:lpstr>            РЕАЛИЗАЦИЯ ПРОЕКТА НАЧАЛАСЬ:</vt:lpstr>
      <vt:lpstr>   ДЛЯ ОБОГАЩЕНИЯ ЗНАНИЙ ДЕТЕЙ О БЕЗОПАСНОСТИ  ПОВЕДЕНИЯ БЫЛИ ПОДОБРАНЫ МУЛЬТФИЛЬМЫ НА ЭТУ ТЕМУ.  </vt:lpstr>
      <vt:lpstr>                                                ПОДОБРАНА           ХУДОЖЕСТВЕННАЯ ЛИТЕРАТУРА СООТВЕТСТВУЮЩЕЙ ТЕМАТИКИ                                                                        </vt:lpstr>
      <vt:lpstr>        ЧТЕНИЕ ХУДОЖЕСТВЕННОЙ                                 ЛИТЕРАТУРЫ</vt:lpstr>
      <vt:lpstr>ХУДОЖЕСТВЕННОЕ ТВОРЧЕСТВО. ТЕМА:    «Эти знаки знать мы должны».</vt:lpstr>
      <vt:lpstr>            СЮЖЕТНО – РОЛЕВЫЕ ИГРЫ ПО ПРАВИЛАМ ДОРОЖНОЙ БЕЗОПАСНОСТИ</vt:lpstr>
      <vt:lpstr>ДИДАКТИЧЕСКИЕ,  НАСТОЛЬНО – ПЕЧАТНЫЕ ИГРЫ</vt:lpstr>
      <vt:lpstr>             САМОСТОЯТЕЛЬНАЯ ИГРОВАЯ           ДЕЯТЕЛЬНОСТЬ</vt:lpstr>
      <vt:lpstr>ЭТО МЫ ГУЛЯЕМ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«Неделя    безопасности  в детском саду»</dc:title>
  <dc:creator>HOME PC</dc:creator>
  <cp:lastModifiedBy>Пользователь Windows</cp:lastModifiedBy>
  <cp:revision>11</cp:revision>
  <dcterms:modified xsi:type="dcterms:W3CDTF">2018-01-29T19:46:51Z</dcterms:modified>
</cp:coreProperties>
</file>