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7" r:id="rId1"/>
  </p:sldMasterIdLst>
  <p:sldIdLst>
    <p:sldId id="257" r:id="rId2"/>
    <p:sldId id="258" r:id="rId3"/>
    <p:sldId id="259" r:id="rId4"/>
    <p:sldId id="260" r:id="rId5"/>
    <p:sldId id="261" r:id="rId6"/>
    <p:sldId id="272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3" r:id="rId15"/>
    <p:sldId id="269" r:id="rId16"/>
    <p:sldId id="274" r:id="rId17"/>
    <p:sldId id="275" r:id="rId18"/>
    <p:sldId id="276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45" initials="4" lastIdx="0" clrIdx="0">
    <p:extLst>
      <p:ext uri="{19B8F6BF-5375-455C-9EA6-DF929625EA0E}">
        <p15:presenceInfo xmlns:p15="http://schemas.microsoft.com/office/powerpoint/2012/main" userId="45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83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1AA95-B755-4EDA-BBC6-EEAC9B3A4820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58B85-8C89-4D0D-BE64-02E4706DA5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261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1AA95-B755-4EDA-BBC6-EEAC9B3A4820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58B85-8C89-4D0D-BE64-02E4706DA5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156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1AA95-B755-4EDA-BBC6-EEAC9B3A4820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58B85-8C89-4D0D-BE64-02E4706DA5F7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223226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1AA95-B755-4EDA-BBC6-EEAC9B3A4820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58B85-8C89-4D0D-BE64-02E4706DA5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8195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1AA95-B755-4EDA-BBC6-EEAC9B3A4820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58B85-8C89-4D0D-BE64-02E4706DA5F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92221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1AA95-B755-4EDA-BBC6-EEAC9B3A4820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58B85-8C89-4D0D-BE64-02E4706DA5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6397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1AA95-B755-4EDA-BBC6-EEAC9B3A4820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58B85-8C89-4D0D-BE64-02E4706DA5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80553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1AA95-B755-4EDA-BBC6-EEAC9B3A4820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58B85-8C89-4D0D-BE64-02E4706DA5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690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1AA95-B755-4EDA-BBC6-EEAC9B3A4820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58B85-8C89-4D0D-BE64-02E4706DA5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694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1AA95-B755-4EDA-BBC6-EEAC9B3A4820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58B85-8C89-4D0D-BE64-02E4706DA5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3844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1AA95-B755-4EDA-BBC6-EEAC9B3A4820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58B85-8C89-4D0D-BE64-02E4706DA5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473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1AA95-B755-4EDA-BBC6-EEAC9B3A4820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58B85-8C89-4D0D-BE64-02E4706DA5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351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1AA95-B755-4EDA-BBC6-EEAC9B3A4820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58B85-8C89-4D0D-BE64-02E4706DA5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838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1AA95-B755-4EDA-BBC6-EEAC9B3A4820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58B85-8C89-4D0D-BE64-02E4706DA5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986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1AA95-B755-4EDA-BBC6-EEAC9B3A4820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58B85-8C89-4D0D-BE64-02E4706DA5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1510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1AA95-B755-4EDA-BBC6-EEAC9B3A4820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58B85-8C89-4D0D-BE64-02E4706DA5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107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11AA95-B755-4EDA-BBC6-EEAC9B3A4820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1558B85-8C89-4D0D-BE64-02E4706DA5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978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5" r:id="rId8"/>
    <p:sldLayoutId id="2147483916" r:id="rId9"/>
    <p:sldLayoutId id="2147483917" r:id="rId10"/>
    <p:sldLayoutId id="2147483918" r:id="rId11"/>
    <p:sldLayoutId id="2147483919" r:id="rId12"/>
    <p:sldLayoutId id="2147483920" r:id="rId13"/>
    <p:sldLayoutId id="2147483921" r:id="rId14"/>
    <p:sldLayoutId id="2147483922" r:id="rId15"/>
    <p:sldLayoutId id="21474839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openxmlformats.org/officeDocument/2006/relationships/image" Target="../media/image13.jpeg"/><Relationship Id="rId7" Type="http://schemas.openxmlformats.org/officeDocument/2006/relationships/image" Target="../media/image17.jpg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g"/><Relationship Id="rId3" Type="http://schemas.openxmlformats.org/officeDocument/2006/relationships/image" Target="../media/image19.png"/><Relationship Id="rId7" Type="http://schemas.openxmlformats.org/officeDocument/2006/relationships/image" Target="../media/image23.jpg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slide" Target="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33055" y="1011382"/>
            <a:ext cx="8040948" cy="303945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Речевое развитие ребенка раннего возраста посредством дидактической игры".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8036" y="4336472"/>
            <a:ext cx="8298873" cy="1717963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“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Если хочешь быть умным, научись разумно спрашивать, внимательно слушать, спокойно отвечать и перестань говорить, когда нечего сказать.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”</a:t>
            </a:r>
            <a:endParaRPr lang="ru-RU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l"/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                                                                                         Л. Н . Толстой</a:t>
            </a:r>
          </a:p>
          <a:p>
            <a:pPr algn="l"/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“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Для успеха в жизни умение общаться с людьми гораздо важнее обладания талантом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”</a:t>
            </a:r>
            <a:endParaRPr lang="ru-RU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l"/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                                                                                                    Д. </a:t>
            </a:r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</a:rPr>
              <a:t>Леббок</a:t>
            </a:r>
            <a:endParaRPr lang="en-US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Анкетирование родителей.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Цель: выявление любимых видов деятельности в домашних условиях</a:t>
            </a:r>
          </a:p>
          <a:p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Считают ли родители, что их ребенок хорошо разговаривает соответственно возрастным возможностям?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да –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66.7%; </a:t>
            </a:r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наверно –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22.2%; </a:t>
            </a:r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нет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–11.1%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Имеются ли дидактические игрушки по возрасту?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У всех имеются 100%</a:t>
            </a:r>
          </a:p>
          <a:p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Как часто занимаются ребенком дома?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Каждый день – 43%. По возможности – 36%. По выходным – 21 %.</a:t>
            </a:r>
          </a:p>
          <a:p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6" name="Рисунок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8108" y="5123819"/>
            <a:ext cx="813493" cy="1432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359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этап Практический.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  <a:p>
            <a:endParaRPr lang="ru-RU" dirty="0" smtClean="0"/>
          </a:p>
          <a:p>
            <a:r>
              <a:rPr lang="ru-RU" dirty="0">
                <a:hlinkClick r:id="rId2" action="ppaction://hlinksldjump"/>
              </a:rPr>
              <a:t> Игры с </a:t>
            </a:r>
            <a:r>
              <a:rPr lang="ru-RU" dirty="0" smtClean="0">
                <a:hlinkClick r:id="rId2" action="ppaction://hlinksldjump"/>
              </a:rPr>
              <a:t>предметами.</a:t>
            </a:r>
            <a:endParaRPr lang="ru-RU" dirty="0"/>
          </a:p>
          <a:p>
            <a:r>
              <a:rPr lang="ru-RU" dirty="0" smtClean="0">
                <a:hlinkClick r:id="rId3" action="ppaction://hlinksldjump"/>
              </a:rPr>
              <a:t>Настольно-печатные игры</a:t>
            </a:r>
            <a:endParaRPr lang="ru-RU" dirty="0" smtClean="0"/>
          </a:p>
          <a:p>
            <a:r>
              <a:rPr lang="ru-RU" dirty="0" smtClean="0">
                <a:hlinkClick r:id="rId4" action="ppaction://hlinksldjump"/>
              </a:rPr>
              <a:t>Словесные игры</a:t>
            </a:r>
            <a:endParaRPr lang="ru-RU" dirty="0" smtClean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22239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34291" y="609599"/>
            <a:ext cx="8539711" cy="5834207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играх с предметами используются игрушки и реальные предметы. С их помощью дети знакомятся со свойствами предметов и их признаками: цветом, величиной, формой, качеством.</a:t>
            </a:r>
            <a:b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Назови, какой</a:t>
            </a:r>
            <a:r>
              <a:rPr lang="en-US" sz="20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0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Большой, маленький</a:t>
            </a:r>
            <a:r>
              <a:rPr lang="en-US" sz="20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000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470190" y="4461163"/>
            <a:ext cx="1126093" cy="1982643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477" y="2060780"/>
            <a:ext cx="3971925" cy="264795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8707" y="2003630"/>
            <a:ext cx="4057650" cy="27051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6396" y="4157084"/>
            <a:ext cx="388620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15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909" y="377414"/>
            <a:ext cx="6957898" cy="1991472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Настольно-печатные </a:t>
            </a: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разнообразны по видам:</a:t>
            </a:r>
            <a:b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предметные картинки, парные картинки, лото, домино. </a:t>
            </a:r>
            <a:b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В ходе таких игр развивается 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память, </a:t>
            </a: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активизируется словарь, развивается 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воображение, творчество.</a:t>
            </a:r>
            <a:b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Отгадай, какую игрушку спрятали</a:t>
            </a:r>
            <a:r>
              <a:rPr lang="en-US" sz="20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?”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Угадай, чья тень</a:t>
            </a:r>
            <a:r>
              <a:rPr lang="en-US" sz="20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?”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Спрячь мышку</a:t>
            </a:r>
            <a:r>
              <a:rPr lang="en-US" sz="20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мнемокарточки</a:t>
            </a:r>
            <a:r>
              <a:rPr lang="en-US" sz="20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“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Самолеты</a:t>
            </a:r>
            <a:r>
              <a:rPr lang="en-US" sz="20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лото </a:t>
            </a:r>
            <a:r>
              <a:rPr lang="en-US" sz="20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Слышим, видим, чувствуем</a:t>
            </a:r>
            <a:r>
              <a:rPr lang="en-US" sz="20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ей домик</a:t>
            </a:r>
            <a:r>
              <a:rPr lang="en-US" sz="20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?”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т.п.</a:t>
            </a:r>
            <a:endParaRPr lang="ru-RU" sz="2000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0250" y="4821383"/>
            <a:ext cx="984450" cy="1733261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7826" y="4695034"/>
            <a:ext cx="2978938" cy="1985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56280">
            <a:off x="8702254" y="724377"/>
            <a:ext cx="3073418" cy="204894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87203">
            <a:off x="7434892" y="3264780"/>
            <a:ext cx="2983202" cy="24481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02556">
            <a:off x="317241" y="3294047"/>
            <a:ext cx="3086100" cy="20574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045" y="2298108"/>
            <a:ext cx="3286125" cy="219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43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3345" y="318655"/>
            <a:ext cx="10584873" cy="2961035"/>
          </a:xfrm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sz="22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Словесные игры построены на словах и действиях играющих. Дети самостоятельно решают разнообразные мыслительные задачи: описывают предметы, отгадывают по описанию, находят признаки сходства и различия, группируют предметы по различным свойствам, признакам. </a:t>
            </a:r>
            <a:r>
              <a:rPr lang="ru-RU" sz="22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  <a:r>
              <a:rPr lang="ru-RU" sz="22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 помощью которых формируют умение выделять </a:t>
            </a:r>
            <a:r>
              <a:rPr lang="ru-RU" sz="22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существенные </a:t>
            </a:r>
            <a:r>
              <a:rPr lang="ru-RU" sz="22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предметов, явлений: </a:t>
            </a:r>
            <a:r>
              <a:rPr lang="en-US" sz="22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22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Отгадай-ка</a:t>
            </a:r>
            <a:r>
              <a:rPr lang="en-US" sz="22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””</a:t>
            </a:r>
            <a:r>
              <a:rPr lang="ru-RU" sz="22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Магазин</a:t>
            </a:r>
            <a:r>
              <a:rPr lang="en-US" sz="22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ru-RU" sz="22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sz="22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Игры, с помощью которых развивается умение обобщать и классифицировать предметы по различным признакам: «Кому что нужно</a:t>
            </a:r>
            <a:r>
              <a:rPr lang="ru-RU" sz="22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?»,  </a:t>
            </a:r>
            <a:r>
              <a:rPr lang="ru-RU" sz="22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«Назови одним словом» и др. .  Игры на развитие внимания, сообразительности, быстроты мышления, выдержки, </a:t>
            </a:r>
            <a:r>
              <a:rPr lang="en-US" sz="22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22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Летает-не летает</a:t>
            </a:r>
            <a:r>
              <a:rPr lang="en-US" sz="22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?”</a:t>
            </a:r>
            <a:r>
              <a:rPr lang="ru-RU" sz="22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22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Часы осторожности</a:t>
            </a:r>
            <a:r>
              <a:rPr lang="en-US" sz="22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ru-RU" sz="22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0654" y="4763117"/>
            <a:ext cx="987638" cy="173751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47489">
            <a:off x="7743363" y="4731679"/>
            <a:ext cx="2570646" cy="171376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1366" y="3026944"/>
            <a:ext cx="1845760" cy="178919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0545" y="3083431"/>
            <a:ext cx="2015490" cy="134366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88460">
            <a:off x="462109" y="4721786"/>
            <a:ext cx="2600325" cy="17335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9459" y="4880682"/>
            <a:ext cx="2505075" cy="1800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429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 этап Обобщающе-результативный.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Диагностирование детей.</a:t>
            </a:r>
            <a:endParaRPr lang="ru-RU" sz="2400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 smtClean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конец года было проверено 18детей. У 72.2%(13детей ) речь соответствует возрасту, у 27.8% (5 детей) ) испытывают 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затруднения </a:t>
            </a:r>
            <a:r>
              <a:rPr lang="ru-RU" sz="24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некоторым </a:t>
            </a:r>
            <a:r>
              <a:rPr lang="ru-RU" sz="24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проверяемым 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параметрам. </a:t>
            </a:r>
            <a:endParaRPr lang="ru-RU" sz="2400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8296" y="4897044"/>
            <a:ext cx="987638" cy="1737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988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2191" y="226560"/>
            <a:ext cx="8596668" cy="1320800"/>
          </a:xfrm>
        </p:spPr>
        <p:txBody>
          <a:bodyPr/>
          <a:lstStyle/>
          <a:p>
            <a:r>
              <a:rPr lang="ru-RU" dirty="0" smtClean="0"/>
              <a:t>Вывод.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0914" y="960120"/>
            <a:ext cx="10003246" cy="2529840"/>
          </a:xfrm>
          <a:noFill/>
        </p:spPr>
        <p:txBody>
          <a:bodyPr>
            <a:normAutofit fontScale="92500" lnSpcReduction="10000"/>
          </a:bodyPr>
          <a:lstStyle/>
          <a:p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Прослеживается положительная динамика развития речи </a:t>
            </a:r>
            <a:r>
              <a:rPr lang="ru-RU" sz="24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детей. В результате целенаправленной и систематической работы по развитию речи добилась положительных результатов в работе по данной теме, дети легко понимают речь, отвечают на вопросы воспитателя, охотно вступают в речевые контакты с воспитателями и 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сверстниками. </a:t>
            </a:r>
            <a:r>
              <a:rPr lang="ru-RU" sz="24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Дети, играют вместе, развертывают небольшие сюжеты, активно включаются в игру и начинают договаривать текст игры, </a:t>
            </a:r>
            <a:r>
              <a:rPr lang="ru-RU" sz="2400" dirty="0" err="1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потешки</a:t>
            </a:r>
            <a:r>
              <a:rPr lang="ru-RU" sz="24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сказки, некоторые пытаются исполнить их самостоятельно, у большинства детей появился интерес к чтению книг.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8419" y="3120640"/>
            <a:ext cx="2526030" cy="33680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960" y="3489960"/>
            <a:ext cx="2526030" cy="33680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6240" y="3489960"/>
            <a:ext cx="3855720" cy="28917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5010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628572" y="4659086"/>
            <a:ext cx="7329714" cy="2046514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                                                         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проекта: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Автор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воспитатель </a:t>
            </a:r>
            <a:r>
              <a:rPr lang="ru-RU" sz="1600" dirty="0" err="1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Ковлакова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Жанна Николаевна,  </a:t>
            </a:r>
            <a:br>
              <a:rPr lang="ru-RU" sz="16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1 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квалификационная категория </a:t>
            </a:r>
            <a:endParaRPr lang="ru-RU" sz="1600" dirty="0" smtClean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2 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раннего возраста.</a:t>
            </a:r>
            <a:br>
              <a:rPr lang="ru-RU" sz="16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 smtClean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Сентябрь-май 2016-2017 </a:t>
            </a:r>
            <a:r>
              <a:rPr lang="ru-RU" sz="1600" dirty="0" err="1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уч.г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22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233715"/>
            <a:ext cx="9018209" cy="48076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Печора К.Л., </a:t>
            </a:r>
            <a:r>
              <a:rPr lang="ru-RU" sz="1600" dirty="0" err="1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Пантюхина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Г.В., Голубева Л.Г. Дети раннего возраста в дошкольных учреждениях – М.,</a:t>
            </a:r>
            <a:r>
              <a:rPr lang="ru-RU" sz="1600" dirty="0" err="1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изд.центр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ВЛАДОС, 2002. – 176 с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Печора. К.Л. «Развитие и воспитание детей раннего и дошкольного возраста». Актуальные проблемы и их решение в условиях ДОУ и семьи. – М.: «Издательство Скрипторий 2003», 2006. – 96 с.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1600" dirty="0" err="1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Лямина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Г.М. Развитие речи ребенка раннего возраста: Методическое пособие. – М.: Айрис-пресс, 2005. – 96 с.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1600" dirty="0" err="1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Жердева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Е.В. Дети раннего возраста в детском саду Изд.3-е – Ростов н/Д: Феникс, 2008. – 186 с.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5.Галанов А.С. Психическое и физическое развитие ребенка от 1 г. до 3 лет. – М.: </a:t>
            </a:r>
            <a:r>
              <a:rPr lang="ru-RU" sz="1600" dirty="0" err="1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Аркти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– 2006г.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6.Павлова Л.Н. Организация жизни и культура воспитания детей в группах раннего возраста. Практическое пособие. – М.: Айрис-пресс. 2006г.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7.Павлова Л.Н. Раннее детство: развитие речи и мышления. – М.: Мозаика-Синтез, 2005г.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8.Развитие и обучение детей раннего возраста в ДОУ: Учебно-методическое пособие / сост. </a:t>
            </a:r>
            <a:r>
              <a:rPr lang="ru-RU" sz="1600" dirty="0" err="1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Е.С.Демина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– М.: ТЦ Сфера, 2006г.</a:t>
            </a:r>
          </a:p>
          <a:p>
            <a:pPr marL="0" indent="0">
              <a:buNone/>
            </a:pPr>
            <a:endParaRPr lang="ru-RU" sz="1600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14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проекта.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Родной язык помогает людям, прежде всего детям, осознанно воспринимать окружающий мир и является средством общения. Дети, в раннем возрасте не получившие соответствующего речевого развития, с большим трудом наверстывают упущенное, в будущем этот пробел влияет на его дальнейшее развитие.</a:t>
            </a:r>
          </a:p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Эта проблема привела меня к мысли о необходимости больше внимания уделить именно развитию речи детей раннего возраста посредством дидактической игры. Ранний возраст-это благоприятная среда для зарождения основ грамотной, четкой, красивой речи. Поэтому задача обогащения словаря и активизация речи детей должна  решаться ежеминутно, пронизывать все режимные моменты.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37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</a:t>
            </a:r>
            <a:r>
              <a:rPr lang="en-US" dirty="0" smtClean="0"/>
              <a:t>: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77334" y="1468582"/>
            <a:ext cx="8596667" cy="30757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Повышать речевой уровень детей, развивать активный словарь.</a:t>
            </a:r>
            <a:endParaRPr lang="ru-RU" sz="3600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3414" y="2920279"/>
            <a:ext cx="4705350" cy="31337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617" y="2920279"/>
            <a:ext cx="4324350" cy="3248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07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30171" y="464457"/>
            <a:ext cx="2032000" cy="72571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Задачи</a:t>
            </a:r>
            <a:r>
              <a:rPr lang="en-US" dirty="0" smtClean="0">
                <a:solidFill>
                  <a:schemeClr val="bg1"/>
                </a:solidFill>
              </a:rPr>
              <a:t>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4057" y="2220686"/>
            <a:ext cx="8098657" cy="3860800"/>
          </a:xfrm>
        </p:spPr>
        <p:txBody>
          <a:bodyPr>
            <a:normAutofit fontScale="92500"/>
          </a:bodyPr>
          <a:lstStyle/>
          <a:p>
            <a:r>
              <a:rPr lang="ru-RU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Побуждать детей к общению друг с другом и комментированию своих действий. </a:t>
            </a:r>
          </a:p>
          <a:p>
            <a:r>
              <a:rPr lang="ru-RU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развитию навыков пользования инициативной речью. </a:t>
            </a:r>
          </a:p>
          <a:p>
            <a:r>
              <a:rPr lang="ru-RU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Совершенствовать разговорную речь.</a:t>
            </a:r>
          </a:p>
          <a:p>
            <a:r>
              <a:rPr lang="ru-RU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Обогащать </a:t>
            </a:r>
            <a:r>
              <a:rPr lang="ru-RU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словарь</a:t>
            </a:r>
            <a:r>
              <a:rPr lang="ru-RU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Развивать </a:t>
            </a:r>
            <a:r>
              <a:rPr lang="ru-RU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культуру речевого общения;</a:t>
            </a:r>
          </a:p>
          <a:p>
            <a:r>
              <a:rPr lang="ru-RU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нравственные </a:t>
            </a:r>
            <a:r>
              <a:rPr lang="ru-RU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качества;</a:t>
            </a:r>
          </a:p>
          <a:p>
            <a:r>
              <a:rPr lang="ru-RU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</a:t>
            </a:r>
            <a:r>
              <a:rPr lang="ru-RU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этические представления и нравственные чувства.</a:t>
            </a:r>
          </a:p>
          <a:p>
            <a:endParaRPr lang="ru-RU" sz="3200" dirty="0" smtClean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 smtClean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 smtClean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737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Ожидаемый результат.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277091" y="1427017"/>
            <a:ext cx="10144166" cy="3594925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Количественное </a:t>
            </a:r>
            <a:r>
              <a:rPr lang="ru-RU" sz="28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накопление слов, необходимых для содержательного общения.</a:t>
            </a:r>
          </a:p>
          <a:p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Освоение </a:t>
            </a:r>
            <a:r>
              <a:rPr lang="ru-RU" sz="28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 закрепленного содержания слов. </a:t>
            </a:r>
          </a:p>
          <a:p>
            <a:r>
              <a:rPr lang="ru-RU" sz="28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Активизация словаря, т.е. не только знание слов, но и введение их в практику.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2927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Продукт.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8000" y="1465943"/>
            <a:ext cx="8766002" cy="4575419"/>
          </a:xfrm>
        </p:spPr>
        <p:txBody>
          <a:bodyPr/>
          <a:lstStyle/>
          <a:p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 Игры с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предметами.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Настольно-печатные игры</a:t>
            </a:r>
          </a:p>
          <a:p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Словесные игры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665" y="3047733"/>
            <a:ext cx="4686954" cy="31246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8284" y="2099648"/>
            <a:ext cx="4381500" cy="2924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31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реализации проекта.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hlinkClick r:id="rId2" action="ppaction://hlinksldjump"/>
              </a:rPr>
              <a:t>1 этап Организационный. </a:t>
            </a:r>
            <a:endParaRPr lang="ru-RU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hlinkClick r:id="rId3" action="ppaction://hlinksldjump"/>
              </a:rPr>
              <a:t>2 этап практический.</a:t>
            </a:r>
            <a:endParaRPr lang="ru-RU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hlinkClick r:id="rId4" action="ppaction://hlinksldjump"/>
              </a:rPr>
              <a:t>3 этап обобщающе-результативный.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30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этап Организационный.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Выдвижение гипотезы.</a:t>
            </a:r>
          </a:p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Определение цели и задач проекта.</a:t>
            </a:r>
          </a:p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Изучение необходимой литературы.</a:t>
            </a:r>
          </a:p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Подбор методического материала.</a:t>
            </a:r>
          </a:p>
          <a:p>
            <a:r>
              <a:rPr lang="ru-RU" dirty="0" smtClean="0">
                <a:hlinkClick r:id="rId2" action="ppaction://hlinksldjump"/>
              </a:rPr>
              <a:t>Диагностирование детей.</a:t>
            </a:r>
            <a:endParaRPr lang="ru-RU" dirty="0" smtClean="0"/>
          </a:p>
          <a:p>
            <a:r>
              <a:rPr lang="ru-RU" dirty="0" smtClean="0">
                <a:hlinkClick r:id="rId3" action="ppaction://hlinksldjump"/>
              </a:rPr>
              <a:t>Работа с родителями </a:t>
            </a:r>
            <a:r>
              <a:rPr lang="en-US" dirty="0" smtClean="0">
                <a:hlinkClick r:id="rId3" action="ppaction://hlinksldjump"/>
              </a:rPr>
              <a:t>(</a:t>
            </a:r>
            <a:r>
              <a:rPr lang="ru-RU" dirty="0" smtClean="0">
                <a:hlinkClick r:id="rId3" action="ppaction://hlinksldjump"/>
              </a:rPr>
              <a:t>анкетирование</a:t>
            </a:r>
            <a:r>
              <a:rPr lang="en-US" dirty="0" smtClean="0">
                <a:hlinkClick r:id="rId3" action="ppaction://hlinksldjump"/>
              </a:rPr>
              <a:t>)</a:t>
            </a:r>
            <a:endParaRPr lang="ru-RU" dirty="0"/>
          </a:p>
        </p:txBody>
      </p:sp>
      <p:pic>
        <p:nvPicPr>
          <p:cNvPr id="4" name="Рисунок 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89672" y="4812906"/>
            <a:ext cx="1013691" cy="1784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826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Диагностирование детей.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85324"/>
            <a:ext cx="8596668" cy="3880773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На начало года было проверено 18детей. </a:t>
            </a:r>
          </a:p>
          <a:p>
            <a:endParaRPr lang="ru-RU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У 50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%(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9 детей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)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речь соответствует возрастным параметрам,</a:t>
            </a:r>
          </a:p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у 39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%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(7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детей) испытывают некоторые затруднения по всем проверяемым параметрам, </a:t>
            </a:r>
          </a:p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11%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(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2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ребенка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)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без положительной динамики, задержка речевого развития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(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не разговаривают.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)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8726" y="5466097"/>
            <a:ext cx="653473" cy="1150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77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TM02836342[[fn=Ион]]</Template>
  <TotalTime>589</TotalTime>
  <Words>886</Words>
  <Application>Microsoft Office PowerPoint</Application>
  <PresentationFormat>Широкоэкранный</PresentationFormat>
  <Paragraphs>82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Times New Roman</vt:lpstr>
      <vt:lpstr>Trebuchet MS</vt:lpstr>
      <vt:lpstr>Wingdings 3</vt:lpstr>
      <vt:lpstr>Аспект</vt:lpstr>
      <vt:lpstr> “Речевое развитие ребенка раннего возраста посредством дидактической игры".</vt:lpstr>
      <vt:lpstr>Актуальность проекта.</vt:lpstr>
      <vt:lpstr>Цель: </vt:lpstr>
      <vt:lpstr>Задачи:</vt:lpstr>
      <vt:lpstr>Ожидаемый результат.</vt:lpstr>
      <vt:lpstr>Продукт.</vt:lpstr>
      <vt:lpstr>Этапы реализации проекта.</vt:lpstr>
      <vt:lpstr>1 этап Организационный.</vt:lpstr>
      <vt:lpstr>Диагностирование детей.</vt:lpstr>
      <vt:lpstr>Анкетирование родителей.</vt:lpstr>
      <vt:lpstr>2 этап Практический.</vt:lpstr>
      <vt:lpstr>В играх с предметами используются игрушки и реальные предметы. С их помощью дети знакомятся со свойствами предметов и их признаками: цветом, величиной, формой, качеством. “Назови, какой”,”Большой, маленький”, </vt:lpstr>
      <vt:lpstr>Настольно-печатные игры разнообразны по видам:   предметные картинки, парные картинки, лото, домино.      В ходе таких игр развивается память, активизируется словарь, развивается воображение, творчество. “Отгадай, какую игрушку спрятали?” “Угадай, чья тень?”Спрячь мышку” мнемокарточки “Самолеты”, лото “Слышим, видим, чувствуем”, “Чей домик?” и т.п.</vt:lpstr>
      <vt:lpstr> Словесные игры построены на словах и действиях играющих. Дети самостоятельно решают разнообразные мыслительные задачи: описывают предметы, отгадывают по описанию, находят признаки сходства и различия, группируют предметы по различным свойствам, признакам. Игры, с помощью которых формируют умение выделять существенные признаки предметов, явлений: “Отгадай-ка””Магазин”,  Игры, с помощью которых развивается умение обобщать и классифицировать предметы по различным признакам: «Кому что нужно?»,  «Назови одним словом» и др. .  Игры на развитие внимания, сообразительности, быстроты мышления, выдержки, “Летает-не летает?” “Часы осторожности” </vt:lpstr>
      <vt:lpstr>3 этап Обобщающе-результативный.</vt:lpstr>
      <vt:lpstr>Вывод.</vt:lpstr>
      <vt:lpstr>Презентация PowerPoint</vt:lpstr>
      <vt:lpstr>Литература.</vt:lpstr>
    </vt:vector>
  </TitlesOfParts>
  <Company>45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”Общение со взрослыми, как условие речевого развития ребенка раннего возраста".</dc:title>
  <dc:creator>45</dc:creator>
  <cp:lastModifiedBy>45</cp:lastModifiedBy>
  <cp:revision>82</cp:revision>
  <dcterms:created xsi:type="dcterms:W3CDTF">2017-05-02T10:40:21Z</dcterms:created>
  <dcterms:modified xsi:type="dcterms:W3CDTF">2018-01-29T12:36:24Z</dcterms:modified>
</cp:coreProperties>
</file>