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7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E099961-00A2-4591-9A0E-715CB696F989}" type="datetimeFigureOut">
              <a:rPr lang="ru-RU" smtClean="0"/>
              <a:pPr/>
              <a:t>01.02.2017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225307F-2BC2-4B50-9C09-52E68E159B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285752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Развитие логического мышления детей старшего дошкольного возраста</a:t>
            </a:r>
            <a:endParaRPr lang="ru-RU" sz="3600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10112008(00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3571876"/>
            <a:ext cx="4071966" cy="295545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Дидактическая игра</a:t>
            </a:r>
            <a:br>
              <a:rPr lang="ru-RU" sz="2800" dirty="0" smtClean="0"/>
            </a:br>
            <a:r>
              <a:rPr lang="ru-RU" sz="2800" dirty="0" smtClean="0"/>
              <a:t>                     «Где чей дом?»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Развитие мышления, внимания и речи детей.</a:t>
            </a:r>
          </a:p>
          <a:p>
            <a:pPr>
              <a:buNone/>
            </a:pPr>
            <a:r>
              <a:rPr lang="ru-RU" sz="2000" dirty="0" smtClean="0"/>
              <a:t>        Играющий должен назвать животное, место его обитания, чем оно питается. Найти на большой картинке его место нахождение.</a:t>
            </a:r>
            <a:endParaRPr lang="ru-RU" sz="2000" dirty="0"/>
          </a:p>
        </p:txBody>
      </p:sp>
      <p:pic>
        <p:nvPicPr>
          <p:cNvPr id="4" name="Рисунок 3" descr="16112008(00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286124"/>
            <a:ext cx="3929090" cy="3143272"/>
          </a:xfrm>
          <a:prstGeom prst="rect">
            <a:avLst/>
          </a:prstGeom>
        </p:spPr>
      </p:pic>
      <p:pic>
        <p:nvPicPr>
          <p:cNvPr id="5" name="Рисунок 4" descr="16112008(01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227111"/>
            <a:ext cx="4000528" cy="31308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Упражнение в схемах «Восстанови последовательность событий»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Закрепить понимание детей причинно-следственных отношений в живой и неживой природе.</a:t>
            </a:r>
            <a:endParaRPr lang="ru-RU" sz="2000" dirty="0"/>
          </a:p>
        </p:txBody>
      </p:sp>
      <p:pic>
        <p:nvPicPr>
          <p:cNvPr id="5" name="Рисунок 4" descr="16112008(0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6286" y="2357430"/>
            <a:ext cx="5619791" cy="421484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Дидактическая игра</a:t>
            </a:r>
            <a:br>
              <a:rPr lang="ru-RU" sz="2800" dirty="0" smtClean="0"/>
            </a:br>
            <a:r>
              <a:rPr lang="ru-RU" sz="2800" dirty="0" smtClean="0"/>
              <a:t>               «веселая логика»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Развитие мыслительных операций анализа и синтеза предметов сложной формы.</a:t>
            </a:r>
          </a:p>
          <a:p>
            <a:pPr>
              <a:buNone/>
            </a:pPr>
            <a:r>
              <a:rPr lang="ru-RU" sz="2000" dirty="0" smtClean="0"/>
              <a:t>           Ребенку необходимо найти те геометрические фигуры, из которых составлен предмет. </a:t>
            </a:r>
            <a:endParaRPr lang="ru-RU" sz="2000" dirty="0"/>
          </a:p>
        </p:txBody>
      </p:sp>
      <p:pic>
        <p:nvPicPr>
          <p:cNvPr id="4" name="Рисунок 3" descr="10112008(0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470" y="3000372"/>
            <a:ext cx="4095779" cy="3214710"/>
          </a:xfrm>
          <a:prstGeom prst="rect">
            <a:avLst/>
          </a:prstGeom>
        </p:spPr>
      </p:pic>
      <p:pic>
        <p:nvPicPr>
          <p:cNvPr id="5" name="Рисунок 4" descr="10112008(01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3000372"/>
            <a:ext cx="3929090" cy="321470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Autofit/>
          </a:bodyPr>
          <a:lstStyle/>
          <a:p>
            <a:r>
              <a:rPr lang="ru-RU" sz="3200" dirty="0" smtClean="0"/>
              <a:t>Лото «занимательная           </a:t>
            </a:r>
            <a:br>
              <a:rPr lang="ru-RU" sz="3200" dirty="0" smtClean="0"/>
            </a:br>
            <a:r>
              <a:rPr lang="ru-RU" sz="3200" dirty="0" smtClean="0"/>
              <a:t>                    математика»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Закрепление знаний цифр и счета. </a:t>
            </a:r>
            <a:endParaRPr lang="ru-RU" sz="2000" dirty="0"/>
          </a:p>
        </p:txBody>
      </p:sp>
      <p:pic>
        <p:nvPicPr>
          <p:cNvPr id="4" name="Рисунок 3" descr="10112008(01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112263"/>
            <a:ext cx="5572164" cy="417912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развивающая игра</a:t>
            </a:r>
            <a:br>
              <a:rPr lang="ru-RU" sz="3600" dirty="0" smtClean="0"/>
            </a:br>
            <a:r>
              <a:rPr lang="ru-RU" sz="3600" dirty="0" smtClean="0"/>
              <a:t>               «логика  и   счет»                   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Дети самостоятельно могут проверить свои знания в счете до 10, в знании цифр и цвета, соотносить количество предметов с соответствующей цифрой.</a:t>
            </a:r>
            <a:endParaRPr lang="ru-RU" sz="2000" dirty="0"/>
          </a:p>
        </p:txBody>
      </p:sp>
      <p:pic>
        <p:nvPicPr>
          <p:cNvPr id="4" name="Рисунок 3" descr="13112008(00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77993" y="3265287"/>
            <a:ext cx="3833839" cy="2875379"/>
          </a:xfrm>
          <a:prstGeom prst="rect">
            <a:avLst/>
          </a:prstGeom>
        </p:spPr>
      </p:pic>
      <p:pic>
        <p:nvPicPr>
          <p:cNvPr id="5" name="Рисунок 4" descr="13112008(00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3429000"/>
            <a:ext cx="3786215" cy="3071833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Игра-головоломка «</a:t>
            </a:r>
            <a:r>
              <a:rPr lang="ru-RU" sz="3200" dirty="0" err="1" smtClean="0"/>
              <a:t>танграм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Развитие воображения, конструктивного мышления, сообразительности. </a:t>
            </a:r>
          </a:p>
          <a:p>
            <a:pPr>
              <a:buNone/>
            </a:pPr>
            <a:r>
              <a:rPr lang="ru-RU" sz="2000" dirty="0" smtClean="0"/>
              <a:t>        Ребенку надо создать на плоскости силуэты предметов по образцу или замыслу.</a:t>
            </a:r>
            <a:endParaRPr lang="ru-RU" sz="2000" dirty="0"/>
          </a:p>
        </p:txBody>
      </p:sp>
      <p:pic>
        <p:nvPicPr>
          <p:cNvPr id="4" name="Рисунок 3" descr="10112008(00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79362" y="2714620"/>
            <a:ext cx="5048286" cy="378621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Игра-головоломка «волшебный </a:t>
            </a:r>
            <a:br>
              <a:rPr lang="ru-RU" sz="2800" dirty="0" smtClean="0"/>
            </a:br>
            <a:r>
              <a:rPr lang="ru-RU" sz="2800" dirty="0" smtClean="0"/>
              <a:t>                         круг»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239000" cy="5027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Игра-головоломка «Волшебный круг» дает возможность создать силуэты человека, животного, рыб, птиц, предметов обихода.</a:t>
            </a:r>
            <a:endParaRPr lang="ru-RU" sz="2000" dirty="0"/>
          </a:p>
        </p:txBody>
      </p:sp>
      <p:pic>
        <p:nvPicPr>
          <p:cNvPr id="4" name="Рисунок 3" descr="10112008(00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4112" y="2571744"/>
            <a:ext cx="5143536" cy="385765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239000" cy="7515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Игры с счетными палочками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Формирование геометрических представлений, развивать пространственное воображение детей.</a:t>
            </a:r>
            <a:endParaRPr lang="ru-RU" sz="2000" dirty="0"/>
          </a:p>
        </p:txBody>
      </p:sp>
      <p:pic>
        <p:nvPicPr>
          <p:cNvPr id="4" name="Рисунок 3" descr="10112008(00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096" y="3071810"/>
            <a:ext cx="4048154" cy="3036116"/>
          </a:xfrm>
          <a:prstGeom prst="rect">
            <a:avLst/>
          </a:prstGeom>
        </p:spPr>
      </p:pic>
      <p:pic>
        <p:nvPicPr>
          <p:cNvPr id="5" name="Рисунок 4" descr="10112008(00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24309" y="2500306"/>
            <a:ext cx="4095778" cy="30718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</a:t>
            </a:r>
            <a:r>
              <a:rPr lang="ru-RU" sz="3200" dirty="0" smtClean="0"/>
              <a:t>Игры с счетными палочками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Детям  дают задание: Построить два треугольника из пяти палочек.  Построить два квадрата из семи палочек.</a:t>
            </a:r>
            <a:endParaRPr lang="ru-RU" sz="2000" dirty="0"/>
          </a:p>
        </p:txBody>
      </p:sp>
      <p:pic>
        <p:nvPicPr>
          <p:cNvPr id="4" name="Рисунок 3" descr="10112008(00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12264"/>
            <a:ext cx="3071834" cy="2031116"/>
          </a:xfrm>
          <a:prstGeom prst="rect">
            <a:avLst/>
          </a:prstGeom>
        </p:spPr>
      </p:pic>
      <p:pic>
        <p:nvPicPr>
          <p:cNvPr id="5" name="Рисунок 4" descr="10112008(00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112264"/>
            <a:ext cx="2928958" cy="2031116"/>
          </a:xfrm>
          <a:prstGeom prst="rect">
            <a:avLst/>
          </a:prstGeom>
        </p:spPr>
      </p:pic>
      <p:pic>
        <p:nvPicPr>
          <p:cNvPr id="6" name="Рисунок 5" descr="13112008(01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6352" y="4286256"/>
            <a:ext cx="3398722" cy="242889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Конструкторы,  </a:t>
            </a:r>
            <a:r>
              <a:rPr lang="ru-RU" sz="3200" dirty="0" err="1" smtClean="0"/>
              <a:t>пазлы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Развивать мышление, воображение, умение из множества мелких деталей создавать единый образ.</a:t>
            </a:r>
            <a:endParaRPr lang="ru-RU" sz="2000" dirty="0"/>
          </a:p>
        </p:txBody>
      </p:sp>
      <p:pic>
        <p:nvPicPr>
          <p:cNvPr id="4" name="Рисунок 3" descr="10112008(0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12264"/>
            <a:ext cx="3143272" cy="2633472"/>
          </a:xfrm>
          <a:prstGeom prst="rect">
            <a:avLst/>
          </a:prstGeom>
        </p:spPr>
      </p:pic>
      <p:pic>
        <p:nvPicPr>
          <p:cNvPr id="5" name="Рисунок 4" descr="10112008(0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1" y="2786058"/>
            <a:ext cx="4762533" cy="35719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Выделяют три вида мышления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 smtClean="0"/>
              <a:t>Предметно- действенное мышление – 2,5-3 года, является ведущим до 4-5 лет.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Наглядно-образное мышление – с 3,5- 4 лет, ведущее  до 6-6,5 лет.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Словесно-логическое мышление – формируется в 5,5 – 6 лет, становится ведущим с 7-8 лет и остается основной формой мышления у большинства взрослых людей. </a:t>
            </a:r>
            <a:endParaRPr lang="ru-RU" sz="2000" dirty="0"/>
          </a:p>
        </p:txBody>
      </p:sp>
      <p:pic>
        <p:nvPicPr>
          <p:cNvPr id="4" name="Рисунок 3" descr="10112008(01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842306" y="3801636"/>
            <a:ext cx="2888412" cy="2428892"/>
          </a:xfrm>
          <a:prstGeom prst="rect">
            <a:avLst/>
          </a:prstGeom>
        </p:spPr>
      </p:pic>
      <p:pic>
        <p:nvPicPr>
          <p:cNvPr id="5" name="Рисунок 4" descr="13112008(00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571876"/>
            <a:ext cx="3429024" cy="295837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заключение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7239000" cy="545562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Развитие логического мышления происходит постепенно. Для одного ребенка больше характерно наглядно-образное мышление, для другого – наглядно-действенное, а третий с легкостью оперирует понятиями.</a:t>
            </a:r>
          </a:p>
          <a:p>
            <a:r>
              <a:rPr lang="ru-RU" sz="2000" dirty="0" smtClean="0"/>
              <a:t>    Дидактическая игра одна из форм развития логического мышления. В процессе игры разнообразные умственные процессы активизируются и принимают произвольный характер.</a:t>
            </a:r>
          </a:p>
          <a:p>
            <a:r>
              <a:rPr lang="ru-RU" sz="2000" dirty="0" smtClean="0"/>
              <a:t>    Применение дидактических игр повышает эффективность педагогического процесса, кроме того, они способны развитию памяти, мышления, внимания, воображения у детей, оказывая огромное влияние на умственное развитие ребенка. 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Формы  мышления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000" dirty="0" smtClean="0"/>
              <a:t>Основными формами мышления являются понятие, суждение и умозаключение.</a:t>
            </a:r>
          </a:p>
          <a:p>
            <a:pPr>
              <a:buNone/>
            </a:pPr>
            <a:r>
              <a:rPr lang="ru-RU" sz="2000" dirty="0" smtClean="0"/>
              <a:t>        </a:t>
            </a:r>
            <a:r>
              <a:rPr lang="ru-RU" sz="2000" b="1" u="sng" dirty="0" smtClean="0"/>
              <a:t>Суждение </a:t>
            </a:r>
            <a:r>
              <a:rPr lang="ru-RU" sz="2000" dirty="0" smtClean="0"/>
              <a:t>– истинное и ложное</a:t>
            </a:r>
          </a:p>
          <a:p>
            <a:pPr>
              <a:buNone/>
            </a:pPr>
            <a:r>
              <a:rPr lang="ru-RU" sz="2000" dirty="0" smtClean="0"/>
              <a:t>                        - общее, частное и единичное</a:t>
            </a:r>
          </a:p>
          <a:p>
            <a:pPr>
              <a:buNone/>
            </a:pPr>
            <a:r>
              <a:rPr lang="ru-RU" sz="2000" dirty="0" smtClean="0"/>
              <a:t>                        - утвердительное и отрицательное;</a:t>
            </a:r>
          </a:p>
          <a:p>
            <a:pPr>
              <a:buNone/>
            </a:pPr>
            <a:r>
              <a:rPr lang="ru-RU" sz="2000" dirty="0" smtClean="0"/>
              <a:t>         </a:t>
            </a:r>
            <a:r>
              <a:rPr lang="ru-RU" sz="2000" b="1" u="sng" dirty="0" smtClean="0"/>
              <a:t>Понятие</a:t>
            </a:r>
            <a:r>
              <a:rPr lang="ru-RU" sz="2000" dirty="0" smtClean="0"/>
              <a:t> – житейское</a:t>
            </a:r>
          </a:p>
          <a:p>
            <a:pPr>
              <a:buNone/>
            </a:pPr>
            <a:r>
              <a:rPr lang="ru-RU" sz="2000" dirty="0" smtClean="0"/>
              <a:t>                       - научное;</a:t>
            </a:r>
          </a:p>
          <a:p>
            <a:pPr>
              <a:buNone/>
            </a:pPr>
            <a:r>
              <a:rPr lang="ru-RU" sz="2000" dirty="0" smtClean="0"/>
              <a:t>          </a:t>
            </a:r>
            <a:r>
              <a:rPr lang="ru-RU" sz="2000" b="1" u="sng" dirty="0" smtClean="0"/>
              <a:t>Умозаключение</a:t>
            </a:r>
            <a:r>
              <a:rPr lang="ru-RU" sz="2000" dirty="0" smtClean="0"/>
              <a:t> – индуктивное</a:t>
            </a:r>
          </a:p>
          <a:p>
            <a:pPr>
              <a:buNone/>
            </a:pPr>
            <a:r>
              <a:rPr lang="ru-RU" sz="2000" dirty="0" smtClean="0"/>
              <a:t>                                   - дедуктивное</a:t>
            </a:r>
          </a:p>
          <a:p>
            <a:pPr>
              <a:buNone/>
            </a:pPr>
            <a:r>
              <a:rPr lang="ru-RU" sz="2000" dirty="0" smtClean="0"/>
              <a:t>                                    - умозаключение по аналогии.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Мыслительные операции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Мышление – очень сложный процесс, включающий несколько видов психической деятельности.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Анализ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Синтез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Сравнение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Обобщение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Абстрагирование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Конкретизация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Классификация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 descr="13112008(00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823610" y="2419820"/>
            <a:ext cx="3925671" cy="32861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92869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Логическое мышление и</a:t>
            </a:r>
            <a:br>
              <a:rPr lang="ru-RU" sz="2800" dirty="0" smtClean="0"/>
            </a:br>
            <a:r>
              <a:rPr lang="ru-RU" sz="2800" dirty="0" smtClean="0"/>
              <a:t>                        дидактическая игра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Логическое мышление – это система навыков, позволяющая выражать мысли в ясной и отчетливой форме, а главное понимать суть вещей, происходящих процессов.</a:t>
            </a:r>
          </a:p>
          <a:p>
            <a:r>
              <a:rPr lang="ru-RU" sz="2000" dirty="0" smtClean="0"/>
              <a:t>    Лучше всего привычку логично думать прививать ребенку с дошкольного возраста, но не предлагая ему готовый ответ на заданный вопрос, а давая возможность найти решение самому. В этом поможет дидактическая игра.</a:t>
            </a:r>
          </a:p>
          <a:p>
            <a:r>
              <a:rPr lang="ru-RU" sz="2000" dirty="0" smtClean="0"/>
              <a:t>    Дидактическая игра делает процесс обучения легким, занимательным. Та или иная умственная задача, заключенная в игру, решается в ходе доступной и привлекательной для детей деятельности.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Средства развивающие логическое</a:t>
            </a:r>
            <a:br>
              <a:rPr lang="ru-RU" sz="2800" dirty="0" smtClean="0"/>
            </a:br>
            <a:r>
              <a:rPr lang="ru-RU" sz="2800" dirty="0" smtClean="0"/>
              <a:t>                          мышление          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Стихотворные тексты на развитие операций обобщения, классификации и конкретизации.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Игры и упражнения на установление причинно-следственных связей в природных и социальных явлениях.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Занятия, игры и упражнение на развитие операций сравнения и установления причинности.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Загадки. Задачи – шутки.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Игры-головоломки.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Игры с счетными палочками.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Разгадывание ребусов.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«Неправильные» сказки.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3725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Дидактическая игра </a:t>
            </a:r>
            <a:br>
              <a:rPr lang="ru-RU" sz="2800" dirty="0" smtClean="0"/>
            </a:br>
            <a:r>
              <a:rPr lang="ru-RU" sz="2800" dirty="0" smtClean="0"/>
              <a:t>                 «логический дом»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Цель этой игры заключается в том, чтобы построить дом по логической цепочке. Каждая  картинка - кирпичик должна иметь определенную связь с предыдущей.</a:t>
            </a:r>
            <a:endParaRPr lang="ru-RU" sz="2000" dirty="0"/>
          </a:p>
        </p:txBody>
      </p:sp>
      <p:pic>
        <p:nvPicPr>
          <p:cNvPr id="4" name="Рисунок 3" descr="10112008(0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0603" y="2643182"/>
            <a:ext cx="4953033" cy="371477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Лото «Мои любимые сказки»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развивать речь детей, мышление, память.</a:t>
            </a:r>
          </a:p>
          <a:p>
            <a:pPr>
              <a:buNone/>
            </a:pPr>
            <a:r>
              <a:rPr lang="ru-RU" sz="2000" dirty="0" smtClean="0"/>
              <a:t>         Ребенку  необходимо по силуэту узнать персонажа сказки, назвать его и те сказки, в которых он встречается.</a:t>
            </a:r>
            <a:endParaRPr lang="ru-RU" sz="2000" dirty="0"/>
          </a:p>
        </p:txBody>
      </p:sp>
      <p:pic>
        <p:nvPicPr>
          <p:cNvPr id="4" name="Рисунок 3" descr="13112008(0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4613" y="2786058"/>
            <a:ext cx="4953035" cy="37147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Дидактическая игра </a:t>
            </a:r>
            <a:br>
              <a:rPr lang="ru-RU" sz="2800" dirty="0" smtClean="0"/>
            </a:br>
            <a:r>
              <a:rPr lang="ru-RU" sz="2800" dirty="0" smtClean="0"/>
              <a:t>        «Четвертый лишний»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Цель: Развивать образно-логическое мышление, умственные операции анализа и обобщения.</a:t>
            </a:r>
          </a:p>
          <a:p>
            <a:pPr>
              <a:buNone/>
            </a:pPr>
            <a:r>
              <a:rPr lang="ru-RU" sz="2000" dirty="0" smtClean="0"/>
              <a:t>        Ребенку показывается карточка с изображением четырех предметов, он должен определить какой предмет лишний и обосновать свой ответ.</a:t>
            </a:r>
            <a:endParaRPr lang="ru-RU" sz="2000" dirty="0"/>
          </a:p>
        </p:txBody>
      </p:sp>
      <p:pic>
        <p:nvPicPr>
          <p:cNvPr id="4" name="Рисунок 3" descr="13112008(00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24243" y="3214686"/>
            <a:ext cx="4476781" cy="3357585"/>
          </a:xfrm>
          <a:prstGeom prst="rect">
            <a:avLst/>
          </a:prstGeom>
        </p:spPr>
      </p:pic>
      <p:pic>
        <p:nvPicPr>
          <p:cNvPr id="5" name="Рисунок 4" descr="16112008(0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5220" y="3643314"/>
            <a:ext cx="3333773" cy="250033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244</TotalTime>
  <Words>703</Words>
  <Application>Microsoft Office PowerPoint</Application>
  <PresentationFormat>Экран (4:3)</PresentationFormat>
  <Paragraphs>72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Развитие логического мышления детей старшего дошкольного возраста</vt:lpstr>
      <vt:lpstr>Выделяют три вида мышления</vt:lpstr>
      <vt:lpstr>    Формы  мышления</vt:lpstr>
      <vt:lpstr>     Мыслительные операции</vt:lpstr>
      <vt:lpstr>Логическое мышление и                         дидактическая игра</vt:lpstr>
      <vt:lpstr>Средства развивающие логическое                           мышление           </vt:lpstr>
      <vt:lpstr>Дидактическая игра                   «логический дом»</vt:lpstr>
      <vt:lpstr>Лото «Мои любимые сказки»</vt:lpstr>
      <vt:lpstr>Дидактическая игра          «Четвертый лишний»</vt:lpstr>
      <vt:lpstr>        Дидактическая игра                      «Где чей дом?»</vt:lpstr>
      <vt:lpstr>Упражнение в схемах «Восстанови последовательность событий»</vt:lpstr>
      <vt:lpstr>Дидактическая игра                «веселая логика»</vt:lpstr>
      <vt:lpstr>Лото «занимательная                                математика»</vt:lpstr>
      <vt:lpstr>  развивающая игра                «логика  и   счет»                    </vt:lpstr>
      <vt:lpstr>Игра-головоломка «танграм»</vt:lpstr>
      <vt:lpstr>Игра-головоломка «волшебный                           круг»</vt:lpstr>
      <vt:lpstr>  Игры с счетными палочками</vt:lpstr>
      <vt:lpstr>    Игры с счетными палочками </vt:lpstr>
      <vt:lpstr>     Конструкторы,  пазлы</vt:lpstr>
      <vt:lpstr>        заключение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логического мышления детей  старшего дошкольного возраста посредством дидактических игр</dc:title>
  <dc:creator>Admin</dc:creator>
  <cp:lastModifiedBy>GEG</cp:lastModifiedBy>
  <cp:revision>25</cp:revision>
  <dcterms:created xsi:type="dcterms:W3CDTF">2008-11-19T05:55:37Z</dcterms:created>
  <dcterms:modified xsi:type="dcterms:W3CDTF">2017-02-01T08:22:40Z</dcterms:modified>
</cp:coreProperties>
</file>