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0"/>
  </p:notesMasterIdLst>
  <p:sldIdLst>
    <p:sldId id="257" r:id="rId2"/>
    <p:sldId id="258" r:id="rId3"/>
    <p:sldId id="259" r:id="rId4"/>
    <p:sldId id="261" r:id="rId5"/>
    <p:sldId id="262" r:id="rId6"/>
    <p:sldId id="265" r:id="rId7"/>
    <p:sldId id="266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96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16" y="-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8CED5-1EDB-4D8A-A8DF-D32E9DBF2DEE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F6466-0631-4F2B-A6DC-4CF51AFFF4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2100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F6466-0631-4F2B-A6DC-4CF51AFFF49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1966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3981152"/>
      </p:ext>
    </p:extLst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337776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1173850"/>
      </p:ext>
    </p:extLst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67657880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7054988"/>
      </p:ext>
    </p:extLst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3312312"/>
      </p:ext>
    </p:extLst>
  </p:cSld>
  <p:clrMapOvr>
    <a:masterClrMapping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0644026"/>
      </p:ext>
    </p:extLst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8052001"/>
      </p:ext>
    </p:extLst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257401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8045189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9067605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2810561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2776365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1749207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8402929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5232864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6203073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E232B-CF0C-4A9A-8B4F-186CC95EAB16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291FD-DEF1-4F1F-8533-D03C60E763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08006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  <p:sldLayoutId id="2147483917" r:id="rId17"/>
  </p:sldLayoutIdLst>
  <p:transition>
    <p:wedge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microsoft.com/office/2007/relationships/hdphoto" Target="../media/hdphoto1.wdp"/><Relationship Id="rId7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7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88292" y="1930400"/>
            <a:ext cx="9393381" cy="3860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prstTxWarp prst="textWave4">
              <a:avLst/>
            </a:prstTxWarp>
            <a:spAutoFit/>
            <a:sp3d>
              <a:bevelT h="146050"/>
              <a:bevelB w="12700"/>
            </a:sp3d>
          </a:bodyPr>
          <a:lstStyle/>
          <a:p>
            <a:r>
              <a:rPr lang="en-US" sz="9600" b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Vape</a:t>
            </a:r>
            <a:r>
              <a:rPr lang="ru-RU" sz="9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или сигарета?</a:t>
            </a:r>
            <a:endParaRPr lang="ru-RU" sz="9600" dirty="0">
              <a:effectLst>
                <a:glow>
                  <a:schemeClr val="tx1">
                    <a:alpha val="40000"/>
                  </a:schemeClr>
                </a:glow>
                <a:outerShdw dist="50800" dir="5400000" algn="ctr" rotWithShape="0">
                  <a:srgbClr val="000000"/>
                </a:outerShdw>
                <a:reflection blurRad="50800" endPos="0" dist="50800" dir="5400000" sy="-10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67153" y="2729174"/>
            <a:ext cx="1847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 rot="901726">
            <a:off x="4975236" y="2821828"/>
            <a:ext cx="2063385" cy="1384995"/>
          </a:xfrm>
          <a:prstGeom prst="rect">
            <a:avLst/>
          </a:prstGeom>
          <a:noFill/>
        </p:spPr>
        <p:txBody>
          <a:bodyPr wrap="none" rtlCol="0">
            <a:prstTxWarp prst="textStop">
              <a:avLst/>
            </a:prstTxWarp>
            <a:spAutoFit/>
            <a:scene3d>
              <a:camera prst="perspectiveLef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72754">
            <a:off x="543788" y="443098"/>
            <a:ext cx="2324100" cy="15621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3480" y="230910"/>
            <a:ext cx="2502534" cy="187690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87458">
            <a:off x="9540745" y="4882643"/>
            <a:ext cx="2498847" cy="17358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52542" y="5449453"/>
            <a:ext cx="1912845" cy="1194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1227176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5599" y="261628"/>
            <a:ext cx="874297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Вэйп (vape) </a:t>
            </a:r>
            <a:r>
              <a:rPr lang="ru-RU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– это гаджет, позволяющий  удовлетворять тягу к курению с помощью парения специальной жидкости ( «жижи» ). ОН пахнет </a:t>
            </a:r>
            <a:r>
              <a:rPr lang="ru-RU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очень </a:t>
            </a:r>
            <a:r>
              <a:rPr lang="ru-RU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приятно, </a:t>
            </a:r>
            <a:r>
              <a:rPr lang="ru-RU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ароматы можно менять, нет </a:t>
            </a:r>
            <a:r>
              <a:rPr lang="ru-RU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дыма </a:t>
            </a:r>
            <a:r>
              <a:rPr lang="ru-RU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</a:t>
            </a:r>
            <a:r>
              <a:rPr lang="ru-RU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смол. ЕГО можно </a:t>
            </a:r>
            <a:r>
              <a:rPr lang="ru-RU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курить значительно дольше сигареты. По сути vape - это портативный кальян, который удобно носить с собой. </a:t>
            </a:r>
            <a:r>
              <a:rPr lang="ru-RU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Производители </a:t>
            </a:r>
            <a:r>
              <a:rPr lang="ru-RU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утверждают, </a:t>
            </a:r>
            <a:r>
              <a:rPr lang="ru-RU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что, </a:t>
            </a:r>
            <a:r>
              <a:rPr lang="ru-RU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сравнении с обычной </a:t>
            </a:r>
            <a:r>
              <a:rPr lang="ru-RU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сигаретой, </a:t>
            </a:r>
            <a:r>
              <a:rPr lang="ru-RU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такие устройства </a:t>
            </a:r>
            <a:r>
              <a:rPr lang="ru-RU" sz="22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«абсолютно безвредны»</a:t>
            </a:r>
            <a:r>
              <a:rPr lang="ru-RU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</a:t>
            </a:r>
            <a:endParaRPr lang="ru-RU" sz="2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59264">
            <a:off x="443804" y="2981062"/>
            <a:ext cx="2047384" cy="1747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26702">
            <a:off x="8740359" y="464824"/>
            <a:ext cx="2506550" cy="2506550"/>
          </a:xfrm>
          <a:prstGeom prst="roundRect">
            <a:avLst>
              <a:gd name="adj" fmla="val 5000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78216">
            <a:off x="8553397" y="3559863"/>
            <a:ext cx="3366736" cy="17892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42691" y="2697018"/>
            <a:ext cx="2115127" cy="400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Составляющие: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82176">
            <a:off x="3467683" y="3726600"/>
            <a:ext cx="4464938" cy="727001"/>
          </a:xfrm>
          <a:prstGeom prst="rect">
            <a:avLst/>
          </a:prstGeom>
          <a:noFill/>
        </p:spPr>
        <p:txBody>
          <a:bodyPr wrap="none" rtlCol="0">
            <a:prstTxWarp prst="textWave1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r>
              <a:rPr lang="ru-RU" sz="40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Пропиленгликоль</a:t>
            </a:r>
            <a:endParaRPr lang="ru-RU" sz="4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25236" y="5156261"/>
            <a:ext cx="42290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err="1" smtClean="0">
                <a:ln w="22225">
                  <a:solidFill>
                    <a:srgbClr val="50BEA3"/>
                  </a:solidFill>
                  <a:prstDash val="solid"/>
                </a:ln>
                <a:solidFill>
                  <a:srgbClr val="50BEA3">
                    <a:lumMod val="40000"/>
                    <a:lumOff val="60000"/>
                  </a:srgbClr>
                </a:solidFill>
              </a:rPr>
              <a:t>Ароматизаторы</a:t>
            </a:r>
            <a:endParaRPr lang="ru-RU" sz="4400" b="1" dirty="0">
              <a:ln w="22225">
                <a:solidFill>
                  <a:srgbClr val="50BEA3"/>
                </a:solidFill>
                <a:prstDash val="solid"/>
              </a:ln>
              <a:solidFill>
                <a:srgbClr val="50BEA3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2169" y="4445061"/>
            <a:ext cx="271305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spc="50" dirty="0" smtClean="0">
                <a:ln w="9525" cmpd="sng">
                  <a:solidFill>
                    <a:srgbClr val="9EC544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9EC544">
                      <a:alpha val="40000"/>
                    </a:srgbClr>
                  </a:glow>
                </a:effectLst>
              </a:rPr>
              <a:t>Глицерин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6691" y="5421746"/>
            <a:ext cx="30941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2700" cmpd="sng">
                  <a:solidFill>
                    <a:srgbClr val="9A66CA"/>
                  </a:solidFill>
                  <a:prstDash val="solid"/>
                </a:ln>
                <a:solidFill>
                  <a:srgbClr val="002060"/>
                </a:solidFill>
              </a:rPr>
              <a:t>Никотин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228704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611" y="682580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4653" y="98474"/>
            <a:ext cx="119426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История появления вэйпа</a:t>
            </a:r>
          </a:p>
          <a:p>
            <a:r>
              <a:rPr lang="ru-RU" sz="2800" dirty="0" smtClean="0"/>
              <a:t>В конце 19 века Джеймс </a:t>
            </a:r>
            <a:r>
              <a:rPr lang="ru-RU" sz="2800" dirty="0" err="1" smtClean="0"/>
              <a:t>Бонсак</a:t>
            </a:r>
            <a:r>
              <a:rPr lang="ru-RU" sz="2800" dirty="0" smtClean="0"/>
              <a:t> изобрел аппарат для промышленного производства сигарет, а в начале 21 века у </a:t>
            </a:r>
            <a:r>
              <a:rPr lang="ru-RU" sz="2800" dirty="0" err="1" smtClean="0"/>
              <a:t>Хонь</a:t>
            </a:r>
            <a:r>
              <a:rPr lang="ru-RU" sz="2800" dirty="0" smtClean="0"/>
              <a:t> Лика умер отец (заядлый курильщик) от рака легких. Эта ситуация заставила его придумать замену сигаретам в 2003 году, а в 2004 его изобретение поступило в продажу.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61877">
            <a:off x="4805957" y="3978046"/>
            <a:ext cx="2580086" cy="25800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97059">
            <a:off x="7836398" y="2947161"/>
            <a:ext cx="3934362" cy="2671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42496">
            <a:off x="713058" y="2953171"/>
            <a:ext cx="3494517" cy="232013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48667487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212" y="914620"/>
            <a:ext cx="7154230" cy="55309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90796" y="1202003"/>
            <a:ext cx="3286261" cy="2052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90796" y="4004696"/>
            <a:ext cx="3752850" cy="210289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62148" y="235131"/>
            <a:ext cx="2987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Состав сигарет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663798956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2806" y="132824"/>
            <a:ext cx="119263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«</a:t>
            </a:r>
            <a:r>
              <a:rPr lang="ru-RU" sz="2800" dirty="0" err="1" smtClean="0"/>
              <a:t>Вейп</a:t>
            </a:r>
            <a:r>
              <a:rPr lang="ru-RU" sz="2800" dirty="0" smtClean="0"/>
              <a:t>- культура» </a:t>
            </a:r>
            <a:r>
              <a:rPr lang="ru-RU" sz="2800" dirty="0"/>
              <a:t>распространяется повсеместно, её внедряют через различные субкультуры. Особо активное внедрение идет через социальные сети, где формируется сообщества единомышленников, которые обсуждают </a:t>
            </a:r>
            <a:r>
              <a:rPr lang="ru-RU" sz="2800" dirty="0" smtClean="0"/>
              <a:t>новинки </a:t>
            </a:r>
            <a:r>
              <a:rPr lang="ru-RU" sz="2800" dirty="0"/>
              <a:t>вейп-гаджетов, новые «</a:t>
            </a:r>
            <a:r>
              <a:rPr lang="ru-RU" sz="2800" dirty="0" smtClean="0"/>
              <a:t>жижи».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63722">
            <a:off x="474616" y="2743978"/>
            <a:ext cx="5731304" cy="38148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91981">
            <a:off x="6680536" y="3092692"/>
            <a:ext cx="4846455" cy="2722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3311892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15609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59246" y="127598"/>
            <a:ext cx="458029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К сожалению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, не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всегда достижения технического прогресса безвредны.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Это касается и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вэйпа: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  <a:p>
            <a:r>
              <a:rPr lang="ru-RU" sz="2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1.Чрезмерное </a:t>
            </a:r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вдыхание паров приводит к </a:t>
            </a:r>
            <a:r>
              <a:rPr lang="ru-RU" sz="2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раку губы, гортани, заболеваниям легких.</a:t>
            </a:r>
          </a:p>
          <a:p>
            <a:r>
              <a:rPr lang="ru-RU" sz="2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2.Не </a:t>
            </a:r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рекомендуется курить или вдыхать пары от вейпа тем, у кого есть аллергия на компоненты </a:t>
            </a:r>
            <a:r>
              <a:rPr lang="ru-RU" sz="2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«жижи» или </a:t>
            </a:r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некоторые виды ароматизаторов.</a:t>
            </a:r>
          </a:p>
          <a:p>
            <a:r>
              <a:rPr lang="ru-RU" sz="2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3. Подросткам не </a:t>
            </a:r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рекомендуется увлекаться этим, так как у молодых людей еще нет привычки к курению, </a:t>
            </a:r>
            <a:r>
              <a:rPr lang="ru-RU" sz="2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вот и не </a:t>
            </a:r>
            <a:r>
              <a:rPr lang="ru-RU" sz="2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нужно её формировать.</a:t>
            </a:r>
          </a:p>
          <a:p>
            <a:endParaRPr lang="ru-RU" sz="20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438" y="296908"/>
            <a:ext cx="4205488" cy="213278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0365" y="296907"/>
            <a:ext cx="3021442" cy="213278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2305" y="2710990"/>
            <a:ext cx="2927918" cy="196106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25537">
            <a:off x="430731" y="3369009"/>
            <a:ext cx="2204032" cy="312237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29231">
            <a:off x="5422543" y="3932962"/>
            <a:ext cx="1952406" cy="245696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0436417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631" y="0"/>
            <a:ext cx="12209631" cy="68345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3620" y="1797680"/>
            <a:ext cx="425919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1.Отсутствует процесс горения вредных веществ;</a:t>
            </a:r>
          </a:p>
          <a:p>
            <a:r>
              <a:rPr lang="ru-RU" sz="2800" dirty="0"/>
              <a:t>2.Отсутствует феном пассивного курения.</a:t>
            </a:r>
          </a:p>
          <a:p>
            <a:r>
              <a:rPr lang="ru-RU" sz="2800" dirty="0"/>
              <a:t>3</a:t>
            </a:r>
            <a:r>
              <a:rPr lang="ru-RU" sz="2800" dirty="0" smtClean="0"/>
              <a:t>.Нет </a:t>
            </a:r>
            <a:r>
              <a:rPr lang="ru-RU" sz="2800" dirty="0"/>
              <a:t>неприятного запаха от тела, одежды, зубы не желтеют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53051" y="168314"/>
            <a:ext cx="64399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«Плюсы» по мнению любителей вэйпа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779092">
            <a:off x="7073497" y="474976"/>
            <a:ext cx="3615203" cy="2033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22649" y="2720522"/>
            <a:ext cx="4487886" cy="22705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64045">
            <a:off x="8228266" y="4589608"/>
            <a:ext cx="2764541" cy="1805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21547">
            <a:off x="1969992" y="4936134"/>
            <a:ext cx="2559284" cy="170481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469337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707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2149" y="64008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052325">
            <a:off x="9475062" y="263902"/>
            <a:ext cx="2333625" cy="15525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56838">
            <a:off x="9704001" y="2051415"/>
            <a:ext cx="1875745" cy="2767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09006" y="169817"/>
            <a:ext cx="90917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Делай вывод сам</a:t>
            </a:r>
            <a:r>
              <a:rPr lang="ru-RU" sz="2400" dirty="0" smtClean="0"/>
              <a:t>, и убедишься, что он не навязан. То что приятно, не значит полезно. Но часто мы с интересом ходим по лезвию…</a:t>
            </a:r>
            <a:endParaRPr lang="ru-RU" sz="2400" dirty="0"/>
          </a:p>
          <a:p>
            <a:r>
              <a:rPr lang="ru-RU" sz="2400" dirty="0" smtClean="0">
                <a:solidFill>
                  <a:srgbClr val="FF0000"/>
                </a:solidFill>
              </a:rPr>
              <a:t>Сигареты ,безусловно, наносят вред здоровью</a:t>
            </a:r>
            <a:r>
              <a:rPr lang="ru-RU" sz="2400" dirty="0" smtClean="0"/>
              <a:t>. Что касается вэйпа, его воздействие на организм ещё не исследовано, поэтому однозначно сказать, </a:t>
            </a:r>
            <a:r>
              <a:rPr lang="ru-RU" sz="2400" dirty="0" smtClean="0">
                <a:solidFill>
                  <a:srgbClr val="FF0000"/>
                </a:solidFill>
              </a:rPr>
              <a:t>что он безопасен, мы не можем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Для того, чтобы иметь уважение среди сверстников, не обязательно «парить», можно примкнуть к не менее популярному движению среди молодежи </a:t>
            </a:r>
            <a:r>
              <a:rPr lang="ru-RU" sz="2400" dirty="0" smtClean="0">
                <a:solidFill>
                  <a:srgbClr val="FF6600"/>
                </a:solidFill>
              </a:rPr>
              <a:t>-«ЗОЖ</a:t>
            </a:r>
            <a:r>
              <a:rPr lang="ru-RU" sz="2400" dirty="0" smtClean="0"/>
              <a:t>».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62149" y="4165611"/>
            <a:ext cx="80457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Есть важные, есть второстепенные события.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Так и со здоровьем.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Пора задуматься об образе жизни!!!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 не упустить важное…</a:t>
            </a:r>
            <a:endParaRPr lang="ru-RU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803149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540</TotalTime>
  <Words>397</Words>
  <Application>Microsoft Office PowerPoint</Application>
  <PresentationFormat>Произвольный</PresentationFormat>
  <Paragraphs>29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Damask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Марина</cp:lastModifiedBy>
  <cp:revision>57</cp:revision>
  <dcterms:created xsi:type="dcterms:W3CDTF">2017-02-08T11:51:55Z</dcterms:created>
  <dcterms:modified xsi:type="dcterms:W3CDTF">2018-01-29T09:49:14Z</dcterms:modified>
</cp:coreProperties>
</file>