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60" r:id="rId4"/>
    <p:sldId id="261" r:id="rId5"/>
    <p:sldId id="262" r:id="rId6"/>
    <p:sldId id="264" r:id="rId7"/>
    <p:sldId id="271" r:id="rId8"/>
    <p:sldId id="272" r:id="rId9"/>
    <p:sldId id="265" r:id="rId10"/>
    <p:sldId id="263" r:id="rId11"/>
    <p:sldId id="270" r:id="rId12"/>
    <p:sldId id="266" r:id="rId13"/>
    <p:sldId id="273" r:id="rId1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42BC11-90CF-49FF-8D61-E8A8AAFE1BB6}" type="doc">
      <dgm:prSet loTypeId="urn:microsoft.com/office/officeart/2005/8/layout/default#1" loCatId="list" qsTypeId="urn:microsoft.com/office/officeart/2005/8/quickstyle/simple1" qsCatId="simple" csTypeId="urn:microsoft.com/office/officeart/2005/8/colors/colorful1#1" csCatId="colorful" phldr="1"/>
      <dgm:spPr/>
      <dgm:t>
        <a:bodyPr rtlCol="0"/>
        <a:lstStyle/>
        <a:p>
          <a:pPr rtl="0"/>
          <a:endParaRPr lang="en-US"/>
        </a:p>
      </dgm:t>
    </dgm:pt>
    <dgm:pt modelId="{0EFAF7DB-220E-474B-A306-B18848A2E64E}">
      <dgm:prSet phldrT="[Text]" custT="1"/>
      <dgm:spPr>
        <a:solidFill>
          <a:schemeClr val="accent5">
            <a:lumMod val="50000"/>
          </a:schemeClr>
        </a:solidFill>
      </dgm:spPr>
      <dgm:t>
        <a:bodyPr rtlCol="0"/>
        <a:lstStyle/>
        <a:p>
          <a:pPr algn="ctr" rtl="0"/>
          <a:r>
            <a:rPr lang="ru" sz="1300" u="sng" dirty="0" smtClean="0"/>
            <a:t>1 ступень.</a:t>
          </a:r>
        </a:p>
        <a:p>
          <a:pPr algn="l" rtl="0"/>
          <a:r>
            <a:rPr lang="ru" sz="1300" dirty="0" smtClean="0"/>
            <a:t>    Условные действия с игрушками и предметами-заместителями, выстраивая их в простейшую смысловую цепочку, вступая в кратковременное взаимодействие со сверстниками</a:t>
          </a:r>
          <a:endParaRPr lang="ru" sz="1300" dirty="0"/>
        </a:p>
      </dgm:t>
    </dgm:pt>
    <dgm:pt modelId="{ADEA5C60-BA03-45CE-8AE4-87E8350E817F}" type="parTrans" cxnId="{E88E6FD0-5EE8-42CE-8AC4-D71962510EE7}">
      <dgm:prSet/>
      <dgm:spPr/>
      <dgm:t>
        <a:bodyPr rtlCol="0"/>
        <a:lstStyle/>
        <a:p>
          <a:pPr rtl="0"/>
          <a:endParaRPr lang="en-US"/>
        </a:p>
      </dgm:t>
    </dgm:pt>
    <dgm:pt modelId="{8655DB40-16AB-41AF-B7B9-C009642A6E8E}" type="sibTrans" cxnId="{E88E6FD0-5EE8-42CE-8AC4-D71962510EE7}">
      <dgm:prSet/>
      <dgm:spPr/>
      <dgm:t>
        <a:bodyPr rtlCol="0"/>
        <a:lstStyle/>
        <a:p>
          <a:pPr rtl="0"/>
          <a:endParaRPr lang="en-US"/>
        </a:p>
      </dgm:t>
    </dgm:pt>
    <dgm:pt modelId="{9CA7C66F-6CF9-4093-95BD-C861D9811AA0}">
      <dgm:prSet phldrT="[Text]" custT="1"/>
      <dgm:spPr>
        <a:solidFill>
          <a:schemeClr val="accent3">
            <a:lumMod val="50000"/>
          </a:schemeClr>
        </a:solidFill>
      </dgm:spPr>
      <dgm:t>
        <a:bodyPr rtlCol="0"/>
        <a:lstStyle/>
        <a:p>
          <a:pPr algn="ctr" rtl="0"/>
          <a:r>
            <a:rPr lang="ru" sz="1200" u="sng" dirty="0" smtClean="0"/>
            <a:t>2 ступень.  </a:t>
          </a:r>
        </a:p>
        <a:p>
          <a:pPr algn="l" rtl="0"/>
          <a:r>
            <a:rPr lang="ru-RU" sz="1200" u="none" dirty="0" smtClean="0"/>
            <a:t>       У</a:t>
          </a:r>
          <a:r>
            <a:rPr lang="ru" sz="1200" u="none" dirty="0" smtClean="0"/>
            <a:t>мение принимать и последовательно менять игровые роли, реализовывать </a:t>
          </a:r>
          <a:r>
            <a:rPr lang="ru" sz="1200" u="none" dirty="0" smtClean="0"/>
            <a:t>их </a:t>
          </a:r>
          <a:r>
            <a:rPr lang="ru" sz="1200" u="none" dirty="0" smtClean="0"/>
            <a:t>через действия с предметами и ролевую речь, вступая в ролевое взаимодействие партнером сверстником.</a:t>
          </a:r>
        </a:p>
        <a:p>
          <a:pPr algn="just" rtl="0"/>
          <a:r>
            <a:rPr lang="ru" sz="1200" u="sng" dirty="0" smtClean="0"/>
            <a:t> </a:t>
          </a:r>
          <a:endParaRPr lang="ru" sz="1200" u="sng" dirty="0"/>
        </a:p>
      </dgm:t>
      <dgm:extLst>
        <a:ext uri="{E40237B7-FDA0-4F09-8148-C483321AD2D9}">
          <dgm14:cNvPr xmlns="" xmlns:dgm14="http://schemas.microsoft.com/office/drawing/2010/diagram" id="0" name="" descr="Basic Block List" title="SmartArt"/>
        </a:ext>
      </dgm:extLst>
    </dgm:pt>
    <dgm:pt modelId="{5C383048-3A83-419C-82E9-AA46D2B4FFD3}" type="parTrans" cxnId="{1A254136-9EEE-43D0-BC71-1289B085104A}">
      <dgm:prSet/>
      <dgm:spPr/>
      <dgm:t>
        <a:bodyPr rtlCol="0"/>
        <a:lstStyle/>
        <a:p>
          <a:pPr rtl="0"/>
          <a:endParaRPr lang="en-US"/>
        </a:p>
      </dgm:t>
    </dgm:pt>
    <dgm:pt modelId="{9AC506A7-F034-46F5-B26F-46FD22856FB4}" type="sibTrans" cxnId="{1A254136-9EEE-43D0-BC71-1289B085104A}">
      <dgm:prSet/>
      <dgm:spPr/>
      <dgm:t>
        <a:bodyPr rtlCol="0"/>
        <a:lstStyle/>
        <a:p>
          <a:pPr rtl="0"/>
          <a:endParaRPr lang="en-US"/>
        </a:p>
      </dgm:t>
    </dgm:pt>
    <dgm:pt modelId="{056BF56F-CC43-4DDD-9D89-CA94DE101ECC}">
      <dgm:prSet phldrT="[Text]"/>
      <dgm:spPr>
        <a:solidFill>
          <a:schemeClr val="accent5">
            <a:lumMod val="75000"/>
          </a:schemeClr>
        </a:solidFill>
      </dgm:spPr>
      <dgm:t>
        <a:bodyPr rtlCol="0"/>
        <a:lstStyle/>
        <a:p>
          <a:pPr algn="ctr" rtl="0"/>
          <a:r>
            <a:rPr lang="ru" dirty="0" smtClean="0"/>
            <a:t> </a:t>
          </a:r>
          <a:r>
            <a:rPr lang="ru" u="sng" dirty="0" smtClean="0"/>
            <a:t>3 ступень.</a:t>
          </a:r>
        </a:p>
        <a:p>
          <a:pPr algn="l" rtl="0"/>
          <a:r>
            <a:rPr lang="ru" u="none" dirty="0" smtClean="0"/>
            <a:t>      Умение развертывать  в  игре разнообразие  по  последовательности событий, комбинируя их согласно своему замыслу и замыслам 3-5 партнеров-сверстников.Реализовывать события через ролевые взаимодействия и  предметные действия.</a:t>
          </a:r>
        </a:p>
      </dgm:t>
    </dgm:pt>
    <dgm:pt modelId="{001921C4-E4A3-488C-B466-13D798BB2038}" type="parTrans" cxnId="{778F2B2A-B50E-4B4B-8031-BBB0BAF3076A}">
      <dgm:prSet/>
      <dgm:spPr/>
      <dgm:t>
        <a:bodyPr rtlCol="0"/>
        <a:lstStyle/>
        <a:p>
          <a:pPr rtl="0"/>
          <a:endParaRPr lang="en-US"/>
        </a:p>
      </dgm:t>
    </dgm:pt>
    <dgm:pt modelId="{B28DA56B-359A-427D-B40B-7C9A5E29DAD4}" type="sibTrans" cxnId="{778F2B2A-B50E-4B4B-8031-BBB0BAF3076A}">
      <dgm:prSet/>
      <dgm:spPr/>
      <dgm:t>
        <a:bodyPr rtlCol="0"/>
        <a:lstStyle/>
        <a:p>
          <a:pPr rtl="0"/>
          <a:endParaRPr lang="en-US"/>
        </a:p>
      </dgm:t>
    </dgm:pt>
    <dgm:pt modelId="{068CCA7D-1404-4068-AB93-6968EFC37502}" type="pres">
      <dgm:prSet presAssocID="{B842BC11-90CF-49FF-8D61-E8A8AAFE1BB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A4FAF7-2B1B-440D-AB04-52061A8327A8}" type="pres">
      <dgm:prSet presAssocID="{0EFAF7DB-220E-474B-A306-B18848A2E64E}" presName="node" presStyleLbl="node1" presStyleIdx="0" presStyleCnt="3" custScaleX="108326" custScaleY="146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6C629E-FD24-4979-AD6C-FF765663342C}" type="pres">
      <dgm:prSet presAssocID="{8655DB40-16AB-41AF-B7B9-C009642A6E8E}" presName="sibTrans" presStyleCnt="0"/>
      <dgm:spPr/>
    </dgm:pt>
    <dgm:pt modelId="{C593AB34-4B84-4F47-A09D-1663F9F71AFC}" type="pres">
      <dgm:prSet presAssocID="{9CA7C66F-6CF9-4093-95BD-C861D9811AA0}" presName="node" presStyleLbl="node1" presStyleIdx="1" presStyleCnt="3" custScaleX="107209" custScaleY="142984" custLinFactNeighborX="2678" custLinFactNeighborY="23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D6466A-5AEB-4BDD-BDCC-43ADA92E714A}" type="pres">
      <dgm:prSet presAssocID="{9AC506A7-F034-46F5-B26F-46FD22856FB4}" presName="sibTrans" presStyleCnt="0"/>
      <dgm:spPr/>
    </dgm:pt>
    <dgm:pt modelId="{4F7EBD7D-DFCF-42D9-919C-E6E65091B79C}" type="pres">
      <dgm:prSet presAssocID="{056BF56F-CC43-4DDD-9D89-CA94DE101ECC}" presName="node" presStyleLbl="node1" presStyleIdx="2" presStyleCnt="3" custScaleX="139056" custScaleY="128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8F2B2A-B50E-4B4B-8031-BBB0BAF3076A}" srcId="{B842BC11-90CF-49FF-8D61-E8A8AAFE1BB6}" destId="{056BF56F-CC43-4DDD-9D89-CA94DE101ECC}" srcOrd="2" destOrd="0" parTransId="{001921C4-E4A3-488C-B466-13D798BB2038}" sibTransId="{B28DA56B-359A-427D-B40B-7C9A5E29DAD4}"/>
    <dgm:cxn modelId="{4C41BE15-3799-4642-92AF-58F1C6904769}" type="presOf" srcId="{056BF56F-CC43-4DDD-9D89-CA94DE101ECC}" destId="{4F7EBD7D-DFCF-42D9-919C-E6E65091B79C}" srcOrd="0" destOrd="0" presId="urn:microsoft.com/office/officeart/2005/8/layout/default#1"/>
    <dgm:cxn modelId="{E88E6FD0-5EE8-42CE-8AC4-D71962510EE7}" srcId="{B842BC11-90CF-49FF-8D61-E8A8AAFE1BB6}" destId="{0EFAF7DB-220E-474B-A306-B18848A2E64E}" srcOrd="0" destOrd="0" parTransId="{ADEA5C60-BA03-45CE-8AE4-87E8350E817F}" sibTransId="{8655DB40-16AB-41AF-B7B9-C009642A6E8E}"/>
    <dgm:cxn modelId="{98E9781F-6C85-4C8B-A8C8-ACC68D56FD26}" type="presOf" srcId="{0EFAF7DB-220E-474B-A306-B18848A2E64E}" destId="{EAA4FAF7-2B1B-440D-AB04-52061A8327A8}" srcOrd="0" destOrd="0" presId="urn:microsoft.com/office/officeart/2005/8/layout/default#1"/>
    <dgm:cxn modelId="{C2739289-C7F5-4C2B-8002-E64A84A3CCF1}" type="presOf" srcId="{9CA7C66F-6CF9-4093-95BD-C861D9811AA0}" destId="{C593AB34-4B84-4F47-A09D-1663F9F71AFC}" srcOrd="0" destOrd="0" presId="urn:microsoft.com/office/officeart/2005/8/layout/default#1"/>
    <dgm:cxn modelId="{1A254136-9EEE-43D0-BC71-1289B085104A}" srcId="{B842BC11-90CF-49FF-8D61-E8A8AAFE1BB6}" destId="{9CA7C66F-6CF9-4093-95BD-C861D9811AA0}" srcOrd="1" destOrd="0" parTransId="{5C383048-3A83-419C-82E9-AA46D2B4FFD3}" sibTransId="{9AC506A7-F034-46F5-B26F-46FD22856FB4}"/>
    <dgm:cxn modelId="{7095E1F8-4EDE-4430-B07D-B7175589A733}" type="presOf" srcId="{B842BC11-90CF-49FF-8D61-E8A8AAFE1BB6}" destId="{068CCA7D-1404-4068-AB93-6968EFC37502}" srcOrd="0" destOrd="0" presId="urn:microsoft.com/office/officeart/2005/8/layout/default#1"/>
    <dgm:cxn modelId="{BC5FF21A-43E7-485A-B596-C5AADF327B05}" type="presParOf" srcId="{068CCA7D-1404-4068-AB93-6968EFC37502}" destId="{EAA4FAF7-2B1B-440D-AB04-52061A8327A8}" srcOrd="0" destOrd="0" presId="urn:microsoft.com/office/officeart/2005/8/layout/default#1"/>
    <dgm:cxn modelId="{7DBDEB3C-0922-4C11-B032-8800766EAAC7}" type="presParOf" srcId="{068CCA7D-1404-4068-AB93-6968EFC37502}" destId="{D86C629E-FD24-4979-AD6C-FF765663342C}" srcOrd="1" destOrd="0" presId="urn:microsoft.com/office/officeart/2005/8/layout/default#1"/>
    <dgm:cxn modelId="{613FE1F9-EF48-4B26-8AF0-FACA67BF29EB}" type="presParOf" srcId="{068CCA7D-1404-4068-AB93-6968EFC37502}" destId="{C593AB34-4B84-4F47-A09D-1663F9F71AFC}" srcOrd="2" destOrd="0" presId="urn:microsoft.com/office/officeart/2005/8/layout/default#1"/>
    <dgm:cxn modelId="{40AAE183-EE4F-4AB0-9437-11D5128906F3}" type="presParOf" srcId="{068CCA7D-1404-4068-AB93-6968EFC37502}" destId="{5AD6466A-5AEB-4BDD-BDCC-43ADA92E714A}" srcOrd="3" destOrd="0" presId="urn:microsoft.com/office/officeart/2005/8/layout/default#1"/>
    <dgm:cxn modelId="{B063FF6D-1F2D-472D-8B4C-B6A378A09833}" type="presParOf" srcId="{068CCA7D-1404-4068-AB93-6968EFC37502}" destId="{4F7EBD7D-DFCF-42D9-919C-E6E65091B79C}" srcOrd="4" destOrd="0" presId="urn:microsoft.com/office/officeart/2005/8/layout/default#1"/>
  </dgm:cxnLst>
  <dgm:bg/>
  <dgm:whole/>
  <dgm:extLst>
    <a:ext uri="{C62137D5-CB1D-491B-B009-E17868A290BF}">
      <dgm14:recolorImg xmlns="" xmlns:dgm14="http://schemas.microsoft.com/office/drawing/2010/diagram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A4FAF7-2B1B-440D-AB04-52061A8327A8}">
      <dsp:nvSpPr>
        <dsp:cNvPr id="0" name=""/>
        <dsp:cNvSpPr/>
      </dsp:nvSpPr>
      <dsp:spPr>
        <a:xfrm>
          <a:off x="104758" y="573"/>
          <a:ext cx="3043586" cy="2472299"/>
        </a:xfrm>
        <a:prstGeom prst="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rtlCol="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300" u="sng" kern="1200" dirty="0" smtClean="0"/>
            <a:t>1 ступень.</a:t>
          </a:r>
        </a:p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300" kern="1200" dirty="0" smtClean="0"/>
            <a:t>    Условные действия с игрушками и предметами-заместителями, выстраивая их в простейшую смысловую цепочку, вступая в кратковременное взаимодействие со сверстниками</a:t>
          </a:r>
          <a:endParaRPr lang="ru" sz="1300" kern="1200" dirty="0"/>
        </a:p>
      </dsp:txBody>
      <dsp:txXfrm>
        <a:off x="104758" y="573"/>
        <a:ext cx="3043586" cy="2472299"/>
      </dsp:txXfrm>
    </dsp:sp>
    <dsp:sp modelId="{C593AB34-4B84-4F47-A09D-1663F9F71AFC}">
      <dsp:nvSpPr>
        <dsp:cNvPr id="0" name=""/>
        <dsp:cNvSpPr/>
      </dsp:nvSpPr>
      <dsp:spPr>
        <a:xfrm>
          <a:off x="3504553" y="71519"/>
          <a:ext cx="3012202" cy="2410414"/>
        </a:xfrm>
        <a:prstGeom prst="rect">
          <a:avLst/>
        </a:prstGeom>
        <a:solidFill>
          <a:schemeClr val="accent3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rtlCol="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200" u="sng" kern="1200" dirty="0" smtClean="0"/>
            <a:t>2 ступень.  </a:t>
          </a:r>
        </a:p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u="none" kern="1200" dirty="0" smtClean="0"/>
            <a:t>       У</a:t>
          </a:r>
          <a:r>
            <a:rPr lang="ru" sz="1200" u="none" kern="1200" dirty="0" smtClean="0"/>
            <a:t>мение принимать и последовательно менять игровые роли, реализовывать </a:t>
          </a:r>
          <a:r>
            <a:rPr lang="ru" sz="1200" u="none" kern="1200" dirty="0" smtClean="0"/>
            <a:t>их </a:t>
          </a:r>
          <a:r>
            <a:rPr lang="ru" sz="1200" u="none" kern="1200" dirty="0" smtClean="0"/>
            <a:t>через действия с предметами и ролевую речь, вступая в ролевое взаимодействие партнером сверстником.</a:t>
          </a:r>
        </a:p>
        <a:p>
          <a:pPr lvl="0" algn="just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200" u="sng" kern="1200" dirty="0" smtClean="0"/>
            <a:t> </a:t>
          </a:r>
          <a:endParaRPr lang="ru" sz="1200" u="sng" kern="1200" dirty="0"/>
        </a:p>
      </dsp:txBody>
      <dsp:txXfrm>
        <a:off x="3504553" y="71519"/>
        <a:ext cx="3012202" cy="2410414"/>
      </dsp:txXfrm>
    </dsp:sp>
    <dsp:sp modelId="{4F7EBD7D-DFCF-42D9-919C-E6E65091B79C}">
      <dsp:nvSpPr>
        <dsp:cNvPr id="0" name=""/>
        <dsp:cNvSpPr/>
      </dsp:nvSpPr>
      <dsp:spPr>
        <a:xfrm>
          <a:off x="1319639" y="2753838"/>
          <a:ext cx="3906993" cy="2170879"/>
        </a:xfrm>
        <a:prstGeom prst="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rtlCol="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200" kern="1200" dirty="0" smtClean="0"/>
            <a:t> </a:t>
          </a:r>
          <a:r>
            <a:rPr lang="ru" sz="1200" u="sng" kern="1200" dirty="0" smtClean="0"/>
            <a:t>3 ступень.</a:t>
          </a:r>
        </a:p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200" u="none" kern="1200" dirty="0" smtClean="0"/>
            <a:t>      Умение развертывать  в  игре разнообразие  по  последовательности событий, комбинируя их согласно своему замыслу и замыслам 3-5 партнеров-сверстников.Реализовывать события через ролевые взаимодействия и  предметные действия.</a:t>
          </a:r>
        </a:p>
      </dsp:txBody>
      <dsp:txXfrm>
        <a:off x="1319639" y="2753838"/>
        <a:ext cx="3906993" cy="21708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fld id="{03A45BA1-980A-4507-BE5A-5C1E7C2FFD8F}">
              <a:rPr lang="en-US"/>
              <a:pPr rtl="0"/>
              <a:t>24.08.2016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fld id="{85A3416D-7FED-43BC-AA7C-D92DBA01ED64}">
              <a:rPr lang="en-US"/>
              <a:pPr rtl="0"/>
              <a:t>24.08.2016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981203631"/>
      </p:ext>
    </p:extLst>
  </p:cSld>
  <p:clrMapOvr>
    <a:masterClrMapping/>
  </p:clrMapOvr>
  <p:transition spd="slow"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CF99945-0A15-4715-AB6C-F5E56CF20F70}">
              <a:rPr lang="en-US"/>
              <a:pPr rtl="0"/>
              <a:t>24.08.2016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787425146"/>
      </p:ext>
    </p:extLst>
  </p:cSld>
  <p:clrMapOvr>
    <a:masterClrMapping/>
  </p:clrMapOvr>
  <p:transition spd="slow"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fld id="{4CF99945-0A15-4715-AB6C-F5E56CF20F70}">
              <a:rPr lang="en-US"/>
              <a:pPr rtl="0"/>
              <a:t>24.08.2016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239762651"/>
      </p:ext>
    </p:extLst>
  </p:cSld>
  <p:clrMapOvr>
    <a:masterClrMapping/>
  </p:clrMapOvr>
  <p:transition spd="slow">
    <p:blind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CF99945-0A15-4715-AB6C-F5E56CF20F70}">
              <a:rPr lang="en-US"/>
              <a:pPr rtl="0"/>
              <a:t>24.08.2016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659575804"/>
      </p:ext>
    </p:extLst>
  </p:cSld>
  <p:clrMapOvr>
    <a:masterClrMapping/>
  </p:clrMapOvr>
  <p:transition spd="slow">
    <p:blind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CF99945-0A15-4715-AB6C-F5E56CF20F70}">
              <a:rPr lang="en-US"/>
              <a:pPr rtl="0"/>
              <a:t>24.08.2016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447936214"/>
      </p:ext>
    </p:extLst>
  </p:cSld>
  <p:clrMapOvr>
    <a:masterClrMapping/>
  </p:clrMapOvr>
  <p:transition spd="slow">
    <p:blinds/>
  </p:transition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CF99945-0A15-4715-AB6C-F5E56CF20F70}">
              <a:rPr lang="en-US"/>
              <a:pPr rtl="0"/>
              <a:t>24.08.2016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4205803309"/>
      </p:ext>
    </p:extLst>
  </p:cSld>
  <p:clrMapOvr>
    <a:masterClrMapping/>
  </p:clrMapOvr>
  <p:transition spd="slow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CF99945-0A15-4715-AB6C-F5E56CF20F70}">
              <a:rPr lang="en-US"/>
              <a:pPr rtl="0"/>
              <a:t>24.08.2016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39630955"/>
      </p:ext>
    </p:extLst>
  </p:cSld>
  <p:clrMapOvr>
    <a:masterClrMapping/>
  </p:clrMapOvr>
  <p:transition spd="slow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1229257918"/>
      </p:ext>
    </p:extLst>
  </p:cSld>
  <p:clrMapOvr>
    <a:masterClrMapping/>
  </p:clrMapOvr>
  <p:transition spd="slow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CF99945-0A15-4715-AB6C-F5E56CF20F70}">
              <a:rPr lang="en-US"/>
              <a:pPr rtl="0"/>
              <a:t>24.08.2016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972755191"/>
      </p:ext>
    </p:extLst>
  </p:cSld>
  <p:clrMapOvr>
    <a:masterClrMapping/>
  </p:clrMapOvr>
  <p:transition spd="slow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CF99945-0A15-4715-AB6C-F5E56CF20F70}">
              <a:rPr lang="en-US"/>
              <a:pPr rtl="0"/>
              <a:t>24.08.2016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318571645"/>
      </p:ext>
    </p:extLst>
  </p:cSld>
  <p:clrMapOvr>
    <a:masterClrMapping/>
  </p:clrMapOvr>
  <p:transition spd="slow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CF99945-0A15-4715-AB6C-F5E56CF20F70}">
              <a:rPr lang="en-US"/>
              <a:pPr rtl="0"/>
              <a:t>24.08.2016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512816421"/>
      </p:ext>
    </p:extLst>
  </p:cSld>
  <p:clrMapOvr>
    <a:masterClrMapping/>
  </p:clrMapOvr>
  <p:transition spd="slow"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CF99945-0A15-4715-AB6C-F5E56CF20F70}">
              <a:rPr lang="en-US"/>
              <a:pPr rtl="0"/>
              <a:t>24.08.2016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847874879"/>
      </p:ext>
    </p:extLst>
  </p:cSld>
  <p:clrMapOvr>
    <a:masterClrMapping/>
  </p:clrMapOvr>
  <p:transition spd="slow"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CF99945-0A15-4715-AB6C-F5E56CF20F70}">
              <a:rPr lang="en-US"/>
              <a:pPr rtl="0"/>
              <a:t>24.08.2016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168274800"/>
      </p:ext>
    </p:extLst>
  </p:cSld>
  <p:clrMapOvr>
    <a:masterClrMapping/>
  </p:clrMapOvr>
  <p:transition spd="slow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CF99945-0A15-4715-AB6C-F5E56CF20F70}">
              <a:rPr lang="en-US"/>
              <a:pPr rtl="0"/>
              <a:t>24.08.2016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681935021"/>
      </p:ext>
    </p:extLst>
  </p:cSld>
  <p:clrMapOvr>
    <a:masterClrMapping/>
  </p:clrMapOvr>
  <p:transition spd="slow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 rtl="0"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4CF99945-0A15-4715-AB6C-F5E56CF20F70}">
              <a:rPr lang="en-US" smtClean="0"/>
              <a:pPr rtl="0"/>
              <a:t>24.08.2016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p:transition spd="slow">
    <p:blinds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ru" dirty="0" smtClean="0"/>
              <a:t/>
            </a:r>
            <a:br>
              <a:rPr lang="ru" dirty="0" smtClean="0"/>
            </a:br>
            <a:r>
              <a:rPr lang="ru" dirty="0" smtClean="0"/>
              <a:t/>
            </a:r>
            <a:br>
              <a:rPr lang="ru" dirty="0" smtClean="0"/>
            </a:br>
            <a:r>
              <a:rPr lang="ru" dirty="0" smtClean="0"/>
              <a:t/>
            </a:r>
            <a:br>
              <a:rPr lang="ru" dirty="0" smtClean="0"/>
            </a:br>
            <a:r>
              <a:rPr lang="ru" dirty="0" smtClean="0"/>
              <a:t/>
            </a:r>
            <a:br>
              <a:rPr lang="ru" dirty="0" smtClean="0"/>
            </a:br>
            <a:r>
              <a:rPr lang="ru" sz="4900" dirty="0" smtClean="0"/>
              <a:t>Влияние сюжетно-ролевой игры на психическое развитие дошкольника</a:t>
            </a:r>
            <a:endParaRPr lang="ru" sz="49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83896" y="3922644"/>
            <a:ext cx="4638261" cy="1603514"/>
          </a:xfrm>
        </p:spPr>
        <p:txBody>
          <a:bodyPr rtlCol="0">
            <a:normAutofit/>
          </a:bodyPr>
          <a:lstStyle/>
          <a:p>
            <a:pPr rtl="0"/>
            <a:r>
              <a:rPr lang="ru" dirty="0" smtClean="0">
                <a:solidFill>
                  <a:schemeClr val="accent4">
                    <a:lumMod val="50000"/>
                  </a:schemeClr>
                </a:solidFill>
              </a:rPr>
              <a:t>Подготовила: педагог-психолог МБДОУ «Детский сад № 60» Леонова О.А.</a:t>
            </a:r>
            <a:endParaRPr lang="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675095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319350"/>
            <a:ext cx="6858002" cy="587827"/>
          </a:xfrm>
        </p:spPr>
        <p:txBody>
          <a:bodyPr rtlCol="0">
            <a:normAutofit fontScale="90000"/>
          </a:bodyPr>
          <a:lstStyle/>
          <a:p>
            <a:pPr rtl="0"/>
            <a:r>
              <a:rPr lang="ru" dirty="0" smtClean="0"/>
              <a:t>Выводы:</a:t>
            </a:r>
            <a:endParaRPr lang="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65610" y="1959429"/>
            <a:ext cx="6858002" cy="3448594"/>
          </a:xfrm>
        </p:spPr>
        <p:txBody>
          <a:bodyPr rtlCol="0">
            <a:normAutofit fontScale="92500" lnSpcReduction="10000"/>
          </a:bodyPr>
          <a:lstStyle/>
          <a:p>
            <a:pPr marL="457200" indent="-457200" rtl="0">
              <a:buAutoNum type="arabicPeriod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 условиях игры дети лучше сосредотачиваются и дольше запоминают.</a:t>
            </a:r>
          </a:p>
          <a:p>
            <a:pPr marL="457200" indent="-457200" rtl="0">
              <a:buAutoNum type="arabicPeriod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Игра делает поведение ребенка осмысленным и осознанным.</a:t>
            </a:r>
          </a:p>
          <a:p>
            <a:pPr marL="457200" indent="-457200" rtl="0">
              <a:buAutoNum type="arabicPeriod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 игре дети учатся контролировать и оценивать себя - играя вместе, дети начинают учитывать желания и действия другого ребенка, отстаивать свою точку зрения, строить и реализовывать совместные планы.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5748268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651" y="940527"/>
            <a:ext cx="5917475" cy="352696"/>
          </a:xfrm>
        </p:spPr>
        <p:txBody>
          <a:bodyPr rtlCol="0">
            <a:normAutofit fontScale="90000"/>
          </a:bodyPr>
          <a:lstStyle/>
          <a:p>
            <a:pPr rtl="0"/>
            <a:r>
              <a:rPr lang="ru" dirty="0" smtClean="0"/>
              <a:t>Блиц-опрос:</a:t>
            </a:r>
            <a:endParaRPr lang="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4" y="2024742"/>
            <a:ext cx="5237616" cy="3918857"/>
          </a:xfrm>
        </p:spPr>
        <p:txBody>
          <a:bodyPr rtlCol="0">
            <a:normAutofit fontScale="6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600" dirty="0" smtClean="0">
                <a:solidFill>
                  <a:schemeClr val="accent4">
                    <a:lumMod val="50000"/>
                  </a:schemeClr>
                </a:solidFill>
              </a:rPr>
              <a:t>Игры, обогащённые жизненным опытом?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>
                <a:solidFill>
                  <a:schemeClr val="accent4">
                    <a:lumMod val="50000"/>
                  </a:schemeClr>
                </a:solidFill>
              </a:rPr>
              <a:t>Необходимый компонент игры- без чего не начнёшь игру?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>
                <a:solidFill>
                  <a:schemeClr val="accent4">
                    <a:lumMod val="50000"/>
                  </a:schemeClr>
                </a:solidFill>
              </a:rPr>
              <a:t>Любимая самостоятельная деятельность детей?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>
                <a:solidFill>
                  <a:schemeClr val="accent4">
                    <a:lumMod val="50000"/>
                  </a:schemeClr>
                </a:solidFill>
              </a:rPr>
              <a:t>Свод требований, предъявляемый к кому то, к чему-то?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>
                <a:solidFill>
                  <a:schemeClr val="accent4">
                    <a:lumMod val="50000"/>
                  </a:schemeClr>
                </a:solidFill>
              </a:rPr>
              <a:t>Ход игры по — другому?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>
                <a:solidFill>
                  <a:schemeClr val="accent4">
                    <a:lumMod val="50000"/>
                  </a:schemeClr>
                </a:solidFill>
              </a:rPr>
              <a:t>Что распределяют между собой участники игры?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dirty="0" smtClean="0">
                <a:solidFill>
                  <a:schemeClr val="accent4">
                    <a:lumMod val="50000"/>
                  </a:schemeClr>
                </a:solidFill>
              </a:rPr>
              <a:t>Первая игрушка малыша? 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7511732" y="1749287"/>
            <a:ext cx="3840480" cy="4174436"/>
          </a:xfrm>
        </p:spPr>
        <p:txBody>
          <a:bodyPr rtlCol="0">
            <a:norm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Сюжетные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Замысел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Игра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Правила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Содержание игры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Роли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Погремушка</a:t>
            </a:r>
            <a:endParaRPr lang="en-US" sz="16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5728823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397565"/>
            <a:ext cx="7714354" cy="475753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Сюжетно-ролевая игра – ведущая деятельность дошкольников. Она составляет значительный пласт игр. Ей присущи эмоциональная насыщенность, увлеченность, самостоятельность, активность, творчество, соревновательность, кооперация. А «ребенок, осваивающий окружающий его мир, - это ребенок, стремящийся действовать в этом мире» (А.Н.Леонтьев).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2749129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36104" y="636104"/>
            <a:ext cx="11158331" cy="10866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МБДОУ «Детский сад № 60»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esktop\554231_html_786fc16e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8329" y="2079728"/>
            <a:ext cx="8229601" cy="4778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132610"/>
            <a:ext cx="5699271" cy="1007917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Сюжетно-ролевая игра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2286001"/>
            <a:ext cx="6858002" cy="3044536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- это основной вид игры ребенка дошкольного возраста.</a:t>
            </a:r>
          </a:p>
          <a:p>
            <a:endParaRPr lang="ru-RU" sz="3200" dirty="0" smtClean="0"/>
          </a:p>
          <a:p>
            <a:r>
              <a:rPr lang="ru-RU" sz="3200" u="sng" dirty="0" smtClean="0">
                <a:solidFill>
                  <a:schemeClr val="bg2">
                    <a:lumMod val="50000"/>
                  </a:schemeClr>
                </a:solidFill>
              </a:rPr>
              <a:t>Сюжетно-ролевая игра </a:t>
            </a:r>
            <a:r>
              <a:rPr lang="ru-RU" sz="32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имеет огромное значение на формирование личности ребенка, в его психическом развитии.</a:t>
            </a:r>
            <a:endParaRPr lang="ru-RU" sz="3200" dirty="0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214846"/>
            <a:ext cx="6858002" cy="2366554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«Игра – путь к познанию мира, в котором они живут и который призваны изменить»</a:t>
            </a:r>
            <a:br>
              <a:rPr lang="ru-RU" sz="4000" dirty="0" smtClean="0"/>
            </a:br>
            <a:r>
              <a:rPr lang="ru-RU" sz="4000" dirty="0" smtClean="0"/>
              <a:t>			А. М. Горький</a:t>
            </a:r>
            <a:endParaRPr lang="ru-RU" sz="4000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900545"/>
          </a:xfrm>
        </p:spPr>
        <p:txBody>
          <a:bodyPr rtlCol="0">
            <a:normAutofit fontScale="90000"/>
          </a:bodyPr>
          <a:lstStyle/>
          <a:p>
            <a:pPr rtl="0"/>
            <a:r>
              <a:rPr lang="ru" sz="2800" dirty="0" smtClean="0"/>
              <a:t>Все важнейшие новообразования зарождаются и первоначально развиваются в сюжетно-ролевой игре.</a:t>
            </a:r>
            <a:endParaRPr lang="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3682" y="1825625"/>
            <a:ext cx="5008418" cy="4187952"/>
          </a:xfrm>
        </p:spPr>
        <p:txBody>
          <a:bodyPr rtlCol="0">
            <a:normAutofit fontScale="47500" lnSpcReduction="20000"/>
          </a:bodyPr>
          <a:lstStyle/>
          <a:p>
            <a:pPr rtl="0">
              <a:buNone/>
            </a:pPr>
            <a:r>
              <a:rPr lang="ru" sz="2900" u="sng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Уровни игровой деятельности</a:t>
            </a:r>
          </a:p>
          <a:p>
            <a:pPr rtl="0"/>
            <a:r>
              <a:rPr lang="ru" sz="29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1 ступень – 1,5-3 года - ПРЕДМЕТНАЯ «ИГРА». </a:t>
            </a:r>
          </a:p>
          <a:p>
            <a:pPr rtl="0">
              <a:buNone/>
            </a:pPr>
            <a:r>
              <a:rPr lang="ru" sz="29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Содержание – действие детей с предметами.</a:t>
            </a:r>
          </a:p>
          <a:p>
            <a:pPr rtl="0"/>
            <a:r>
              <a:rPr lang="ru" sz="29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2 ступень – 4-5 лет – СЮЖЕТНО-РОЛЕВАЯ ИГРА. </a:t>
            </a:r>
          </a:p>
          <a:p>
            <a:pPr rtl="0">
              <a:buNone/>
            </a:pPr>
            <a:r>
              <a:rPr lang="ru" sz="29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Содержание – отражение социальных отношений людей.</a:t>
            </a:r>
          </a:p>
          <a:p>
            <a:pPr rtl="0"/>
            <a:r>
              <a:rPr lang="ru" sz="29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3 ступень – 6-7 лет – ИГРА С ПРАВИЛАМИ.</a:t>
            </a:r>
          </a:p>
          <a:p>
            <a:pPr rtl="0">
              <a:buNone/>
            </a:pPr>
            <a:r>
              <a:rPr lang="ru" sz="2900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Содержание – отражение отношений между людьми, подчиненных определенным правилам</a:t>
            </a:r>
            <a:r>
              <a:rPr lang="ru" sz="2000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</a:p>
          <a:p>
            <a:pPr rtl="0">
              <a:buNone/>
            </a:pPr>
            <a:endParaRPr lang="ru" dirty="0">
              <a:solidFill>
                <a:schemeClr val="tx1">
                  <a:lumMod val="75000"/>
                </a:schemeClr>
              </a:solidFill>
            </a:endParaRPr>
          </a:p>
        </p:txBody>
      </p:sp>
      <p:graphicFrame>
        <p:nvGraphicFramePr>
          <p:cNvPr id="9" name="Объект 8" descr="Простой блочный список с шестью группами полей разного цвета, упорядоченными слева направо и сверху вниз по рядам, каждый из которых включает два поля.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4187475145"/>
              </p:ext>
            </p:extLst>
          </p:nvPr>
        </p:nvGraphicFramePr>
        <p:xfrm>
          <a:off x="5309755" y="1381991"/>
          <a:ext cx="6546272" cy="4925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8333509" y="2660073"/>
            <a:ext cx="477982" cy="2909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9175172" y="3813464"/>
            <a:ext cx="384464" cy="5299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469441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AA4FAF7-2B1B-440D-AB04-52061A832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9">
                                            <p:graphicEl>
                                              <a:dgm id="{EAA4FAF7-2B1B-440D-AB04-52061A8327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593AB34-4B84-4F47-A09D-1663F9F71A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9">
                                            <p:graphicEl>
                                              <a:dgm id="{C593AB34-4B84-4F47-A09D-1663F9F71A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F7EBD7D-DFCF-42D9-919C-E6E65091B7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9">
                                            <p:graphicEl>
                                              <a:dgm id="{4F7EBD7D-DFCF-42D9-919C-E6E65091B7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Graphic spid="9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4809" y="1787235"/>
            <a:ext cx="4028562" cy="2961410"/>
          </a:xfrm>
        </p:spPr>
        <p:txBody>
          <a:bodyPr rtlCol="0">
            <a:normAutofit/>
          </a:bodyPr>
          <a:lstStyle/>
          <a:p>
            <a:pPr rtl="0"/>
            <a:r>
              <a:rPr lang="ru" dirty="0" smtClean="0"/>
              <a:t>«Игра -  практика развития» </a:t>
            </a:r>
            <a:br>
              <a:rPr lang="ru" dirty="0" smtClean="0"/>
            </a:br>
            <a:r>
              <a:rPr lang="ru" dirty="0" smtClean="0"/>
              <a:t>С. Рубинштейн</a:t>
            </a:r>
            <a:endParaRPr lang="ru" dirty="0"/>
          </a:p>
        </p:txBody>
      </p:sp>
      <p:pic>
        <p:nvPicPr>
          <p:cNvPr id="9" name="Рисунок 8" descr="Три ребенка в плащах держатся за руки и играют на улице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="" xmlns:p14="http://schemas.microsoft.com/office/powerpoint/2010/main" val="219715311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r>
              <a:rPr lang="ru" dirty="0" smtClean="0"/>
              <a:t>В игре наиболее интенсивно формируются все психические качества и особенности личности ребенка.</a:t>
            </a:r>
            <a:endParaRPr lang="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2"/>
            <a:ext cx="4956048" cy="1082819"/>
          </a:xfrm>
        </p:spPr>
        <p:txBody>
          <a:bodyPr rtlCol="0">
            <a:normAutofit fontScale="77500" lnSpcReduction="20000"/>
          </a:bodyPr>
          <a:lstStyle/>
          <a:p>
            <a:pPr rtl="0"/>
            <a:r>
              <a:rPr lang="ru-RU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Игровая деятельность влияет на формирование произвольности поведения, развиваются произвольность внимания и памяти.</a:t>
            </a:r>
            <a:endParaRPr lang="en-US" dirty="0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836718"/>
            <a:ext cx="4956048" cy="3144982"/>
          </a:xfrm>
        </p:spPr>
        <p:txBody>
          <a:bodyPr rtlCol="0">
            <a:normAutofit fontScale="85000" lnSpcReduction="20000"/>
          </a:bodyPr>
          <a:lstStyle/>
          <a:p>
            <a:pPr rtl="0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Сознательная цель – сосредоточиться, запомнить что-то, сдержать импульсивное движение – раньше и легче выделяется ребенком в игре. Потребность в эмоциональном поощрении вынуждает ребенка к целенаправленному сосредоточению и запоминанию, способствует развитию чувств и волевой регуляции поведения</a:t>
            </a:r>
            <a:r>
              <a:rPr lang="ru-RU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. </a:t>
            </a:r>
          </a:p>
          <a:p>
            <a:pPr rtl="0"/>
            <a:endParaRPr lang="en-US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687964"/>
          </a:xfrm>
        </p:spPr>
        <p:txBody>
          <a:bodyPr rtlCol="0">
            <a:normAutofit fontScale="92500" lnSpcReduction="20000"/>
          </a:bodyPr>
          <a:lstStyle/>
          <a:p>
            <a:pPr rtl="0"/>
            <a:r>
              <a:rPr lang="ru-RU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Игра влияет на умственное развитие дошкольника</a:t>
            </a:r>
            <a:endParaRPr lang="en-US" dirty="0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763982"/>
            <a:ext cx="4956048" cy="3217718"/>
          </a:xfrm>
        </p:spPr>
        <p:txBody>
          <a:bodyPr rtlCol="0">
            <a:normAutofit fontScale="92500" lnSpcReduction="10000"/>
          </a:bodyPr>
          <a:lstStyle/>
          <a:p>
            <a:pPr rtl="0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Действуя с предметами-заместителями, ребенок начинает оперировать в мыслимом, условном пространстве. Предмет-заместитель становится опорой для мышления. Ребенок переходит к мышлению в плане образов и представлений.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7403958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561109"/>
            <a:ext cx="4956048" cy="1194955"/>
          </a:xfrm>
        </p:spPr>
        <p:txBody>
          <a:bodyPr rtlCol="0">
            <a:normAutofit/>
          </a:bodyPr>
          <a:lstStyle/>
          <a:p>
            <a:pPr rtl="0"/>
            <a:r>
              <a:rPr lang="ru-RU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Ролевая игра имеет решающее значение для развития воображения.</a:t>
            </a:r>
            <a:endParaRPr lang="en-US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1995055"/>
            <a:ext cx="4956048" cy="3986645"/>
          </a:xfrm>
        </p:spPr>
        <p:txBody>
          <a:bodyPr rtlCol="0">
            <a:normAutofit fontScale="92500" lnSpcReduction="20000"/>
          </a:bodyPr>
          <a:lstStyle/>
          <a:p>
            <a:pPr rtl="0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Игровые действия происходят в мнимой, воображаемой ситуации; реальные предметы используются в качестве других, воображаемых; ребенок берет на себя роли воображаемых персонажей. </a:t>
            </a:r>
          </a:p>
          <a:p>
            <a:pPr rtl="0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Дети научаются отождествлять предметы и действия с ними, создавать новые ситуации в своем воображении.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571501"/>
            <a:ext cx="4956048" cy="727364"/>
          </a:xfrm>
        </p:spPr>
        <p:txBody>
          <a:bodyPr rtlCol="0">
            <a:normAutofit fontScale="92500" lnSpcReduction="10000"/>
          </a:bodyPr>
          <a:lstStyle/>
          <a:p>
            <a:pPr rtl="0"/>
            <a:r>
              <a:rPr lang="ru-RU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Игра оказывает огромное влияние на развитие общения.</a:t>
            </a:r>
            <a:endParaRPr lang="en-US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1911927"/>
            <a:ext cx="4956048" cy="4069773"/>
          </a:xfrm>
        </p:spPr>
        <p:txBody>
          <a:bodyPr rtlCol="0">
            <a:normAutofit/>
          </a:bodyPr>
          <a:lstStyle/>
          <a:p>
            <a:pPr rtl="0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Играя вместе, дети начинают учитывать желания и действия другого, отстаивать свою точку зрения, строить и реализовывать совместные планы.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7403958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592283"/>
            <a:ext cx="4956048" cy="1101436"/>
          </a:xfrm>
        </p:spPr>
        <p:txBody>
          <a:bodyPr rtlCol="0">
            <a:normAutofit fontScale="85000" lnSpcReduction="10000"/>
          </a:bodyPr>
          <a:lstStyle/>
          <a:p>
            <a:pPr rtl="0"/>
            <a:r>
              <a:rPr lang="ru-RU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Продуктивные виды деятельности – рисование, конструирование – тесно слиты с игрой.</a:t>
            </a:r>
            <a:endParaRPr lang="en-US" dirty="0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109355"/>
            <a:ext cx="4956048" cy="3872345"/>
          </a:xfrm>
        </p:spPr>
        <p:txBody>
          <a:bodyPr rtlCol="0">
            <a:normAutofit fontScale="85000" lnSpcReduction="20000"/>
          </a:bodyPr>
          <a:lstStyle/>
          <a:p>
            <a:pPr rtl="0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Рисуя, ребенок разыгрывает тот или иной сюжет.</a:t>
            </a:r>
          </a:p>
          <a:p>
            <a:pPr rtl="0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Интерес к рисованию, конструированию первоначально возникает именно как игровой , направленный на создание рисунка, конструкции в соответствии с игровым замыслом. Лишь в среднем и старшем возрасте интерес переносится на результат деятельности и освобождается от влияния игры.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737754"/>
            <a:ext cx="4956048" cy="852055"/>
          </a:xfrm>
        </p:spPr>
        <p:txBody>
          <a:bodyPr rtlCol="0">
            <a:normAutofit fontScale="85000" lnSpcReduction="20000"/>
          </a:bodyPr>
          <a:lstStyle/>
          <a:p>
            <a:pPr rtl="0"/>
            <a:r>
              <a:rPr lang="ru-RU" dirty="0" smtClean="0">
                <a:solidFill>
                  <a:schemeClr val="tx2">
                    <a:lumMod val="85000"/>
                    <a:lumOff val="15000"/>
                  </a:schemeClr>
                </a:solidFill>
              </a:rPr>
              <a:t>Внутри игровой деятельности начинает складываться учебная деятельность.</a:t>
            </a:r>
            <a:endParaRPr lang="en-US" dirty="0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067791"/>
            <a:ext cx="4956048" cy="3913909"/>
          </a:xfrm>
        </p:spPr>
        <p:txBody>
          <a:bodyPr rtlCol="0">
            <a:normAutofit/>
          </a:bodyPr>
          <a:lstStyle/>
          <a:p>
            <a:pPr rtl="0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Выполняя правила, ребенок незаметно для себя овладевает элементарными учебными действиями, складывается желание и первоначальное умение учиться.</a:t>
            </a:r>
          </a:p>
          <a:p>
            <a:pPr rtl="0"/>
            <a:endParaRPr lang="ru-RU" dirty="0" smtClean="0"/>
          </a:p>
          <a:p>
            <a:pPr rtl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4017403958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1620982"/>
            <a:ext cx="10058402" cy="3574472"/>
          </a:xfrm>
        </p:spPr>
        <p:txBody>
          <a:bodyPr rtlCol="0">
            <a:normAutofit fontScale="90000"/>
          </a:bodyPr>
          <a:lstStyle/>
          <a:p>
            <a:pPr rtl="0"/>
            <a:r>
              <a:rPr lang="ru" sz="3200" dirty="0" smtClean="0"/>
              <a:t>Большое влияние игра оказывает на развитие речи и рефлексивное мышление.</a:t>
            </a:r>
            <a:br>
              <a:rPr lang="ru" sz="3200" dirty="0" smtClean="0"/>
            </a:br>
            <a:r>
              <a:rPr lang="ru" sz="3200" dirty="0" smtClean="0"/>
              <a:t/>
            </a:r>
            <a:br>
              <a:rPr lang="ru" sz="3200" dirty="0" smtClean="0"/>
            </a:br>
            <a:r>
              <a:rPr lang="ru" sz="3200" dirty="0" smtClean="0"/>
              <a:t>Необходимость объясниться со сверстниками стимулирует развитие связанной речи, а рефлексия способствует адекватному поведению человека в мире людей.</a:t>
            </a:r>
            <a:br>
              <a:rPr lang="ru" sz="3200" dirty="0" smtClean="0"/>
            </a:br>
            <a:r>
              <a:rPr lang="ru" sz="3200" dirty="0" smtClean="0"/>
              <a:t>Игра ведет к развитию рефлексии, поскольку в игре возникает реальная возможность контролировать то, как выполняется действие, входящее в процесс общения.</a:t>
            </a:r>
            <a:endParaRPr lang="ru" sz="3200" dirty="0"/>
          </a:p>
        </p:txBody>
      </p:sp>
    </p:spTree>
    <p:extLst>
      <p:ext uri="{BB962C8B-B14F-4D97-AF65-F5344CB8AC3E}">
        <p14:creationId xmlns="" xmlns:p14="http://schemas.microsoft.com/office/powerpoint/2010/main" val="3427522533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3431377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F03431377.potx" id="{56A48130-F36A-41C3-8C0C-0EF853C6708B}" vid="{0432F83B-7085-406B-BFE7-677E72A6CADA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tf03431377</Template>
  <TotalTime>341</TotalTime>
  <Words>652</Words>
  <Application>Microsoft Office PowerPoint</Application>
  <PresentationFormat>Произвольный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tf03431377</vt:lpstr>
      <vt:lpstr>    Влияние сюжетно-ролевой игры на психическое развитие дошкольника</vt:lpstr>
      <vt:lpstr>Сюжетно-ролевая игра</vt:lpstr>
      <vt:lpstr>   «Игра – путь к познанию мира, в котором они живут и который призваны изменить»    А. М. Горький</vt:lpstr>
      <vt:lpstr>Все важнейшие новообразования зарождаются и первоначально развиваются в сюжетно-ролевой игре.</vt:lpstr>
      <vt:lpstr>«Игра -  практика развития»  С. Рубинштейн</vt:lpstr>
      <vt:lpstr>В игре наиболее интенсивно формируются все психические качества и особенности личности ребенка.</vt:lpstr>
      <vt:lpstr>Слайд 7</vt:lpstr>
      <vt:lpstr>Слайд 8</vt:lpstr>
      <vt:lpstr>Большое влияние игра оказывает на развитие речи и рефлексивное мышление.  Необходимость объясниться со сверстниками стимулирует развитие связанной речи, а рефлексия способствует адекватному поведению человека в мире людей. Игра ведет к развитию рефлексии, поскольку в игре возникает реальная возможность контролировать то, как выполняется действие, входящее в процесс общения.</vt:lpstr>
      <vt:lpstr>Выводы:</vt:lpstr>
      <vt:lpstr>Блиц-опрос:</vt:lpstr>
      <vt:lpstr>Сюжетно-ролевая игра – ведущая деятельность дошкольников. Она составляет значительный пласт игр. Ей присущи эмоциональная насыщенность, увлеченность, самостоятельность, активность, творчество, соревновательность, кооперация. А «ребенок, осваивающий окружающий его мир, - это ребенок, стремящийся действовать в этом мире» (А.Н.Леонтьев).</vt:lpstr>
      <vt:lpstr>МБДОУ «Детский сад № 60»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сюжетно-ролевой игры на психическое развитие дошкольника</dc:title>
  <dc:creator>Admin</dc:creator>
  <cp:lastModifiedBy>Владелец</cp:lastModifiedBy>
  <cp:revision>38</cp:revision>
  <dcterms:created xsi:type="dcterms:W3CDTF">2017-04-12T15:44:25Z</dcterms:created>
  <dcterms:modified xsi:type="dcterms:W3CDTF">2018-01-21T18:34:34Z</dcterms:modified>
</cp:coreProperties>
</file>