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  <p:sldId id="279" r:id="rId16"/>
    <p:sldId id="270" r:id="rId17"/>
    <p:sldId id="271" r:id="rId18"/>
    <p:sldId id="272" r:id="rId19"/>
    <p:sldId id="274" r:id="rId20"/>
    <p:sldId id="276" r:id="rId21"/>
    <p:sldId id="278" r:id="rId22"/>
    <p:sldId id="281" r:id="rId23"/>
    <p:sldId id="275" r:id="rId24"/>
    <p:sldId id="277" r:id="rId25"/>
    <p:sldId id="28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B01C27"/>
    <a:srgbClr val="0000CC"/>
    <a:srgbClr val="0066CC"/>
    <a:srgbClr val="FF99CC"/>
    <a:srgbClr val="B91323"/>
    <a:srgbClr val="CC3300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09E4C5-B61B-45EF-8946-B1CEC845F54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3886621-87B3-4BDE-8F5F-194025EF6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AD554-9984-463A-9F2C-00804F532415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2C342-F112-4051-942D-211E9D91A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D71CC-EE02-4A53-979E-7DFE2CABA1D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637EC-4662-4AED-8852-00C119F57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A4517-F50A-43FD-8826-8E3564E4EF8E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C91F6-D395-4E8C-B076-F9605220D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E21BA-58C4-4CED-86EE-995B1DFAB980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CA3D4-22B8-400E-9505-2A289166D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60D1F-CC17-43AA-956F-0B499FEE23B8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8DD2A-B8F2-4CBB-9C27-C38E01478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C2471-5572-4CA5-871E-C03FCD3575C8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21420-F139-44AE-B9FC-B55D15EA6A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D2D31-FB37-48AA-A4C6-EA7E3EFED7EE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CCD43-89E0-4274-A215-F06A4E893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1C3DD-E14D-4A55-A74C-AA6A9C0B112B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4905F-0465-4795-B558-672C9EC2C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07255-F041-4BC9-B70E-F292789640B4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9838B-34EF-4B0A-AF40-05AD5FC62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0ACE9-5563-4F18-A8D6-7260C935EBEA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CAB1E-5E3F-48F4-A4A2-D0554941E4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315B5-A5CD-426C-82DF-66C4587DF4E0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8AA3C-FA10-4FD8-9AA2-8C4F95CE4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A2F923-3535-4C03-9610-8A36A5A1E79C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926BB3-49EA-40F9-A23D-D7BD97AE5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-\&#1056;&#1072;&#1073;&#1086;&#1095;&#1080;&#1081;%20&#1089;&#1090;&#1086;&#1083;\&#1063;&#1077;&#1093;&#1086;&#1074;%20&#1040;.&#1055;\&#1044;&#1086;&#1084;%20&#1063;&#1077;&#1093;&#1086;&#1074;&#1072;%20&#1074;%20&#1052;&#1086;&#1089;&#1082;&#1074;&#1077;.mpg" TargetMode="Externa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0770" y="428604"/>
            <a:ext cx="8282460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127000" dist="50800" dir="19140000" algn="ctr" rotWithShape="0">
                    <a:schemeClr val="tx1"/>
                  </a:outerShdw>
                </a:effectLst>
                <a:latin typeface="+mn-lt"/>
              </a:rPr>
              <a:t>Чехов Антон Павлович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Группа 3"/>
          <p:cNvGrpSpPr>
            <a:grpSpLocks/>
          </p:cNvGrpSpPr>
          <p:nvPr/>
        </p:nvGrpSpPr>
        <p:grpSpPr bwMode="auto">
          <a:xfrm>
            <a:off x="177800" y="249238"/>
            <a:ext cx="8788400" cy="6359525"/>
            <a:chOff x="178563" y="250009"/>
            <a:chExt cx="8786874" cy="63579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78563" y="250009"/>
              <a:ext cx="8786874" cy="6357982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070" y="286512"/>
              <a:ext cx="8713862" cy="6284975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500063" y="500063"/>
            <a:ext cx="80724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1879 Чехов поступает в Московский университет, где получает диплом врача, однако главным делом его жизни еще во время учебы становится литература.</a:t>
            </a:r>
          </a:p>
        </p:txBody>
      </p:sp>
      <p:pic>
        <p:nvPicPr>
          <p:cNvPr id="11268" name="Рисунок 12" descr="chehov_3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928813"/>
            <a:ext cx="3071812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13" descr="lc1-145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1928813"/>
            <a:ext cx="328612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28625" y="6072188"/>
            <a:ext cx="850106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А.П.Чехов в годы учебы на медицинском факультете Московского университета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857750" y="1928813"/>
            <a:ext cx="3286125" cy="392906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201738" y="1928813"/>
            <a:ext cx="3084512" cy="392747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Группа 3"/>
          <p:cNvGrpSpPr>
            <a:grpSpLocks/>
          </p:cNvGrpSpPr>
          <p:nvPr/>
        </p:nvGrpSpPr>
        <p:grpSpPr bwMode="auto">
          <a:xfrm>
            <a:off x="177800" y="249238"/>
            <a:ext cx="8788400" cy="6359525"/>
            <a:chOff x="178563" y="250009"/>
            <a:chExt cx="8786874" cy="63579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78563" y="250009"/>
              <a:ext cx="8786874" cy="6357982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070" y="286512"/>
              <a:ext cx="8713862" cy="6284975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7" name="Дом Чехова в Москве.mpg">
            <a:hlinkClick r:id="" action="ppaction://media"/>
          </p:cNvPr>
          <p:cNvPicPr>
            <a:picLocks noGrp="1" noRot="1" noChangeAspect="1" noChangeArrowheads="1"/>
          </p:cNvPicPr>
          <p:nvPr>
            <p:ph sz="quarter" idx="4294967295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2000250"/>
            <a:ext cx="5386387" cy="4214813"/>
          </a:xfrm>
        </p:spPr>
      </p:pic>
      <p:pic>
        <p:nvPicPr>
          <p:cNvPr id="12292" name="Picture 4" descr="mso8A7A1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lum bright="-12000" contrast="42000"/>
          </a:blip>
          <a:srcRect/>
          <a:stretch>
            <a:fillRect/>
          </a:stretch>
        </p:blipFill>
        <p:spPr>
          <a:xfrm rot="21572569">
            <a:off x="4659313" y="1373188"/>
            <a:ext cx="3898900" cy="4144962"/>
          </a:xfrm>
          <a:noFill/>
        </p:spPr>
      </p:pic>
      <p:sp>
        <p:nvSpPr>
          <p:cNvPr id="9" name="TextBox 8"/>
          <p:cNvSpPr txBox="1"/>
          <p:nvPr/>
        </p:nvSpPr>
        <p:spPr>
          <a:xfrm>
            <a:off x="1000125" y="500063"/>
            <a:ext cx="70723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Московский дом писателя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3"/>
          <p:cNvGrpSpPr>
            <a:grpSpLocks/>
          </p:cNvGrpSpPr>
          <p:nvPr/>
        </p:nvGrpSpPr>
        <p:grpSpPr bwMode="auto">
          <a:xfrm>
            <a:off x="177800" y="249238"/>
            <a:ext cx="8788400" cy="6359525"/>
            <a:chOff x="178563" y="250009"/>
            <a:chExt cx="8786874" cy="63579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78563" y="250009"/>
              <a:ext cx="8786874" cy="6357982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070" y="286512"/>
              <a:ext cx="8713862" cy="6284975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14375" y="1143000"/>
            <a:ext cx="3357563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Молодого Чехова влекли литературные интересы. Вместе с братом Николаем Антон Павлович начал сотрудничать в юмористических журналах «Стрекоза и «Будильник». Тексты Антона иллюстрировал Николай</a:t>
            </a: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4211638" y="5805488"/>
            <a:ext cx="43926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C000"/>
                </a:solidFill>
                <a:latin typeface="Calibri" pitchFamily="34" charset="0"/>
              </a:rPr>
              <a:t>А.П. Чехов с братом Николаем</a:t>
            </a:r>
          </a:p>
        </p:txBody>
      </p:sp>
      <p:pic>
        <p:nvPicPr>
          <p:cNvPr id="13317" name="Picture 6" descr="15ф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6263" y="908050"/>
            <a:ext cx="4152900" cy="4681538"/>
          </a:xfrm>
          <a:prstGeom prst="rect">
            <a:avLst/>
          </a:prstGeom>
          <a:noFill/>
          <a:ln w="19050">
            <a:solidFill>
              <a:srgbClr val="321100"/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357688" y="857250"/>
            <a:ext cx="4214812" cy="471487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Группа 3"/>
          <p:cNvGrpSpPr>
            <a:grpSpLocks/>
          </p:cNvGrpSpPr>
          <p:nvPr/>
        </p:nvGrpSpPr>
        <p:grpSpPr bwMode="auto">
          <a:xfrm>
            <a:off x="177800" y="249238"/>
            <a:ext cx="8788400" cy="6359525"/>
            <a:chOff x="178563" y="250009"/>
            <a:chExt cx="8786874" cy="63579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78563" y="250009"/>
              <a:ext cx="8786874" cy="6357982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070" y="286512"/>
              <a:ext cx="8713862" cy="6284975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85813" y="642938"/>
            <a:ext cx="70723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Всем известны рассказы А.П.Чехова</a:t>
            </a:r>
          </a:p>
        </p:txBody>
      </p:sp>
      <p:pic>
        <p:nvPicPr>
          <p:cNvPr id="8" name="Рисунок 7" descr="100100394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660525"/>
            <a:ext cx="2357438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100108368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1677988"/>
            <a:ext cx="2428875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a6cf4179cca68d7c9a6006a2cee9aaa8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1677988"/>
            <a:ext cx="2428875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Группа 3"/>
          <p:cNvGrpSpPr>
            <a:grpSpLocks/>
          </p:cNvGrpSpPr>
          <p:nvPr/>
        </p:nvGrpSpPr>
        <p:grpSpPr bwMode="auto">
          <a:xfrm>
            <a:off x="177800" y="249238"/>
            <a:ext cx="8788400" cy="6359525"/>
            <a:chOff x="178563" y="250009"/>
            <a:chExt cx="8786874" cy="63579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78563" y="250009"/>
              <a:ext cx="8786874" cy="6357982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070" y="286512"/>
              <a:ext cx="8713862" cy="6284975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7" name="Picture 2" descr="mso8A7A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12000" contrast="18000"/>
          </a:blip>
          <a:srcRect/>
          <a:stretch>
            <a:fillRect/>
          </a:stretch>
        </p:blipFill>
        <p:spPr>
          <a:xfrm>
            <a:off x="571500" y="1785938"/>
            <a:ext cx="4392613" cy="3714750"/>
          </a:xfrm>
          <a:noFill/>
        </p:spPr>
      </p:pic>
      <p:sp>
        <p:nvSpPr>
          <p:cNvPr id="8" name="TextBox 7"/>
          <p:cNvSpPr txBox="1"/>
          <p:nvPr/>
        </p:nvSpPr>
        <p:spPr>
          <a:xfrm>
            <a:off x="1071563" y="500063"/>
            <a:ext cx="6929437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 вот первые сборники рассказов А.П.Чехова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3500" y="1285875"/>
            <a:ext cx="3781425" cy="5386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Псевдонимы А. П. Чехова: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Антоша </a:t>
            </a:r>
            <a:r>
              <a:rPr lang="ru-RU" sz="20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Чехонте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Врач без пациентов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Человек без селезёнки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Г. </a:t>
            </a:r>
            <a:r>
              <a:rPr lang="ru-RU" sz="20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Балдастов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Брат моего брата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</a:t>
            </a:r>
            <a:r>
              <a:rPr lang="ru-RU" sz="20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Анче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i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i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i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i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Группа 9"/>
          <p:cNvGrpSpPr>
            <a:grpSpLocks/>
          </p:cNvGrpSpPr>
          <p:nvPr/>
        </p:nvGrpSpPr>
        <p:grpSpPr bwMode="auto">
          <a:xfrm>
            <a:off x="4071938" y="428625"/>
            <a:ext cx="4143375" cy="6000750"/>
            <a:chOff x="2428860" y="857232"/>
            <a:chExt cx="4143404" cy="6000768"/>
          </a:xfrm>
        </p:grpSpPr>
        <p:pic>
          <p:nvPicPr>
            <p:cNvPr id="16389" name="Рисунок 8" descr="0000149256-preview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00298" y="928670"/>
              <a:ext cx="4000528" cy="5856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2428860" y="857232"/>
              <a:ext cx="4143404" cy="6000768"/>
            </a:xfrm>
            <a:prstGeom prst="rect">
              <a:avLst/>
            </a:prstGeom>
            <a:noFill/>
            <a:ln w="57150" cmpd="thickThin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214282" y="357166"/>
            <a:ext cx="35719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А.П.Чехов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«Ванька»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625" y="3286125"/>
            <a:ext cx="34290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C000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+mn-lt"/>
              </a:rPr>
              <a:t>Старинная открытка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C000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+mn-lt"/>
              </a:rPr>
              <a:t>к рассказу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3"/>
          <p:cNvGrpSpPr>
            <a:grpSpLocks/>
          </p:cNvGrpSpPr>
          <p:nvPr/>
        </p:nvGrpSpPr>
        <p:grpSpPr bwMode="auto">
          <a:xfrm>
            <a:off x="177800" y="249238"/>
            <a:ext cx="8788400" cy="6359525"/>
            <a:chOff x="178563" y="250009"/>
            <a:chExt cx="8786874" cy="63579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78563" y="250009"/>
              <a:ext cx="8786874" cy="6357982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070" y="286512"/>
              <a:ext cx="8713862" cy="6284975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428596" y="500042"/>
            <a:ext cx="835824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Обложки к рассказу  А.П.Чехова «Ванька»</a:t>
            </a:r>
          </a:p>
        </p:txBody>
      </p:sp>
      <p:pic>
        <p:nvPicPr>
          <p:cNvPr id="17412" name="Рисунок 7" descr="2f6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357313"/>
            <a:ext cx="36703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8" descr="29767001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57313"/>
            <a:ext cx="3643312" cy="478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642910" y="142852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Иллюстрации к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рассказу «Ванька»</a:t>
            </a:r>
            <a:endParaRPr lang="ru-RU" sz="3600" dirty="0">
              <a:latin typeface="+mn-lt"/>
            </a:endParaRPr>
          </a:p>
        </p:txBody>
      </p:sp>
      <p:pic>
        <p:nvPicPr>
          <p:cNvPr id="18435" name="Рисунок 11" descr="larina_anq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928688"/>
            <a:ext cx="6786562" cy="572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214438" y="928688"/>
            <a:ext cx="6786562" cy="5715000"/>
          </a:xfrm>
          <a:prstGeom prst="rect">
            <a:avLst/>
          </a:prstGeom>
          <a:noFill/>
          <a:ln w="5715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40" name="Рисунок 17" descr="larina_anq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928687"/>
            <a:ext cx="6786562" cy="572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1214438" y="928688"/>
            <a:ext cx="6786562" cy="5715000"/>
          </a:xfrm>
          <a:prstGeom prst="rect">
            <a:avLst/>
          </a:prstGeom>
          <a:noFill/>
          <a:ln w="5715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Группа 14"/>
          <p:cNvGrpSpPr>
            <a:grpSpLocks/>
          </p:cNvGrpSpPr>
          <p:nvPr/>
        </p:nvGrpSpPr>
        <p:grpSpPr bwMode="auto">
          <a:xfrm>
            <a:off x="1071538" y="142875"/>
            <a:ext cx="7358113" cy="6429375"/>
            <a:chOff x="1071512" y="142852"/>
            <a:chExt cx="7358165" cy="642942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071512" y="142852"/>
              <a:ext cx="7358165" cy="6463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Иллюстрации к </a:t>
              </a:r>
              <a:r>
                <a:rPr lang="ru-RU" sz="36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рассказу «Ванька»</a:t>
              </a:r>
              <a:endParaRPr lang="ru-RU" sz="3600" dirty="0">
                <a:latin typeface="+mn-lt"/>
              </a:endParaRPr>
            </a:p>
          </p:txBody>
        </p:sp>
        <p:pic>
          <p:nvPicPr>
            <p:cNvPr id="19461" name="Рисунок 11" descr="Chehov011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85984" y="928670"/>
              <a:ext cx="4829275" cy="5643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Прямоугольник 10"/>
          <p:cNvSpPr/>
          <p:nvPr/>
        </p:nvSpPr>
        <p:spPr>
          <a:xfrm>
            <a:off x="2286000" y="928688"/>
            <a:ext cx="4857750" cy="5643562"/>
          </a:xfrm>
          <a:prstGeom prst="rect">
            <a:avLst/>
          </a:prstGeom>
          <a:noFill/>
          <a:ln w="5715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142852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Иллюстрации к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рассказу «Ванька»</a:t>
            </a:r>
            <a:endParaRPr lang="ru-RU" sz="3600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313" y="785813"/>
            <a:ext cx="8715375" cy="5786437"/>
          </a:xfrm>
          <a:prstGeom prst="rect">
            <a:avLst/>
          </a:prstGeom>
          <a:noFill/>
          <a:ln w="5715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1508" name="Группа 9"/>
          <p:cNvGrpSpPr>
            <a:grpSpLocks/>
          </p:cNvGrpSpPr>
          <p:nvPr/>
        </p:nvGrpSpPr>
        <p:grpSpPr bwMode="auto">
          <a:xfrm>
            <a:off x="265113" y="833438"/>
            <a:ext cx="8643937" cy="5715000"/>
            <a:chOff x="-190610" y="880982"/>
            <a:chExt cx="9286907" cy="5715040"/>
          </a:xfrm>
        </p:grpSpPr>
        <p:pic>
          <p:nvPicPr>
            <p:cNvPr id="21509" name="Рисунок 8" descr="img004.jpg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-190610" y="880982"/>
              <a:ext cx="4000528" cy="5715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0" name="Рисунок 7" descr="214644710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09885" y="880982"/>
              <a:ext cx="5286412" cy="5709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Группа 11"/>
          <p:cNvGrpSpPr>
            <a:grpSpLocks/>
          </p:cNvGrpSpPr>
          <p:nvPr/>
        </p:nvGrpSpPr>
        <p:grpSpPr bwMode="auto">
          <a:xfrm>
            <a:off x="214313" y="357188"/>
            <a:ext cx="4794250" cy="6143625"/>
            <a:chOff x="214282" y="357166"/>
            <a:chExt cx="4794004" cy="6143668"/>
          </a:xfrm>
        </p:grpSpPr>
        <p:pic>
          <p:nvPicPr>
            <p:cNvPr id="3076" name="Рисунок 3" descr="ChekhovGl_1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282" y="357166"/>
              <a:ext cx="4794004" cy="6143668"/>
            </a:xfrm>
            <a:prstGeom prst="rect">
              <a:avLst/>
            </a:prstGeom>
            <a:noFill/>
            <a:ln w="9525">
              <a:solidFill>
                <a:srgbClr val="FFC000"/>
              </a:solidFill>
              <a:miter lim="800000"/>
              <a:headEnd/>
              <a:tailEnd/>
            </a:ln>
          </p:spPr>
        </p:pic>
        <p:sp>
          <p:nvSpPr>
            <p:cNvPr id="7" name="Прямоугольник 6"/>
            <p:cNvSpPr/>
            <p:nvPr/>
          </p:nvSpPr>
          <p:spPr>
            <a:xfrm>
              <a:off x="214282" y="357166"/>
              <a:ext cx="4786066" cy="6143668"/>
            </a:xfrm>
            <a:prstGeom prst="rect">
              <a:avLst/>
            </a:prstGeom>
            <a:noFill/>
            <a:ln w="57150" cmpd="tri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rgbClr val="FFC000"/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5059227" y="1142984"/>
            <a:ext cx="4084773" cy="193899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А.П.Чехов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(1860 – 1904)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142852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Иллюстрации к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рассказу «Ванька»</a:t>
            </a:r>
            <a:endParaRPr lang="ru-RU" sz="3600" dirty="0">
              <a:latin typeface="+mn-lt"/>
            </a:endParaRPr>
          </a:p>
        </p:txBody>
      </p:sp>
      <p:pic>
        <p:nvPicPr>
          <p:cNvPr id="22531" name="Рисунок 11" descr="img00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25" y="977900"/>
            <a:ext cx="5572125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36700" y="928688"/>
            <a:ext cx="5643563" cy="5786437"/>
          </a:xfrm>
          <a:prstGeom prst="rect">
            <a:avLst/>
          </a:prstGeom>
          <a:noFill/>
          <a:ln w="5715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285728"/>
            <a:ext cx="74295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Иллюстрации к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рассказу «Ванька»</a:t>
            </a:r>
            <a:endParaRPr lang="ru-RU" sz="3600" dirty="0">
              <a:latin typeface="+mn-lt"/>
            </a:endParaRPr>
          </a:p>
        </p:txBody>
      </p:sp>
      <p:pic>
        <p:nvPicPr>
          <p:cNvPr id="23555" name="Рисунок 7" descr="img00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38" y="1357313"/>
            <a:ext cx="6929437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43000" y="1285875"/>
            <a:ext cx="7072313" cy="4500563"/>
          </a:xfrm>
          <a:prstGeom prst="rect">
            <a:avLst/>
          </a:prstGeom>
          <a:noFill/>
          <a:ln w="5715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28662" y="142852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Иллюстрации к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рассказу «Ванька»</a:t>
            </a:r>
            <a:endParaRPr lang="ru-RU" sz="3600" dirty="0">
              <a:latin typeface="+mn-lt"/>
            </a:endParaRPr>
          </a:p>
        </p:txBody>
      </p:sp>
      <p:grpSp>
        <p:nvGrpSpPr>
          <p:cNvPr id="24579" name="Группа 13"/>
          <p:cNvGrpSpPr>
            <a:grpSpLocks/>
          </p:cNvGrpSpPr>
          <p:nvPr/>
        </p:nvGrpSpPr>
        <p:grpSpPr bwMode="auto">
          <a:xfrm>
            <a:off x="642938" y="928688"/>
            <a:ext cx="8072437" cy="5572125"/>
            <a:chOff x="1214414" y="928670"/>
            <a:chExt cx="7643864" cy="5072098"/>
          </a:xfrm>
        </p:grpSpPr>
        <p:pic>
          <p:nvPicPr>
            <p:cNvPr id="24581" name="Рисунок 8" descr="img007.jpg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 rot="10800000">
              <a:off x="4929189" y="928670"/>
              <a:ext cx="3929089" cy="5072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2" name="Рисунок 12" descr="img008.jp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214414" y="928671"/>
              <a:ext cx="3714776" cy="5072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Прямоугольник 11"/>
          <p:cNvSpPr/>
          <p:nvPr/>
        </p:nvSpPr>
        <p:spPr>
          <a:xfrm>
            <a:off x="642938" y="879475"/>
            <a:ext cx="8072437" cy="5643563"/>
          </a:xfrm>
          <a:prstGeom prst="rect">
            <a:avLst/>
          </a:prstGeom>
          <a:noFill/>
          <a:ln w="5715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89" y="142852"/>
            <a:ext cx="6643734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Иллюстрации к рассказу</a:t>
            </a:r>
            <a:endParaRPr lang="ru-RU" sz="3600" dirty="0">
              <a:latin typeface="+mn-lt"/>
            </a:endParaRPr>
          </a:p>
        </p:txBody>
      </p:sp>
      <p:pic>
        <p:nvPicPr>
          <p:cNvPr id="25603" name="Рисунок 8" descr="19228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6263" y="917575"/>
            <a:ext cx="5403850" cy="566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85938" y="857250"/>
            <a:ext cx="5500687" cy="5786438"/>
          </a:xfrm>
          <a:prstGeom prst="rect">
            <a:avLst/>
          </a:prstGeom>
          <a:noFill/>
          <a:ln w="5715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Группа 8"/>
          <p:cNvGrpSpPr>
            <a:grpSpLocks/>
          </p:cNvGrpSpPr>
          <p:nvPr/>
        </p:nvGrpSpPr>
        <p:grpSpPr bwMode="auto">
          <a:xfrm>
            <a:off x="965200" y="142875"/>
            <a:ext cx="7035800" cy="6335713"/>
            <a:chOff x="965810" y="142852"/>
            <a:chExt cx="7035213" cy="633509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57289" y="142852"/>
              <a:ext cx="6643734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</a:rPr>
                <a:t>Иллюстрации к рассказу</a:t>
              </a:r>
              <a:endParaRPr lang="ru-RU" sz="3600" dirty="0">
                <a:latin typeface="+mn-lt"/>
              </a:endParaRPr>
            </a:p>
          </p:txBody>
        </p:sp>
        <p:pic>
          <p:nvPicPr>
            <p:cNvPr id="26629" name="Рисунок 7" descr="oboi30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65810" y="977248"/>
              <a:ext cx="7000924" cy="5500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Прямоугольник 6"/>
          <p:cNvSpPr/>
          <p:nvPr/>
        </p:nvSpPr>
        <p:spPr>
          <a:xfrm>
            <a:off x="928688" y="928688"/>
            <a:ext cx="7072312" cy="5572125"/>
          </a:xfrm>
          <a:prstGeom prst="rect">
            <a:avLst/>
          </a:prstGeom>
          <a:noFill/>
          <a:ln w="5715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3" descr="podp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8643937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8275" y="188913"/>
            <a:ext cx="8715375" cy="6429375"/>
          </a:xfrm>
          <a:prstGeom prst="rect">
            <a:avLst/>
          </a:prstGeom>
          <a:noFill/>
          <a:ln w="38100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6050" y="357166"/>
            <a:ext cx="348204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Биография</a:t>
            </a:r>
          </a:p>
        </p:txBody>
      </p:sp>
      <p:grpSp>
        <p:nvGrpSpPr>
          <p:cNvPr id="4099" name="Группа 16"/>
          <p:cNvGrpSpPr>
            <a:grpSpLocks/>
          </p:cNvGrpSpPr>
          <p:nvPr/>
        </p:nvGrpSpPr>
        <p:grpSpPr bwMode="auto">
          <a:xfrm>
            <a:off x="177800" y="214313"/>
            <a:ext cx="8788400" cy="6429375"/>
            <a:chOff x="178563" y="214290"/>
            <a:chExt cx="8786874" cy="642942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78563" y="214290"/>
              <a:ext cx="8786874" cy="6429420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070" y="250802"/>
              <a:ext cx="8713862" cy="6357983"/>
            </a:xfrm>
            <a:prstGeom prst="rect">
              <a:avLst/>
            </a:prstGeom>
            <a:noFill/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FFFF00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15070" y="214290"/>
              <a:ext cx="8713862" cy="6357981"/>
            </a:xfrm>
            <a:prstGeom prst="rect">
              <a:avLst/>
            </a:prstGeom>
            <a:noFill/>
            <a:ln w="31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FFFF00"/>
                </a:solidFill>
              </a:endParaRPr>
            </a:p>
          </p:txBody>
        </p:sp>
      </p:grpSp>
      <p:sp>
        <p:nvSpPr>
          <p:cNvPr id="4100" name="TextBox 10"/>
          <p:cNvSpPr txBox="1">
            <a:spLocks noChangeArrowheads="1"/>
          </p:cNvSpPr>
          <p:nvPr/>
        </p:nvSpPr>
        <p:spPr bwMode="auto">
          <a:xfrm>
            <a:off x="857250" y="1428750"/>
            <a:ext cx="6143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28625" y="1143000"/>
            <a:ext cx="813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dist="38100" algn="tl">
                    <a:schemeClr val="tx1"/>
                  </a:outerShdw>
                </a:effectLst>
                <a:latin typeface="Times New Roman" pitchFamily="18" charset="0"/>
                <a:cs typeface="Times New Roman" pitchFamily="18" charset="0"/>
              </a:rPr>
              <a:t>А.П. Чехов родился 17 января 1860 года в Таганроге. </a:t>
            </a:r>
          </a:p>
        </p:txBody>
      </p:sp>
      <p:pic>
        <p:nvPicPr>
          <p:cNvPr id="4102" name="Рисунок 13" descr="7ф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714500"/>
            <a:ext cx="721518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928813" y="5643563"/>
            <a:ext cx="60007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Дом, в котором родился А.П.Чехов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92175" y="1665288"/>
            <a:ext cx="7286625" cy="385762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Группа 9"/>
          <p:cNvGrpSpPr>
            <a:grpSpLocks/>
          </p:cNvGrpSpPr>
          <p:nvPr/>
        </p:nvGrpSpPr>
        <p:grpSpPr bwMode="auto">
          <a:xfrm>
            <a:off x="3571875" y="857250"/>
            <a:ext cx="5143500" cy="5203825"/>
            <a:chOff x="3935411" y="1196975"/>
            <a:chExt cx="5143536" cy="5203170"/>
          </a:xfrm>
        </p:grpSpPr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3935411" y="5876336"/>
              <a:ext cx="5143536" cy="523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Семья Чеховых в Таганроге</a:t>
              </a:r>
            </a:p>
          </p:txBody>
        </p:sp>
        <p:pic>
          <p:nvPicPr>
            <p:cNvPr id="5128" name="Picture 6" descr="4ф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21163" y="1196975"/>
              <a:ext cx="4422775" cy="4537075"/>
            </a:xfrm>
            <a:prstGeom prst="rect">
              <a:avLst/>
            </a:prstGeom>
            <a:noFill/>
            <a:ln w="19050">
              <a:solidFill>
                <a:srgbClr val="321100"/>
              </a:solidFill>
              <a:miter lim="800000"/>
              <a:headEnd/>
              <a:tailEnd/>
            </a:ln>
          </p:spPr>
        </p:pic>
      </p:grpSp>
      <p:sp>
        <p:nvSpPr>
          <p:cNvPr id="13" name="Прямоугольник 12"/>
          <p:cNvSpPr/>
          <p:nvPr/>
        </p:nvSpPr>
        <p:spPr>
          <a:xfrm>
            <a:off x="177800" y="214313"/>
            <a:ext cx="8788400" cy="6357937"/>
          </a:xfrm>
          <a:prstGeom prst="rect">
            <a:avLst/>
          </a:prstGeom>
          <a:noFill/>
          <a:ln w="1905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3" y="250825"/>
            <a:ext cx="8715375" cy="6286500"/>
          </a:xfrm>
          <a:prstGeom prst="rect">
            <a:avLst/>
          </a:prstGeom>
          <a:noFill/>
          <a:ln w="1905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1500" y="1143000"/>
            <a:ext cx="3071813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Нрав отца был тяжелым, но он любил искусство, старался дать детям хорошее образование. Лаской и нежностью смягчала жизнь детей мать – Евгения Яковлевна. Позже Антон Павлович скажет: «Талант у нас со стороны отца, а душа со стороны матери».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08413" y="774700"/>
            <a:ext cx="4500562" cy="464343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428625"/>
            <a:ext cx="8215313" cy="21431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Times New Roman" pitchFamily="18" charset="0"/>
                <a:cs typeface="Times New Roman" pitchFamily="18" charset="0"/>
              </a:rPr>
              <a:t>Отец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Times New Roman" pitchFamily="18" charset="0"/>
                <a:cs typeface="Times New Roman" pitchFamily="18" charset="0"/>
              </a:rPr>
              <a:t>, Павел Егорович,</a:t>
            </a:r>
            <a:r>
              <a:rPr lang="ru-RU" dirty="0" smtClean="0">
                <a:effectLst>
                  <a:outerShdw blurRad="38100" dist="38100" dir="2700000" algn="tl">
                    <a:schemeClr val="tx1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Times New Roman" pitchFamily="18" charset="0"/>
                <a:cs typeface="Times New Roman" pitchFamily="18" charset="0"/>
              </a:rPr>
              <a:t>глубоко верующий человек, владел небольшой бакалейной лавкой, но впоследствии разорился. 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chemeClr val="tx1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7800" y="214313"/>
            <a:ext cx="8788400" cy="6357937"/>
          </a:xfrm>
          <a:prstGeom prst="rect">
            <a:avLst/>
          </a:prstGeom>
          <a:noFill/>
          <a:ln w="1905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4313" y="250825"/>
            <a:ext cx="8715375" cy="6286500"/>
          </a:xfrm>
          <a:prstGeom prst="rect">
            <a:avLst/>
          </a:prstGeom>
          <a:noFill/>
          <a:ln w="1905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6149" name="Группа 10"/>
          <p:cNvGrpSpPr>
            <a:grpSpLocks/>
          </p:cNvGrpSpPr>
          <p:nvPr/>
        </p:nvGrpSpPr>
        <p:grpSpPr bwMode="auto">
          <a:xfrm>
            <a:off x="1000125" y="2286000"/>
            <a:ext cx="2714625" cy="3143250"/>
            <a:chOff x="5892174" y="2380290"/>
            <a:chExt cx="2714644" cy="3143272"/>
          </a:xfrm>
        </p:grpSpPr>
        <p:pic>
          <p:nvPicPr>
            <p:cNvPr id="6154" name="Picture 5" descr="chehov_p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929322" y="2428868"/>
              <a:ext cx="2642943" cy="3071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Прямоугольник 12"/>
            <p:cNvSpPr/>
            <p:nvPr/>
          </p:nvSpPr>
          <p:spPr>
            <a:xfrm>
              <a:off x="5892174" y="2380290"/>
              <a:ext cx="2714644" cy="3143272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6150" name="Рисунок 14" descr="taganrog_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214563"/>
            <a:ext cx="37147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4464050" y="2165350"/>
            <a:ext cx="3786188" cy="350043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928688" y="5500688"/>
            <a:ext cx="28575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Отец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Павел Егорович Чехов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86250" y="5786438"/>
            <a:ext cx="40719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chemeClr val="tx1"/>
                  </a:outerShdw>
                </a:effectLst>
                <a:latin typeface="Times New Roman" pitchFamily="18" charset="0"/>
                <a:cs typeface="Times New Roman" pitchFamily="18" charset="0"/>
              </a:rPr>
              <a:t>Бакалейная лавка в Таганроге</a:t>
            </a:r>
            <a:endParaRPr lang="ru-RU" sz="2000" b="1" dirty="0">
              <a:solidFill>
                <a:srgbClr val="FFC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500" y="571500"/>
            <a:ext cx="82153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А.П.Чехов помогал отцу  петь в церковном хоре.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7800" y="214313"/>
            <a:ext cx="8788400" cy="6357937"/>
          </a:xfrm>
          <a:prstGeom prst="rect">
            <a:avLst/>
          </a:prstGeom>
          <a:noFill/>
          <a:ln w="1905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313" y="250825"/>
            <a:ext cx="8715375" cy="6286500"/>
          </a:xfrm>
          <a:prstGeom prst="rect">
            <a:avLst/>
          </a:prstGeom>
          <a:noFill/>
          <a:ln w="1905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7173" name="Группа 9"/>
          <p:cNvGrpSpPr>
            <a:grpSpLocks/>
          </p:cNvGrpSpPr>
          <p:nvPr/>
        </p:nvGrpSpPr>
        <p:grpSpPr bwMode="auto">
          <a:xfrm>
            <a:off x="1500188" y="1500188"/>
            <a:ext cx="6240462" cy="4179887"/>
            <a:chOff x="1631612" y="1417306"/>
            <a:chExt cx="6240824" cy="4180552"/>
          </a:xfrm>
        </p:grpSpPr>
        <p:pic>
          <p:nvPicPr>
            <p:cNvPr id="7176" name="Рисунок 7" descr="sahalin1_13big.jpg"/>
            <p:cNvPicPr>
              <a:picLocks noChangeAspect="1"/>
            </p:cNvPicPr>
            <p:nvPr/>
          </p:nvPicPr>
          <p:blipFill>
            <a:blip r:embed="rId2"/>
            <a:srcRect t="7944" r="974"/>
            <a:stretch>
              <a:fillRect/>
            </a:stretch>
          </p:blipFill>
          <p:spPr bwMode="auto">
            <a:xfrm>
              <a:off x="1643042" y="1428736"/>
              <a:ext cx="6215106" cy="414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Прямоугольник 8"/>
            <p:cNvSpPr/>
            <p:nvPr/>
          </p:nvSpPr>
          <p:spPr>
            <a:xfrm>
              <a:off x="1631612" y="1417306"/>
              <a:ext cx="6240824" cy="4180552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177800" y="177800"/>
            <a:ext cx="8788400" cy="6357938"/>
          </a:xfrm>
          <a:prstGeom prst="rect">
            <a:avLst/>
          </a:prstGeom>
          <a:noFill/>
          <a:ln w="1905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14313" y="214313"/>
            <a:ext cx="8715375" cy="6286500"/>
          </a:xfrm>
          <a:prstGeom prst="rect">
            <a:avLst/>
          </a:prstGeom>
          <a:noFill/>
          <a:ln w="1905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Группа 6"/>
          <p:cNvGrpSpPr>
            <a:grpSpLocks/>
          </p:cNvGrpSpPr>
          <p:nvPr/>
        </p:nvGrpSpPr>
        <p:grpSpPr bwMode="auto">
          <a:xfrm>
            <a:off x="177800" y="214313"/>
            <a:ext cx="8788400" cy="6357937"/>
            <a:chOff x="178563" y="214290"/>
            <a:chExt cx="8786874" cy="635798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78563" y="214290"/>
              <a:ext cx="8786874" cy="6357982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070" y="250802"/>
              <a:ext cx="8713862" cy="6286544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15070" y="214290"/>
              <a:ext cx="8713862" cy="6286544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8195" name="Picture 6" descr="2ф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714500"/>
            <a:ext cx="7416800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71750" y="5857875"/>
            <a:ext cx="60721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Таганрогский театр времен Чехова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813" y="500063"/>
            <a:ext cx="7786687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сцене таганрогского театра Чехов впервые увидел пьесы Шекспира, Островского, Гоголя. Антоша увлекается театром, а дома разыгрывает с братьями спектакли, пишет сценки, сказки в стихах</a:t>
            </a:r>
            <a:endParaRPr lang="ru-RU" sz="2000" dirty="0"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11213" y="1689100"/>
            <a:ext cx="7500937" cy="40005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Группа 5"/>
          <p:cNvGrpSpPr>
            <a:grpSpLocks/>
          </p:cNvGrpSpPr>
          <p:nvPr/>
        </p:nvGrpSpPr>
        <p:grpSpPr bwMode="auto">
          <a:xfrm>
            <a:off x="177800" y="249238"/>
            <a:ext cx="8788400" cy="6359525"/>
            <a:chOff x="178563" y="250009"/>
            <a:chExt cx="8786874" cy="635798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78563" y="250009"/>
              <a:ext cx="8786874" cy="6357982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15070" y="286512"/>
              <a:ext cx="8713862" cy="6284975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571500" y="1071563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723900" y="1223963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21" name="TextBox 8"/>
          <p:cNvSpPr txBox="1">
            <a:spLocks noChangeArrowheads="1"/>
          </p:cNvSpPr>
          <p:nvPr/>
        </p:nvSpPr>
        <p:spPr bwMode="auto">
          <a:xfrm>
            <a:off x="876300" y="1376363"/>
            <a:ext cx="800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" y="500063"/>
            <a:ext cx="8001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1878 году семья Чеховых перебралась в Москву. Антон остался в Таганроге один заканчивать гимназию. На жизнь он зарабатывает случайными уроками. Это были годы неотступной бедности.</a:t>
            </a:r>
          </a:p>
        </p:txBody>
      </p:sp>
      <p:grpSp>
        <p:nvGrpSpPr>
          <p:cNvPr id="9223" name="Группа 10"/>
          <p:cNvGrpSpPr>
            <a:grpSpLocks/>
          </p:cNvGrpSpPr>
          <p:nvPr/>
        </p:nvGrpSpPr>
        <p:grpSpPr bwMode="auto">
          <a:xfrm>
            <a:off x="785813" y="1614488"/>
            <a:ext cx="3500437" cy="4572000"/>
            <a:chOff x="241559" y="770969"/>
            <a:chExt cx="4032250" cy="4817708"/>
          </a:xfrm>
        </p:grpSpPr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241559" y="5167128"/>
              <a:ext cx="4032250" cy="4215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Чехов – гимназист. 1874 г.</a:t>
              </a:r>
            </a:p>
          </p:txBody>
        </p:sp>
        <p:pic>
          <p:nvPicPr>
            <p:cNvPr id="9230" name="Picture 6" descr="5ф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0722" y="770969"/>
              <a:ext cx="3296465" cy="4245624"/>
            </a:xfrm>
            <a:prstGeom prst="rect">
              <a:avLst/>
            </a:prstGeom>
            <a:noFill/>
            <a:ln w="19050">
              <a:solidFill>
                <a:srgbClr val="321100"/>
              </a:solidFill>
              <a:miter lim="800000"/>
              <a:headEnd/>
              <a:tailEnd/>
            </a:ln>
          </p:spPr>
        </p:pic>
      </p:grpSp>
      <p:grpSp>
        <p:nvGrpSpPr>
          <p:cNvPr id="9224" name="Группа 13"/>
          <p:cNvGrpSpPr>
            <a:grpSpLocks/>
          </p:cNvGrpSpPr>
          <p:nvPr/>
        </p:nvGrpSpPr>
        <p:grpSpPr bwMode="auto">
          <a:xfrm>
            <a:off x="4357688" y="1571625"/>
            <a:ext cx="4032250" cy="4922838"/>
            <a:chOff x="4286248" y="1643050"/>
            <a:chExt cx="4032250" cy="4851290"/>
          </a:xfrm>
        </p:grpSpPr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4286248" y="5787219"/>
              <a:ext cx="4032250" cy="707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А.П. Чехов в год окончания гимназии</a:t>
              </a:r>
            </a:p>
          </p:txBody>
        </p:sp>
        <p:pic>
          <p:nvPicPr>
            <p:cNvPr id="9228" name="Picture 6" descr="3ф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9124" y="1643050"/>
              <a:ext cx="3462531" cy="4021147"/>
            </a:xfrm>
            <a:prstGeom prst="rect">
              <a:avLst/>
            </a:prstGeom>
            <a:noFill/>
            <a:ln w="19050">
              <a:solidFill>
                <a:srgbClr val="321100"/>
              </a:solidFill>
              <a:miter lim="800000"/>
              <a:headEnd/>
              <a:tailEnd/>
            </a:ln>
          </p:spPr>
        </p:pic>
      </p:grpSp>
      <p:sp>
        <p:nvSpPr>
          <p:cNvPr id="17" name="Прямоугольник 16"/>
          <p:cNvSpPr/>
          <p:nvPr/>
        </p:nvSpPr>
        <p:spPr>
          <a:xfrm>
            <a:off x="1049338" y="1560513"/>
            <a:ext cx="2928937" cy="414337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486275" y="1571625"/>
            <a:ext cx="3500438" cy="407193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4"/>
          <p:cNvGrpSpPr>
            <a:grpSpLocks/>
          </p:cNvGrpSpPr>
          <p:nvPr/>
        </p:nvGrpSpPr>
        <p:grpSpPr bwMode="auto">
          <a:xfrm>
            <a:off x="177800" y="249238"/>
            <a:ext cx="8788400" cy="6359525"/>
            <a:chOff x="178563" y="250009"/>
            <a:chExt cx="8786874" cy="635798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78563" y="250009"/>
              <a:ext cx="8786874" cy="6357982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15070" y="286512"/>
              <a:ext cx="8713862" cy="6284975"/>
            </a:xfrm>
            <a:prstGeom prst="rect">
              <a:avLst/>
            </a:prstGeom>
            <a:noFill/>
            <a:ln w="19050" cmpd="thinThick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28625" y="500063"/>
            <a:ext cx="8135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«Не сомневаюсь, - писал Чехов, - занятия медицинскими науками имели серьезное влияние на мою литературную деятельность; они значительно раздвинули область моих наблюдений, обогатили меня знаниями…»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5870575"/>
            <a:ext cx="84248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Университетская клиника, где Чехов проходил студенческую практику</a:t>
            </a:r>
          </a:p>
        </p:txBody>
      </p:sp>
      <p:pic>
        <p:nvPicPr>
          <p:cNvPr id="10245" name="Picture 7" descr="8ф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1928813"/>
            <a:ext cx="6192837" cy="3871912"/>
          </a:xfrm>
          <a:prstGeom prst="rect">
            <a:avLst/>
          </a:prstGeom>
          <a:noFill/>
          <a:ln w="19050">
            <a:solidFill>
              <a:srgbClr val="321100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463675" y="1892300"/>
            <a:ext cx="6251575" cy="391636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395</Words>
  <Application>Microsoft Office PowerPoint</Application>
  <PresentationFormat>Экран (4:3)</PresentationFormat>
  <Paragraphs>52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Лебеди</cp:lastModifiedBy>
  <cp:revision>53</cp:revision>
  <dcterms:created xsi:type="dcterms:W3CDTF">2009-10-19T16:25:16Z</dcterms:created>
  <dcterms:modified xsi:type="dcterms:W3CDTF">2018-01-30T18:11:11Z</dcterms:modified>
</cp:coreProperties>
</file>